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19"/>
  </p:notesMasterIdLst>
  <p:sldIdLst>
    <p:sldId id="256" r:id="rId5"/>
    <p:sldId id="305" r:id="rId6"/>
    <p:sldId id="306" r:id="rId7"/>
    <p:sldId id="300" r:id="rId8"/>
    <p:sldId id="301" r:id="rId9"/>
    <p:sldId id="302" r:id="rId10"/>
    <p:sldId id="308" r:id="rId11"/>
    <p:sldId id="310" r:id="rId12"/>
    <p:sldId id="312" r:id="rId13"/>
    <p:sldId id="311" r:id="rId14"/>
    <p:sldId id="315" r:id="rId15"/>
    <p:sldId id="314" r:id="rId16"/>
    <p:sldId id="309" r:id="rId17"/>
    <p:sldId id="259" r:id="rId18"/>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3"/>
    <a:srgbClr val="E6332A"/>
    <a:srgbClr val="662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0D08A-61B8-5F71-05A2-5A4833F8A1EE}" v="339" dt="2021-09-18T18:26:13.599"/>
    <p1510:client id="{E2C0B274-2A30-0973-74B9-E5CE6521D817}" v="4" dt="2021-09-18T20:32:20.012"/>
    <p1510:client id="{F7B86F46-B8EE-4B58-8E9A-79191AE089F3}" v="25" dt="2021-08-25T10:48:12.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76"/>
    <p:restoredTop sz="70149" autoAdjust="0"/>
  </p:normalViewPr>
  <p:slideViewPr>
    <p:cSldViewPr snapToGrid="0" snapToObjects="1">
      <p:cViewPr varScale="1">
        <p:scale>
          <a:sx n="43" d="100"/>
          <a:sy n="43" d="100"/>
        </p:scale>
        <p:origin x="20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A5A56-96FC-4BCE-80C9-5D422A2BB6F0}" type="datetimeFigureOut">
              <a:rPr lang="en-GB" smtClean="0"/>
              <a:t>06/06/2022</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13166-FF60-4229-BF7D-DC581BCC8027}" type="slidenum">
              <a:rPr lang="en-GB" smtClean="0"/>
              <a:t>‹#›</a:t>
            </a:fld>
            <a:endParaRPr lang="en-GB"/>
          </a:p>
        </p:txBody>
      </p:sp>
    </p:spTree>
    <p:extLst>
      <p:ext uri="{BB962C8B-B14F-4D97-AF65-F5344CB8AC3E}">
        <p14:creationId xmlns:p14="http://schemas.microsoft.com/office/powerpoint/2010/main" val="1984040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Allocate, or allow students to select, a group of people to represent e.g. Youth, Resident of low-lying coastal area, Doctor, Inventor, Politician, etc. </a:t>
            </a:r>
          </a:p>
          <a:p>
            <a:r>
              <a:rPr lang="en-US" dirty="0"/>
              <a:t>You could use the case studies from Pack 1, Lesson 2 to support this, but we recommend making their choice of roles as relevant as possible to your class.</a:t>
            </a:r>
          </a:p>
          <a:p>
            <a:endParaRPr lang="en-US" dirty="0"/>
          </a:p>
          <a:p>
            <a:r>
              <a:rPr lang="en-US" dirty="0"/>
              <a:t>Some potential examples:</a:t>
            </a:r>
          </a:p>
          <a:p>
            <a:r>
              <a:rPr lang="en-US" dirty="0"/>
              <a:t>Youth who wants to make a positive contribution to their planet and local community, supporting other people to also do the same.</a:t>
            </a:r>
          </a:p>
          <a:p>
            <a:r>
              <a:rPr lang="en-US" dirty="0"/>
              <a:t>Resident in a low lying coastal or estuary area. Sea level rise is causing them to be flooded frequently. (Holderness Coast, Humber Estuary)</a:t>
            </a:r>
          </a:p>
          <a:p>
            <a:r>
              <a:rPr lang="en-US" dirty="0"/>
              <a:t>Doctor who relies on plastic to keep people safe but also </a:t>
            </a:r>
            <a:r>
              <a:rPr lang="en-US" dirty="0" err="1"/>
              <a:t>recognises</a:t>
            </a:r>
            <a:r>
              <a:rPr lang="en-US" dirty="0"/>
              <a:t> the environmental impact of plastic waste. (</a:t>
            </a:r>
            <a:r>
              <a:rPr lang="en-US" dirty="0" err="1"/>
              <a:t>Talapia</a:t>
            </a:r>
            <a:r>
              <a:rPr lang="en-US" dirty="0"/>
              <a:t>, Brazil)</a:t>
            </a:r>
          </a:p>
          <a:p>
            <a:r>
              <a:rPr lang="en-US" dirty="0"/>
              <a:t>Inventor who wants to replace an everyday product with something from the </a:t>
            </a:r>
            <a:r>
              <a:rPr lang="en-US" dirty="0" err="1"/>
              <a:t>Bioeconomy</a:t>
            </a:r>
            <a:r>
              <a:rPr lang="en-US" dirty="0"/>
              <a:t>. (</a:t>
            </a:r>
            <a:r>
              <a:rPr lang="en-US" dirty="0" err="1"/>
              <a:t>Carvey</a:t>
            </a:r>
            <a:r>
              <a:rPr lang="en-US" dirty="0"/>
              <a:t> </a:t>
            </a:r>
            <a:r>
              <a:rPr lang="en-US" dirty="0" err="1"/>
              <a:t>Maigue</a:t>
            </a:r>
            <a:r>
              <a:rPr lang="en-US" dirty="0"/>
              <a:t>)</a:t>
            </a:r>
          </a:p>
          <a:p>
            <a:endParaRPr lang="en-US" dirty="0"/>
          </a:p>
          <a:p>
            <a:endParaRPr lang="en-US" dirty="0"/>
          </a:p>
          <a:p>
            <a:r>
              <a:rPr lang="en-US" b="1" dirty="0"/>
              <a:t>Challenge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Fossil fuel Energy Provider who produces energy via fossil fuels, with the increase of renewable energies they have noticed a loss in profit. They have been funding research in support of fossil fuels.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Offshore Oilrig transport worker - woman with 3 children who is employed to fly oil rig workers to the platform each rotation. She </a:t>
            </a:r>
            <a:r>
              <a:rPr lang="en-US" dirty="0" err="1"/>
              <a:t>recognises</a:t>
            </a:r>
            <a:r>
              <a:rPr lang="en-US" dirty="0"/>
              <a:t> that climate change is a bad thing but her career depends on the extraction of fossil fuel. </a:t>
            </a:r>
            <a:endParaRPr lang="en-US" b="1" dirty="0"/>
          </a:p>
          <a:p>
            <a:r>
              <a:rPr lang="en-US" b="0" dirty="0"/>
              <a:t>Environmental Charity (against deforestation) supporting wildlife and the reduction of plastics. </a:t>
            </a:r>
            <a:r>
              <a:rPr lang="en-US" b="0" dirty="0" err="1"/>
              <a:t>Recognises</a:t>
            </a:r>
            <a:r>
              <a:rPr lang="en-US" b="0" dirty="0"/>
              <a:t> the importance of a circular economy, however is against deforestation and sees the </a:t>
            </a:r>
            <a:r>
              <a:rPr lang="en-US" b="0" dirty="0" err="1"/>
              <a:t>Bioeconomy</a:t>
            </a:r>
            <a:r>
              <a:rPr lang="en-US" b="0" dirty="0"/>
              <a:t> as a threat to that. </a:t>
            </a:r>
          </a:p>
          <a:p>
            <a:r>
              <a:rPr lang="en-US" b="0" dirty="0"/>
              <a:t>Politician who believes that for the success of society economy and money is the biggest priority. This sometimes comes at a cost but these trade offs are worth it.</a:t>
            </a:r>
          </a:p>
          <a:p>
            <a:endParaRPr lang="en-GB" b="0" dirty="0"/>
          </a:p>
          <a:p>
            <a:endParaRPr lang="en-GB" dirty="0"/>
          </a:p>
        </p:txBody>
      </p:sp>
      <p:sp>
        <p:nvSpPr>
          <p:cNvPr id="4" name="Slide Number Placeholder 3"/>
          <p:cNvSpPr>
            <a:spLocks noGrp="1"/>
          </p:cNvSpPr>
          <p:nvPr>
            <p:ph type="sldNum" sz="quarter" idx="5"/>
          </p:nvPr>
        </p:nvSpPr>
        <p:spPr/>
        <p:txBody>
          <a:bodyPr/>
          <a:lstStyle/>
          <a:p>
            <a:fld id="{72F13166-FF60-4229-BF7D-DC581BCC8027}" type="slidenum">
              <a:rPr lang="en-GB" smtClean="0"/>
              <a:t>5</a:t>
            </a:fld>
            <a:endParaRPr lang="en-GB"/>
          </a:p>
        </p:txBody>
      </p:sp>
    </p:spTree>
    <p:extLst>
      <p:ext uri="{BB962C8B-B14F-4D97-AF65-F5344CB8AC3E}">
        <p14:creationId xmlns:p14="http://schemas.microsoft.com/office/powerpoint/2010/main" val="196280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on the Steps at: https://noisyclassroom.com/oracy-ideas/five-steps-for-preparing-a-debate-with-a-class/</a:t>
            </a:r>
          </a:p>
        </p:txBody>
      </p:sp>
      <p:sp>
        <p:nvSpPr>
          <p:cNvPr id="4" name="Slide Number Placeholder 3"/>
          <p:cNvSpPr>
            <a:spLocks noGrp="1"/>
          </p:cNvSpPr>
          <p:nvPr>
            <p:ph type="sldNum" sz="quarter" idx="5"/>
          </p:nvPr>
        </p:nvSpPr>
        <p:spPr/>
        <p:txBody>
          <a:bodyPr/>
          <a:lstStyle/>
          <a:p>
            <a:fld id="{72F13166-FF60-4229-BF7D-DC581BCC8027}" type="slidenum">
              <a:rPr lang="en-GB" smtClean="0"/>
              <a:t>7</a:t>
            </a:fld>
            <a:endParaRPr lang="en-GB"/>
          </a:p>
        </p:txBody>
      </p:sp>
    </p:spTree>
    <p:extLst>
      <p:ext uri="{BB962C8B-B14F-4D97-AF65-F5344CB8AC3E}">
        <p14:creationId xmlns:p14="http://schemas.microsoft.com/office/powerpoint/2010/main" val="240541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group is to prepare their debate using this structure, each person in the group to make a verbal contribution. Use the bio to obtain facts to support your arguments, try and make links to other groups, as this will strengthen your debate and generate allies.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2F13166-FF60-4229-BF7D-DC581BCC8027}" type="slidenum">
              <a:rPr lang="en-GB" smtClean="0"/>
              <a:t>9</a:t>
            </a:fld>
            <a:endParaRPr lang="en-GB"/>
          </a:p>
        </p:txBody>
      </p:sp>
    </p:spTree>
    <p:extLst>
      <p:ext uri="{BB962C8B-B14F-4D97-AF65-F5344CB8AC3E}">
        <p14:creationId xmlns:p14="http://schemas.microsoft.com/office/powerpoint/2010/main" val="369230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F13166-FF60-4229-BF7D-DC581BCC8027}" type="slidenum">
              <a:rPr lang="en-GB" smtClean="0"/>
              <a:t>10</a:t>
            </a:fld>
            <a:endParaRPr lang="en-GB"/>
          </a:p>
        </p:txBody>
      </p:sp>
    </p:spTree>
    <p:extLst>
      <p:ext uri="{BB962C8B-B14F-4D97-AF65-F5344CB8AC3E}">
        <p14:creationId xmlns:p14="http://schemas.microsoft.com/office/powerpoint/2010/main" val="137263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there is no one clear answer or winner. Truth is,</a:t>
            </a:r>
            <a:r>
              <a:rPr lang="en-GB" baseline="0" dirty="0"/>
              <a:t> there’s credible arguments both for and against the Bioeconomy. It won’t solve everything, but if done in a sustainable manner, its one step closer to a healthier, happier world. </a:t>
            </a:r>
          </a:p>
          <a:p>
            <a:endParaRPr lang="en-GB" baseline="0" dirty="0"/>
          </a:p>
          <a:p>
            <a:pPr algn="l"/>
            <a:r>
              <a:rPr lang="en-GB" baseline="0" dirty="0"/>
              <a:t>Encourage students to input suggestions about what they can do. We recognise that what students can and cannot do in reference to this is wholly down to their backgrounds and circumstances. Encourage students by letting them know that small actions collectively can make big differences, and that it isn’t about being perfect – its about trying! </a:t>
            </a:r>
          </a:p>
          <a:p>
            <a:pPr algn="l"/>
            <a:r>
              <a:rPr lang="en-GB" baseline="0" dirty="0"/>
              <a:t>Here are some suggestions if students get stuck. </a:t>
            </a:r>
          </a:p>
          <a:p>
            <a:pPr algn="l"/>
            <a:endParaRPr lang="en-GB" baseline="0" dirty="0"/>
          </a:p>
          <a:p>
            <a:pPr algn="l"/>
            <a:r>
              <a:rPr lang="en-GB" baseline="0" dirty="0"/>
              <a:t>Take a book from the library to learn more, or research online</a:t>
            </a:r>
          </a:p>
          <a:p>
            <a:pPr algn="l"/>
            <a:r>
              <a:rPr lang="en-GB" baseline="0" dirty="0"/>
              <a:t>Spread the message via social media/posters</a:t>
            </a:r>
          </a:p>
          <a:p>
            <a:pPr algn="l"/>
            <a:r>
              <a:rPr lang="en-GB" dirty="0"/>
              <a:t>Look into the source of my products, and shop more consciously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use out of my fruit/veg peelings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Grow my own veg patch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Write to the school and ask them to swap energy providers to a more sustainable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Reduce amount of fast fashion purchases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Start shopping in charity shops for vintage clothing</a:t>
            </a:r>
          </a:p>
        </p:txBody>
      </p:sp>
      <p:sp>
        <p:nvSpPr>
          <p:cNvPr id="4" name="Slide Number Placeholder 3"/>
          <p:cNvSpPr>
            <a:spLocks noGrp="1"/>
          </p:cNvSpPr>
          <p:nvPr>
            <p:ph type="sldNum" sz="quarter" idx="10"/>
          </p:nvPr>
        </p:nvSpPr>
        <p:spPr/>
        <p:txBody>
          <a:bodyPr/>
          <a:lstStyle/>
          <a:p>
            <a:fld id="{72F13166-FF60-4229-BF7D-DC581BCC8027}" type="slidenum">
              <a:rPr lang="en-GB" smtClean="0"/>
              <a:t>13</a:t>
            </a:fld>
            <a:endParaRPr lang="en-GB"/>
          </a:p>
        </p:txBody>
      </p:sp>
    </p:spTree>
    <p:extLst>
      <p:ext uri="{BB962C8B-B14F-4D97-AF65-F5344CB8AC3E}">
        <p14:creationId xmlns:p14="http://schemas.microsoft.com/office/powerpoint/2010/main" val="3306166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KS3">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3B89C291-D5B3-944C-A343-87189C327C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chemeClr val="bg1"/>
                </a:solidFill>
                <a:latin typeface="Trebuchet MS" panose="020B0703020202090204" pitchFamily="34" charset="0"/>
                <a:cs typeface="Times New Roman" panose="02020603050405020304" pitchFamily="18" charset="0"/>
              </a:defRPr>
            </a:lvl1pPr>
          </a:lstStyle>
          <a:p>
            <a:r>
              <a:rPr lang="en-GB" dirty="0"/>
              <a:t>Document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chemeClr val="bg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394009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Frame 2 KS4">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F594DCD-931F-E142-AD2B-7AA7EFEA8D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0069B3"/>
                </a:solidFill>
                <a:latin typeface="Times New Roman" panose="02020603050405020304" pitchFamily="18" charset="0"/>
                <a:cs typeface="Times New Roman" panose="02020603050405020304" pitchFamily="18" charset="0"/>
              </a:defRPr>
            </a:lvl1pPr>
          </a:lstStyle>
          <a:p>
            <a:r>
              <a:rPr lang="en-GB" dirty="0"/>
              <a:t>Title</a:t>
            </a:r>
            <a:endParaRPr lang="en-US" dirty="0"/>
          </a:p>
        </p:txBody>
      </p:sp>
      <p:sp>
        <p:nvSpPr>
          <p:cNvPr id="5" name="Subtitle 2">
            <a:extLst>
              <a:ext uri="{FF2B5EF4-FFF2-40B4-BE49-F238E27FC236}">
                <a16:creationId xmlns:a16="http://schemas.microsoft.com/office/drawing/2014/main" id="{B51E7E4F-7336-1D43-BCAA-5B531DAB4D5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imes New Roman" panose="02020603050405020304" pitchFamily="18"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spTree>
    <p:extLst>
      <p:ext uri="{BB962C8B-B14F-4D97-AF65-F5344CB8AC3E}">
        <p14:creationId xmlns:p14="http://schemas.microsoft.com/office/powerpoint/2010/main" val="332189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KS3">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6B4BDC84-190A-7D4E-BC4D-C9780C8625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rgbClr val="662482"/>
                </a:solidFill>
                <a:latin typeface="Trebuchet MS" panose="020B0703020202090204" pitchFamily="34" charset="0"/>
                <a:cs typeface="Times New Roman" panose="02020603050405020304" pitchFamily="18" charset="0"/>
              </a:defRPr>
            </a:lvl1pPr>
          </a:lstStyle>
          <a:p>
            <a:r>
              <a:rPr lang="en-GB" dirty="0"/>
              <a:t>Section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rgbClr val="662482"/>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72999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Contents</a:t>
            </a:r>
            <a:endParaRPr lang="en-US" dirty="0"/>
          </a:p>
        </p:txBody>
      </p:sp>
      <p:sp>
        <p:nvSpPr>
          <p:cNvPr id="3" name="Subtitle 2"/>
          <p:cNvSpPr>
            <a:spLocks noGrp="1"/>
          </p:cNvSpPr>
          <p:nvPr>
            <p:ph type="subTitle" idx="1" hasCustomPrompt="1"/>
          </p:nvPr>
        </p:nvSpPr>
        <p:spPr>
          <a:xfrm>
            <a:off x="801885" y="2480364"/>
            <a:ext cx="8018860" cy="3391519"/>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endParaRPr lang="en-GB" dirty="0"/>
          </a:p>
          <a:p>
            <a:endParaRPr lang="en-US" dirty="0"/>
          </a:p>
        </p:txBody>
      </p:sp>
    </p:spTree>
    <p:extLst>
      <p:ext uri="{BB962C8B-B14F-4D97-AF65-F5344CB8AC3E}">
        <p14:creationId xmlns:p14="http://schemas.microsoft.com/office/powerpoint/2010/main" val="377329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Frame 1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Title</a:t>
            </a:r>
            <a:endParaRPr lang="en-US" dirty="0"/>
          </a:p>
        </p:txBody>
      </p:sp>
      <p:sp>
        <p:nvSpPr>
          <p:cNvPr id="6" name="Subtitle 2">
            <a:extLst>
              <a:ext uri="{FF2B5EF4-FFF2-40B4-BE49-F238E27FC236}">
                <a16:creationId xmlns:a16="http://schemas.microsoft.com/office/drawing/2014/main" id="{F46C9F84-F15D-7B47-B0A3-F64804DF69B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pic>
        <p:nvPicPr>
          <p:cNvPr id="7" name="Picture 6">
            <a:extLst>
              <a:ext uri="{FF2B5EF4-FFF2-40B4-BE49-F238E27FC236}">
                <a16:creationId xmlns:a16="http://schemas.microsoft.com/office/drawing/2014/main" id="{439E9CB5-16C3-3D4C-9521-57DE1957AF28}"/>
              </a:ext>
            </a:extLst>
          </p:cNvPr>
          <p:cNvPicPr>
            <a:picLocks noChangeAspect="1"/>
          </p:cNvPicPr>
          <p:nvPr userDrawn="1"/>
        </p:nvPicPr>
        <p:blipFill>
          <a:blip r:embed="rId3"/>
          <a:stretch>
            <a:fillRect/>
          </a:stretch>
        </p:blipFill>
        <p:spPr>
          <a:xfrm>
            <a:off x="801885" y="6273893"/>
            <a:ext cx="3454400" cy="444500"/>
          </a:xfrm>
          <a:prstGeom prst="rect">
            <a:avLst/>
          </a:prstGeom>
        </p:spPr>
      </p:pic>
    </p:spTree>
    <p:extLst>
      <p:ext uri="{BB962C8B-B14F-4D97-AF65-F5344CB8AC3E}">
        <p14:creationId xmlns:p14="http://schemas.microsoft.com/office/powerpoint/2010/main" val="144633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Frame 2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Title</a:t>
            </a:r>
            <a:endParaRPr lang="en-US" dirty="0"/>
          </a:p>
        </p:txBody>
      </p:sp>
      <p:sp>
        <p:nvSpPr>
          <p:cNvPr id="6" name="Subtitle 2">
            <a:extLst>
              <a:ext uri="{FF2B5EF4-FFF2-40B4-BE49-F238E27FC236}">
                <a16:creationId xmlns:a16="http://schemas.microsoft.com/office/drawing/2014/main" id="{F46C9F84-F15D-7B47-B0A3-F64804DF69B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spTree>
    <p:extLst>
      <p:ext uri="{BB962C8B-B14F-4D97-AF65-F5344CB8AC3E}">
        <p14:creationId xmlns:p14="http://schemas.microsoft.com/office/powerpoint/2010/main" val="387617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KS4">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9AF88AC5-FC53-0640-95C9-DCB7F15A9B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chemeClr val="bg1"/>
                </a:solidFill>
                <a:latin typeface="Times New Roman" panose="02020603050405020304" pitchFamily="18" charset="0"/>
                <a:cs typeface="Times New Roman" panose="02020603050405020304" pitchFamily="18" charset="0"/>
              </a:defRPr>
            </a:lvl1pPr>
          </a:lstStyle>
          <a:p>
            <a:r>
              <a:rPr lang="en-GB" dirty="0"/>
              <a:t>Document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chemeClr val="bg1"/>
                </a:solidFill>
                <a:latin typeface="Times New Roman" panose="02020603050405020304" pitchFamily="18"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229365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KS4">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AE71EAF-0B12-6D46-8691-026ECD3D8B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rgbClr val="0069B3"/>
                </a:solidFill>
                <a:latin typeface="Times New Roman" panose="02020603050405020304" pitchFamily="18" charset="0"/>
                <a:cs typeface="Times New Roman" panose="02020603050405020304" pitchFamily="18" charset="0"/>
              </a:defRPr>
            </a:lvl1pPr>
          </a:lstStyle>
          <a:p>
            <a:r>
              <a:rPr lang="en-GB" dirty="0"/>
              <a:t>Section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rgbClr val="0069B3"/>
                </a:solidFill>
                <a:latin typeface="Times New Roman" panose="02020603050405020304" pitchFamily="18"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255009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age KS4">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F594DCD-931F-E142-AD2B-7AA7EFEA8D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0069B3"/>
                </a:solidFill>
                <a:latin typeface="Times New Roman" panose="02020603050405020304" pitchFamily="18" charset="0"/>
                <a:cs typeface="Times New Roman" panose="02020603050405020304" pitchFamily="18" charset="0"/>
              </a:defRPr>
            </a:lvl1pPr>
          </a:lstStyle>
          <a:p>
            <a:r>
              <a:rPr lang="en-GB" dirty="0"/>
              <a:t>Contents</a:t>
            </a:r>
            <a:endParaRPr lang="en-US" dirty="0"/>
          </a:p>
        </p:txBody>
      </p:sp>
      <p:sp>
        <p:nvSpPr>
          <p:cNvPr id="3" name="Subtitle 2"/>
          <p:cNvSpPr>
            <a:spLocks noGrp="1"/>
          </p:cNvSpPr>
          <p:nvPr>
            <p:ph type="subTitle" idx="1" hasCustomPrompt="1"/>
          </p:nvPr>
        </p:nvSpPr>
        <p:spPr>
          <a:xfrm>
            <a:off x="801885" y="2480364"/>
            <a:ext cx="8018860" cy="3391519"/>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2500">
                <a:solidFill>
                  <a:schemeClr val="tx1"/>
                </a:solidFill>
                <a:latin typeface="Times New Roman" panose="02020603050405020304" pitchFamily="18"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endParaRPr lang="en-GB" dirty="0"/>
          </a:p>
          <a:p>
            <a:endParaRPr lang="en-US" dirty="0"/>
          </a:p>
        </p:txBody>
      </p:sp>
    </p:spTree>
    <p:extLst>
      <p:ext uri="{BB962C8B-B14F-4D97-AF65-F5344CB8AC3E}">
        <p14:creationId xmlns:p14="http://schemas.microsoft.com/office/powerpoint/2010/main" val="234843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Frame 1 KS4">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F594DCD-931F-E142-AD2B-7AA7EFEA8D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0069B3"/>
                </a:solidFill>
                <a:latin typeface="Times New Roman" panose="02020603050405020304" pitchFamily="18" charset="0"/>
                <a:cs typeface="Times New Roman" panose="02020603050405020304" pitchFamily="18" charset="0"/>
              </a:defRPr>
            </a:lvl1pPr>
          </a:lstStyle>
          <a:p>
            <a:r>
              <a:rPr lang="en-GB" dirty="0"/>
              <a:t>Title</a:t>
            </a:r>
            <a:endParaRPr lang="en-US" dirty="0"/>
          </a:p>
        </p:txBody>
      </p:sp>
      <p:sp>
        <p:nvSpPr>
          <p:cNvPr id="5" name="Subtitle 2">
            <a:extLst>
              <a:ext uri="{FF2B5EF4-FFF2-40B4-BE49-F238E27FC236}">
                <a16:creationId xmlns:a16="http://schemas.microsoft.com/office/drawing/2014/main" id="{B51E7E4F-7336-1D43-BCAA-5B531DAB4D5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imes New Roman" panose="02020603050405020304" pitchFamily="18"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pic>
        <p:nvPicPr>
          <p:cNvPr id="7" name="Picture 6">
            <a:extLst>
              <a:ext uri="{FF2B5EF4-FFF2-40B4-BE49-F238E27FC236}">
                <a16:creationId xmlns:a16="http://schemas.microsoft.com/office/drawing/2014/main" id="{F87337DE-9BE4-3940-9D78-BAF7F662B8C0}"/>
              </a:ext>
            </a:extLst>
          </p:cNvPr>
          <p:cNvPicPr>
            <a:picLocks noChangeAspect="1"/>
          </p:cNvPicPr>
          <p:nvPr userDrawn="1"/>
        </p:nvPicPr>
        <p:blipFill>
          <a:blip r:embed="rId3"/>
          <a:stretch>
            <a:fillRect/>
          </a:stretch>
        </p:blipFill>
        <p:spPr>
          <a:xfrm>
            <a:off x="801885" y="6273893"/>
            <a:ext cx="3454400" cy="444500"/>
          </a:xfrm>
          <a:prstGeom prst="rect">
            <a:avLst/>
          </a:prstGeom>
        </p:spPr>
      </p:pic>
    </p:spTree>
    <p:extLst>
      <p:ext uri="{BB962C8B-B14F-4D97-AF65-F5344CB8AC3E}">
        <p14:creationId xmlns:p14="http://schemas.microsoft.com/office/powerpoint/2010/main" val="126266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AED62AA-4637-9444-9003-9FCA5EDA5E0F}" type="datetimeFigureOut">
              <a:rPr lang="en-US" smtClean="0"/>
              <a:t>6/6/2022</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47A75A1-0C91-1C45-8874-9D7D94B9432D}" type="slidenum">
              <a:rPr lang="en-US" smtClean="0"/>
              <a:t>‹#›</a:t>
            </a:fld>
            <a:endParaRPr lang="en-US"/>
          </a:p>
        </p:txBody>
      </p:sp>
    </p:spTree>
    <p:extLst>
      <p:ext uri="{BB962C8B-B14F-4D97-AF65-F5344CB8AC3E}">
        <p14:creationId xmlns:p14="http://schemas.microsoft.com/office/powerpoint/2010/main" val="2293374358"/>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6" r:id="rId3"/>
    <p:sldLayoutId id="2147483699" r:id="rId4"/>
    <p:sldLayoutId id="2147483702" r:id="rId5"/>
    <p:sldLayoutId id="2147483690" r:id="rId6"/>
    <p:sldLayoutId id="2147483694" r:id="rId7"/>
    <p:sldLayoutId id="2147483697" r:id="rId8"/>
    <p:sldLayoutId id="2147483700" r:id="rId9"/>
    <p:sldLayoutId id="2147483703" r:id="rId10"/>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ABDDD-57FF-D841-945D-83A4BCB834CF}"/>
              </a:ext>
            </a:extLst>
          </p:cNvPr>
          <p:cNvSpPr>
            <a:spLocks noGrp="1"/>
          </p:cNvSpPr>
          <p:nvPr>
            <p:ph type="ctrTitle"/>
          </p:nvPr>
        </p:nvSpPr>
        <p:spPr>
          <a:xfrm>
            <a:off x="346678" y="1128854"/>
            <a:ext cx="7124933" cy="2196645"/>
          </a:xfrm>
        </p:spPr>
        <p:txBody>
          <a:bodyPr>
            <a:normAutofit/>
          </a:bodyPr>
          <a:lstStyle/>
          <a:p>
            <a:r>
              <a:rPr lang="en-GB" dirty="0">
                <a:latin typeface="Trebuchet MS" panose="020B0603020202020204" pitchFamily="34" charset="0"/>
                <a:cs typeface="Times New Roman"/>
              </a:rPr>
              <a:t>The Great Debate</a:t>
            </a:r>
            <a:endParaRPr lang="en-GB" dirty="0">
              <a:latin typeface="Trebuchet MS" panose="020B0603020202020204" pitchFamily="34" charset="0"/>
            </a:endParaRPr>
          </a:p>
        </p:txBody>
      </p:sp>
    </p:spTree>
    <p:extLst>
      <p:ext uri="{BB962C8B-B14F-4D97-AF65-F5344CB8AC3E}">
        <p14:creationId xmlns:p14="http://schemas.microsoft.com/office/powerpoint/2010/main" val="236303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260155-F208-4CB5-9A73-F2CB606EF8FD}"/>
              </a:ext>
            </a:extLst>
          </p:cNvPr>
          <p:cNvSpPr>
            <a:spLocks noGrp="1"/>
          </p:cNvSpPr>
          <p:nvPr>
            <p:ph type="ctrTitle"/>
          </p:nvPr>
        </p:nvSpPr>
        <p:spPr>
          <a:xfrm>
            <a:off x="202299" y="561344"/>
            <a:ext cx="9459494" cy="1125834"/>
          </a:xfrm>
        </p:spPr>
        <p:txBody>
          <a:bodyPr>
            <a:normAutofit/>
          </a:bodyPr>
          <a:lstStyle/>
          <a:p>
            <a:r>
              <a:rPr lang="en-US" sz="4800" dirty="0">
                <a:latin typeface="Trebuchet MS" panose="020B0603020202020204" pitchFamily="34" charset="0"/>
                <a:cs typeface="Arial" panose="020B0604020202020204" pitchFamily="34" charset="0"/>
              </a:rPr>
              <a:t>Step 4: Structure the speeches</a:t>
            </a:r>
          </a:p>
        </p:txBody>
      </p:sp>
      <p:sp>
        <p:nvSpPr>
          <p:cNvPr id="7" name="Subtitle 2">
            <a:extLst>
              <a:ext uri="{FF2B5EF4-FFF2-40B4-BE49-F238E27FC236}">
                <a16:creationId xmlns:a16="http://schemas.microsoft.com/office/drawing/2014/main" id="{B2982AD5-00D9-482D-9BCF-10BAD8A90E0B}"/>
              </a:ext>
            </a:extLst>
          </p:cNvPr>
          <p:cNvSpPr txBox="1">
            <a:spLocks/>
          </p:cNvSpPr>
          <p:nvPr/>
        </p:nvSpPr>
        <p:spPr>
          <a:xfrm>
            <a:off x="202298" y="1764434"/>
            <a:ext cx="9547629" cy="5099073"/>
          </a:xfrm>
          <a:prstGeom prst="rect">
            <a:avLst/>
          </a:prstGeom>
        </p:spPr>
        <p:txBody>
          <a:bodyPr vert="horz" lIns="91440" tIns="45720" rIns="91440" bIns="45720" rtlCol="0" anchor="t">
            <a:normAutofit fontScale="77500" lnSpcReduction="2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0069B3"/>
                </a:solidFill>
                <a:latin typeface="Times New Roman" panose="02020603050405020304" pitchFamily="18"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solidFill>
                  <a:schemeClr val="tx1"/>
                </a:solidFill>
                <a:latin typeface="Trebuchet MS" panose="020B0603020202020204" pitchFamily="34" charset="0"/>
              </a:rPr>
              <a:t>Introduction – Who are you and what do you stand for?</a:t>
            </a:r>
          </a:p>
          <a:p>
            <a:pPr marL="342900" indent="-342900">
              <a:buFont typeface="Arial" panose="020B0604020202020204" pitchFamily="34" charset="0"/>
              <a:buChar char="•"/>
            </a:pPr>
            <a:r>
              <a:rPr lang="en-US" sz="2800" dirty="0">
                <a:solidFill>
                  <a:schemeClr val="tx1"/>
                </a:solidFill>
                <a:latin typeface="Trebuchet MS" panose="020B0603020202020204" pitchFamily="34" charset="0"/>
              </a:rPr>
              <a:t>Preview – What are the names of the points you are going to cover?</a:t>
            </a:r>
          </a:p>
          <a:p>
            <a:pPr marL="342900" indent="-342900">
              <a:buFont typeface="Arial" panose="020B0604020202020204" pitchFamily="34" charset="0"/>
              <a:buChar char="•"/>
            </a:pPr>
            <a:r>
              <a:rPr lang="en-US" sz="2800" dirty="0">
                <a:solidFill>
                  <a:schemeClr val="tx1"/>
                </a:solidFill>
                <a:latin typeface="Trebuchet MS" panose="020B0603020202020204" pitchFamily="34" charset="0"/>
              </a:rPr>
              <a:t>Rebuttal – If someone has already spoken which of their points do you disagree with and why?</a:t>
            </a:r>
          </a:p>
          <a:p>
            <a:pPr marL="342900" indent="-342900">
              <a:buFont typeface="Arial" panose="020B0604020202020204" pitchFamily="34" charset="0"/>
              <a:buChar char="•"/>
            </a:pPr>
            <a:r>
              <a:rPr lang="en-US" sz="2800" b="1" dirty="0">
                <a:solidFill>
                  <a:srgbClr val="0070C0"/>
                </a:solidFill>
                <a:latin typeface="Trebuchet MS" panose="020B0603020202020204" pitchFamily="34" charset="0"/>
              </a:rPr>
              <a:t>P</a:t>
            </a:r>
            <a:r>
              <a:rPr lang="en-US" sz="2800" dirty="0">
                <a:solidFill>
                  <a:schemeClr val="tx1"/>
                </a:solidFill>
                <a:latin typeface="Trebuchet MS" panose="020B0603020202020204" pitchFamily="34" charset="0"/>
              </a:rPr>
              <a:t>oint One – “Now onto my points”</a:t>
            </a:r>
          </a:p>
          <a:p>
            <a:pPr marL="342900" indent="-342900">
              <a:buFont typeface="Arial" panose="020B0604020202020204" pitchFamily="34" charset="0"/>
              <a:buChar char="•"/>
            </a:pPr>
            <a:r>
              <a:rPr lang="en-US" sz="2800" b="1" dirty="0">
                <a:solidFill>
                  <a:srgbClr val="0070C0"/>
                </a:solidFill>
                <a:latin typeface="Trebuchet MS" panose="020B0603020202020204" pitchFamily="34" charset="0"/>
              </a:rPr>
              <a:t>E</a:t>
            </a:r>
            <a:r>
              <a:rPr lang="en-US" sz="2800" dirty="0">
                <a:solidFill>
                  <a:schemeClr val="tx1"/>
                </a:solidFill>
                <a:latin typeface="Trebuchet MS" panose="020B0603020202020204" pitchFamily="34" charset="0"/>
              </a:rPr>
              <a:t>xplanation (the reasoning – why is your point true and why does it mean your overall position is right?</a:t>
            </a:r>
          </a:p>
          <a:p>
            <a:pPr marL="342900" indent="-342900">
              <a:buFont typeface="Arial" panose="020B0604020202020204" pitchFamily="34" charset="0"/>
              <a:buChar char="•"/>
            </a:pPr>
            <a:r>
              <a:rPr lang="en-US" sz="2800" b="1" dirty="0">
                <a:solidFill>
                  <a:srgbClr val="0070C0"/>
                </a:solidFill>
                <a:latin typeface="Trebuchet MS" panose="020B0603020202020204" pitchFamily="34" charset="0"/>
              </a:rPr>
              <a:t>E</a:t>
            </a:r>
            <a:r>
              <a:rPr lang="en-US" sz="2800" dirty="0">
                <a:solidFill>
                  <a:schemeClr val="tx1"/>
                </a:solidFill>
                <a:latin typeface="Trebuchet MS" panose="020B0603020202020204" pitchFamily="34" charset="0"/>
              </a:rPr>
              <a:t>vidence (facts, analogies, examples, imagery or authority to support your reasoning)</a:t>
            </a:r>
          </a:p>
          <a:p>
            <a:pPr marL="342900" indent="-342900">
              <a:buFont typeface="Arial" panose="020B0604020202020204" pitchFamily="34" charset="0"/>
              <a:buChar char="•"/>
            </a:pPr>
            <a:r>
              <a:rPr lang="en-US" sz="2800" b="1" dirty="0">
                <a:solidFill>
                  <a:srgbClr val="0070C0"/>
                </a:solidFill>
                <a:latin typeface="Trebuchet MS" panose="020B0603020202020204" pitchFamily="34" charset="0"/>
              </a:rPr>
              <a:t>L</a:t>
            </a:r>
            <a:r>
              <a:rPr lang="en-US" sz="2800" dirty="0">
                <a:solidFill>
                  <a:schemeClr val="tx1"/>
                </a:solidFill>
                <a:latin typeface="Trebuchet MS" panose="020B0603020202020204" pitchFamily="34" charset="0"/>
              </a:rPr>
              <a:t>ink</a:t>
            </a:r>
          </a:p>
          <a:p>
            <a:pPr marL="342900" indent="-342900">
              <a:buFont typeface="Arial" panose="020B0604020202020204" pitchFamily="34" charset="0"/>
              <a:buChar char="•"/>
            </a:pPr>
            <a:r>
              <a:rPr lang="en-US" sz="2800" dirty="0">
                <a:solidFill>
                  <a:schemeClr val="tx1"/>
                </a:solidFill>
                <a:latin typeface="Trebuchet MS" panose="020B0603020202020204" pitchFamily="34" charset="0"/>
              </a:rPr>
              <a:t>Point Two – Point, Explanation, Evidence, Link</a:t>
            </a:r>
          </a:p>
          <a:p>
            <a:pPr marL="342900" indent="-342900">
              <a:buFont typeface="Arial" panose="020B0604020202020204" pitchFamily="34" charset="0"/>
              <a:buChar char="•"/>
            </a:pPr>
            <a:r>
              <a:rPr lang="en-US" sz="2800" dirty="0">
                <a:solidFill>
                  <a:schemeClr val="tx1"/>
                </a:solidFill>
                <a:latin typeface="Trebuchet MS" panose="020B0603020202020204" pitchFamily="34" charset="0"/>
              </a:rPr>
              <a:t>Point Three – Point, Explanation, Evidence, Link</a:t>
            </a:r>
          </a:p>
          <a:p>
            <a:pPr marL="342900" indent="-342900">
              <a:buFont typeface="Arial" panose="020B0604020202020204" pitchFamily="34" charset="0"/>
              <a:buChar char="•"/>
            </a:pPr>
            <a:r>
              <a:rPr lang="en-US" sz="2800" dirty="0">
                <a:solidFill>
                  <a:schemeClr val="tx1"/>
                </a:solidFill>
                <a:latin typeface="Trebuchet MS" panose="020B0603020202020204" pitchFamily="34" charset="0"/>
              </a:rPr>
              <a:t>Reminder – Remind the audience of the three points you have </a:t>
            </a:r>
            <a:br>
              <a:rPr lang="en-US" sz="2800" dirty="0">
                <a:solidFill>
                  <a:schemeClr val="tx1"/>
                </a:solidFill>
                <a:latin typeface="Trebuchet MS" panose="020B0603020202020204" pitchFamily="34" charset="0"/>
              </a:rPr>
            </a:br>
            <a:r>
              <a:rPr lang="en-US" sz="2800" dirty="0">
                <a:solidFill>
                  <a:schemeClr val="tx1"/>
                </a:solidFill>
                <a:latin typeface="Trebuchet MS" panose="020B0603020202020204" pitchFamily="34" charset="0"/>
              </a:rPr>
              <a:t>covered</a:t>
            </a:r>
          </a:p>
          <a:p>
            <a:pPr marL="342900" indent="-342900">
              <a:buFont typeface="Arial" panose="020B0604020202020204" pitchFamily="34" charset="0"/>
              <a:buChar char="•"/>
            </a:pPr>
            <a:r>
              <a:rPr lang="en-US" sz="2800" dirty="0">
                <a:solidFill>
                  <a:schemeClr val="tx1"/>
                </a:solidFill>
                <a:latin typeface="Trebuchet MS" panose="020B0603020202020204" pitchFamily="34" charset="0"/>
              </a:rPr>
              <a:t>Vote for Us</a:t>
            </a:r>
          </a:p>
        </p:txBody>
      </p:sp>
    </p:spTree>
    <p:extLst>
      <p:ext uri="{BB962C8B-B14F-4D97-AF65-F5344CB8AC3E}">
        <p14:creationId xmlns:p14="http://schemas.microsoft.com/office/powerpoint/2010/main" val="113531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9C9E85-2B09-4382-829B-2AAFEC8AD1EA}"/>
              </a:ext>
            </a:extLst>
          </p:cNvPr>
          <p:cNvSpPr/>
          <p:nvPr/>
        </p:nvSpPr>
        <p:spPr>
          <a:xfrm>
            <a:off x="807583" y="5330184"/>
            <a:ext cx="9490303" cy="2229491"/>
          </a:xfrm>
          <a:prstGeom prst="rect">
            <a:avLst/>
          </a:prstGeom>
          <a:solidFill>
            <a:schemeClr val="bg1"/>
          </a:solidFill>
          <a:ln w="5715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61861C71-B70F-4F83-97AC-4D6B5208D1B2}"/>
              </a:ext>
            </a:extLst>
          </p:cNvPr>
          <p:cNvSpPr txBox="1">
            <a:spLocks/>
          </p:cNvSpPr>
          <p:nvPr/>
        </p:nvSpPr>
        <p:spPr>
          <a:xfrm>
            <a:off x="651044" y="382928"/>
            <a:ext cx="9088041" cy="841577"/>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5000" b="1" kern="1200">
                <a:solidFill>
                  <a:srgbClr val="0069B3"/>
                </a:solidFill>
                <a:latin typeface="Times New Roman" panose="02020603050405020304" pitchFamily="18" charset="0"/>
                <a:ea typeface="+mj-ea"/>
                <a:cs typeface="Times New Roman" panose="02020603050405020304" pitchFamily="18" charset="0"/>
              </a:defRPr>
            </a:lvl1pPr>
          </a:lstStyle>
          <a:p>
            <a:pPr algn="ctr"/>
            <a:r>
              <a:rPr lang="en-US" sz="4000" dirty="0">
                <a:latin typeface="Trebuchet MS" panose="020B0603020202020204" pitchFamily="34" charset="0"/>
              </a:rPr>
              <a:t>It’s Time to Debate </a:t>
            </a:r>
            <a:endParaRPr lang="en-GB" sz="4000" dirty="0">
              <a:latin typeface="Trebuchet MS" panose="020B0603020202020204" pitchFamily="34" charset="0"/>
            </a:endParaRPr>
          </a:p>
        </p:txBody>
      </p:sp>
      <p:sp>
        <p:nvSpPr>
          <p:cNvPr id="11" name="TextBox 10">
            <a:extLst>
              <a:ext uri="{FF2B5EF4-FFF2-40B4-BE49-F238E27FC236}">
                <a16:creationId xmlns:a16="http://schemas.microsoft.com/office/drawing/2014/main" id="{AFE306B6-B7B3-41CB-A69B-0475575EE9DB}"/>
              </a:ext>
            </a:extLst>
          </p:cNvPr>
          <p:cNvSpPr txBox="1"/>
          <p:nvPr/>
        </p:nvSpPr>
        <p:spPr>
          <a:xfrm>
            <a:off x="2398243" y="1224505"/>
            <a:ext cx="1001485" cy="461665"/>
          </a:xfrm>
          <a:prstGeom prst="rect">
            <a:avLst/>
          </a:prstGeom>
          <a:noFill/>
        </p:spPr>
        <p:txBody>
          <a:bodyPr wrap="square" rtlCol="0">
            <a:spAutoFit/>
          </a:bodyPr>
          <a:lstStyle/>
          <a:p>
            <a:pPr algn="ctr"/>
            <a:r>
              <a:rPr lang="en-US" sz="2400" b="1" dirty="0">
                <a:solidFill>
                  <a:srgbClr val="0069B3"/>
                </a:solidFill>
                <a:latin typeface="Trebuchet MS" panose="020B0603020202020204" pitchFamily="34" charset="0"/>
              </a:rPr>
              <a:t>For </a:t>
            </a:r>
            <a:endParaRPr lang="en-GB" sz="2400" b="1" dirty="0">
              <a:solidFill>
                <a:srgbClr val="0069B3"/>
              </a:solidFill>
              <a:latin typeface="Trebuchet MS" panose="020B0603020202020204" pitchFamily="34" charset="0"/>
            </a:endParaRPr>
          </a:p>
        </p:txBody>
      </p:sp>
      <p:sp>
        <p:nvSpPr>
          <p:cNvPr id="12" name="TextBox 11">
            <a:extLst>
              <a:ext uri="{FF2B5EF4-FFF2-40B4-BE49-F238E27FC236}">
                <a16:creationId xmlns:a16="http://schemas.microsoft.com/office/drawing/2014/main" id="{F79841AE-E9EF-4EB7-8A00-499D3D2AA8D9}"/>
              </a:ext>
            </a:extLst>
          </p:cNvPr>
          <p:cNvSpPr txBox="1"/>
          <p:nvPr/>
        </p:nvSpPr>
        <p:spPr>
          <a:xfrm>
            <a:off x="6779945" y="1195626"/>
            <a:ext cx="1712686" cy="461665"/>
          </a:xfrm>
          <a:prstGeom prst="rect">
            <a:avLst/>
          </a:prstGeom>
          <a:noFill/>
        </p:spPr>
        <p:txBody>
          <a:bodyPr wrap="square" rtlCol="0">
            <a:spAutoFit/>
          </a:bodyPr>
          <a:lstStyle/>
          <a:p>
            <a:pPr algn="ctr"/>
            <a:r>
              <a:rPr lang="en-US" sz="2400" b="1" dirty="0">
                <a:solidFill>
                  <a:srgbClr val="0069B3"/>
                </a:solidFill>
                <a:latin typeface="Trebuchet MS" panose="020B0603020202020204" pitchFamily="34" charset="0"/>
              </a:rPr>
              <a:t>Against </a:t>
            </a:r>
            <a:endParaRPr lang="en-GB" sz="2400" b="1" dirty="0">
              <a:solidFill>
                <a:srgbClr val="0069B3"/>
              </a:solidFill>
              <a:latin typeface="Trebuchet MS" panose="020B0603020202020204" pitchFamily="34" charset="0"/>
            </a:endParaRPr>
          </a:p>
        </p:txBody>
      </p:sp>
      <p:sp>
        <p:nvSpPr>
          <p:cNvPr id="14" name="Rectangle 13">
            <a:extLst>
              <a:ext uri="{FF2B5EF4-FFF2-40B4-BE49-F238E27FC236}">
                <a16:creationId xmlns:a16="http://schemas.microsoft.com/office/drawing/2014/main" id="{31CC55E5-2EB2-476A-ABCF-D3C4824A277E}"/>
              </a:ext>
            </a:extLst>
          </p:cNvPr>
          <p:cNvSpPr/>
          <p:nvPr/>
        </p:nvSpPr>
        <p:spPr>
          <a:xfrm>
            <a:off x="651044" y="1691519"/>
            <a:ext cx="4495885" cy="1029758"/>
          </a:xfrm>
          <a:prstGeom prst="rect">
            <a:avLst/>
          </a:prstGeom>
          <a:noFill/>
          <a:ln w="57150" cap="rnd">
            <a:solidFill>
              <a:srgbClr val="0069B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BFD1F42-1AA3-41B1-8DA1-745B00567425}"/>
              </a:ext>
            </a:extLst>
          </p:cNvPr>
          <p:cNvSpPr/>
          <p:nvPr/>
        </p:nvSpPr>
        <p:spPr>
          <a:xfrm>
            <a:off x="5388345" y="1702627"/>
            <a:ext cx="4495884" cy="1029758"/>
          </a:xfrm>
          <a:prstGeom prst="rect">
            <a:avLst/>
          </a:prstGeom>
          <a:noFill/>
          <a:ln w="57150" cap="rnd">
            <a:solidFill>
              <a:srgbClr val="0069B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EA8BEF6-2EA8-40B5-8523-DB8E3015C643}"/>
              </a:ext>
            </a:extLst>
          </p:cNvPr>
          <p:cNvSpPr/>
          <p:nvPr/>
        </p:nvSpPr>
        <p:spPr>
          <a:xfrm>
            <a:off x="651045" y="2852978"/>
            <a:ext cx="4495885" cy="1029758"/>
          </a:xfrm>
          <a:prstGeom prst="rect">
            <a:avLst/>
          </a:prstGeom>
          <a:noFill/>
          <a:ln w="57150" cap="rnd">
            <a:solidFill>
              <a:srgbClr val="0069B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C4542DB-746D-44A8-8475-D0511F86B6A0}"/>
              </a:ext>
            </a:extLst>
          </p:cNvPr>
          <p:cNvSpPr/>
          <p:nvPr/>
        </p:nvSpPr>
        <p:spPr>
          <a:xfrm>
            <a:off x="5388346" y="2864086"/>
            <a:ext cx="4495884" cy="1029758"/>
          </a:xfrm>
          <a:prstGeom prst="rect">
            <a:avLst/>
          </a:prstGeom>
          <a:noFill/>
          <a:ln w="57150" cap="rnd">
            <a:solidFill>
              <a:srgbClr val="0069B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3932A75-B219-4046-8751-9608D76D8AED}"/>
              </a:ext>
            </a:extLst>
          </p:cNvPr>
          <p:cNvSpPr/>
          <p:nvPr/>
        </p:nvSpPr>
        <p:spPr>
          <a:xfrm>
            <a:off x="651045" y="4014807"/>
            <a:ext cx="4495885" cy="1029758"/>
          </a:xfrm>
          <a:prstGeom prst="rect">
            <a:avLst/>
          </a:prstGeom>
          <a:noFill/>
          <a:ln w="57150" cap="rnd">
            <a:solidFill>
              <a:srgbClr val="0069B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82F17E3-33C4-46F0-A3CE-6F1D4E2D2196}"/>
              </a:ext>
            </a:extLst>
          </p:cNvPr>
          <p:cNvSpPr/>
          <p:nvPr/>
        </p:nvSpPr>
        <p:spPr>
          <a:xfrm>
            <a:off x="5388346" y="4025915"/>
            <a:ext cx="4495884" cy="1029758"/>
          </a:xfrm>
          <a:prstGeom prst="rect">
            <a:avLst/>
          </a:prstGeom>
          <a:noFill/>
          <a:ln w="57150" cap="rnd">
            <a:solidFill>
              <a:srgbClr val="0069B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F7FCC27-5651-48CC-8D7F-8DB2D675AA36}"/>
              </a:ext>
            </a:extLst>
          </p:cNvPr>
          <p:cNvSpPr/>
          <p:nvPr/>
        </p:nvSpPr>
        <p:spPr>
          <a:xfrm>
            <a:off x="651045" y="5162518"/>
            <a:ext cx="4495885" cy="1029758"/>
          </a:xfrm>
          <a:prstGeom prst="rect">
            <a:avLst/>
          </a:prstGeom>
          <a:noFill/>
          <a:ln w="57150" cap="rnd">
            <a:solidFill>
              <a:srgbClr val="0069B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365FC0C-69BA-4990-8663-408FDB3CC5F5}"/>
              </a:ext>
            </a:extLst>
          </p:cNvPr>
          <p:cNvSpPr/>
          <p:nvPr/>
        </p:nvSpPr>
        <p:spPr>
          <a:xfrm>
            <a:off x="5388346" y="5173626"/>
            <a:ext cx="4495884" cy="1029758"/>
          </a:xfrm>
          <a:prstGeom prst="rect">
            <a:avLst/>
          </a:prstGeom>
          <a:noFill/>
          <a:ln w="57150" cap="rnd">
            <a:solidFill>
              <a:srgbClr val="0069B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0CBEADE-925B-4327-8F00-59E78E60C155}"/>
              </a:ext>
            </a:extLst>
          </p:cNvPr>
          <p:cNvSpPr/>
          <p:nvPr/>
        </p:nvSpPr>
        <p:spPr>
          <a:xfrm>
            <a:off x="651044" y="6332445"/>
            <a:ext cx="9233185" cy="1087061"/>
          </a:xfrm>
          <a:prstGeom prst="rect">
            <a:avLst/>
          </a:prstGeom>
          <a:noFill/>
          <a:ln w="57150" cap="rnd">
            <a:solidFill>
              <a:srgbClr val="0069B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rgbClr val="0069B3"/>
                </a:solidFill>
                <a:latin typeface="Trebuchet MS" panose="020B0603020202020204" pitchFamily="34" charset="0"/>
              </a:rPr>
              <a:t>Final Judgement:</a:t>
            </a:r>
            <a:endParaRPr lang="en-GB" b="1" dirty="0">
              <a:solidFill>
                <a:srgbClr val="0069B3"/>
              </a:solidFill>
              <a:latin typeface="Trebuchet MS" panose="020B0603020202020204" pitchFamily="34" charset="0"/>
            </a:endParaRPr>
          </a:p>
        </p:txBody>
      </p:sp>
    </p:spTree>
    <p:extLst>
      <p:ext uri="{BB962C8B-B14F-4D97-AF65-F5344CB8AC3E}">
        <p14:creationId xmlns:p14="http://schemas.microsoft.com/office/powerpoint/2010/main" val="314423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260155-F208-4CB5-9A73-F2CB606EF8FD}"/>
              </a:ext>
            </a:extLst>
          </p:cNvPr>
          <p:cNvSpPr>
            <a:spLocks noGrp="1"/>
          </p:cNvSpPr>
          <p:nvPr>
            <p:ph type="ctrTitle"/>
          </p:nvPr>
        </p:nvSpPr>
        <p:spPr>
          <a:xfrm>
            <a:off x="379280" y="611399"/>
            <a:ext cx="9459494" cy="1125834"/>
          </a:xfrm>
        </p:spPr>
        <p:txBody>
          <a:bodyPr>
            <a:normAutofit/>
          </a:bodyPr>
          <a:lstStyle/>
          <a:p>
            <a:pPr algn="ctr"/>
            <a:r>
              <a:rPr lang="en-US" sz="7200" dirty="0">
                <a:latin typeface="Trebuchet MS" panose="020B0603020202020204" pitchFamily="34" charset="0"/>
                <a:cs typeface="Arial" panose="020B0604020202020204" pitchFamily="34" charset="0"/>
              </a:rPr>
              <a:t>Cast Your Votes</a:t>
            </a:r>
          </a:p>
        </p:txBody>
      </p:sp>
      <p:sp>
        <p:nvSpPr>
          <p:cNvPr id="7" name="Title 1">
            <a:extLst>
              <a:ext uri="{FF2B5EF4-FFF2-40B4-BE49-F238E27FC236}">
                <a16:creationId xmlns:a16="http://schemas.microsoft.com/office/drawing/2014/main" id="{83260155-F208-4CB5-9A73-F2CB606EF8FD}"/>
              </a:ext>
            </a:extLst>
          </p:cNvPr>
          <p:cNvSpPr txBox="1">
            <a:spLocks/>
          </p:cNvSpPr>
          <p:nvPr/>
        </p:nvSpPr>
        <p:spPr>
          <a:xfrm>
            <a:off x="480880" y="4728881"/>
            <a:ext cx="9459494" cy="1125834"/>
          </a:xfrm>
          <a:prstGeom prst="rect">
            <a:avLst/>
          </a:prstGeom>
        </p:spPr>
        <p:txBody>
          <a:bodyPr vert="horz" lIns="91440" tIns="45720" rIns="91440" bIns="45720" rtlCol="0" anchor="b">
            <a:normAutofit fontScale="47500" lnSpcReduction="20000"/>
          </a:bodyPr>
          <a:lstStyle>
            <a:lvl1pPr algn="l" defTabSz="1007943" rtl="0" eaLnBrk="1" latinLnBrk="0" hangingPunct="1">
              <a:lnSpc>
                <a:spcPct val="90000"/>
              </a:lnSpc>
              <a:spcBef>
                <a:spcPct val="0"/>
              </a:spcBef>
              <a:buNone/>
              <a:defRPr sz="5000" b="1" kern="1200">
                <a:solidFill>
                  <a:srgbClr val="0069B3"/>
                </a:solidFill>
                <a:latin typeface="Times New Roman" panose="02020603050405020304" pitchFamily="18" charset="0"/>
                <a:ea typeface="+mj-ea"/>
                <a:cs typeface="Times New Roman" panose="02020603050405020304" pitchFamily="18" charset="0"/>
              </a:defRPr>
            </a:lvl1pPr>
          </a:lstStyle>
          <a:p>
            <a:pPr algn="ctr"/>
            <a:r>
              <a:rPr lang="en-US" sz="7200" dirty="0">
                <a:latin typeface="Trebuchet MS" panose="020B0603020202020204" pitchFamily="34" charset="0"/>
                <a:cs typeface="Arial" panose="020B0604020202020204" pitchFamily="34" charset="0"/>
              </a:rPr>
              <a:t>Individually, vote for the team you thought gave the most convincing argument</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23256" y="1737233"/>
            <a:ext cx="3574741" cy="3124958"/>
          </a:xfrm>
          <a:prstGeom prst="rect">
            <a:avLst/>
          </a:prstGeom>
        </p:spPr>
      </p:pic>
    </p:spTree>
    <p:extLst>
      <p:ext uri="{BB962C8B-B14F-4D97-AF65-F5344CB8AC3E}">
        <p14:creationId xmlns:p14="http://schemas.microsoft.com/office/powerpoint/2010/main" val="36548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676FDF-0FB1-4820-9264-DA73574DBF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911" y="1762093"/>
            <a:ext cx="7593930" cy="4303227"/>
          </a:xfrm>
          <a:prstGeom prst="rect">
            <a:avLst/>
          </a:prstGeom>
          <a:scene3d>
            <a:camera prst="orthographicFront">
              <a:rot lat="0" lon="10800000" rev="0"/>
            </a:camera>
            <a:lightRig rig="threePt" dir="t"/>
          </a:scene3d>
        </p:spPr>
      </p:pic>
      <p:sp>
        <p:nvSpPr>
          <p:cNvPr id="4" name="Title 1">
            <a:extLst>
              <a:ext uri="{FF2B5EF4-FFF2-40B4-BE49-F238E27FC236}">
                <a16:creationId xmlns:a16="http://schemas.microsoft.com/office/drawing/2014/main" id="{83260155-F208-4CB5-9A73-F2CB606EF8FD}"/>
              </a:ext>
            </a:extLst>
          </p:cNvPr>
          <p:cNvSpPr>
            <a:spLocks noGrp="1"/>
          </p:cNvSpPr>
          <p:nvPr>
            <p:ph type="ctrTitle"/>
          </p:nvPr>
        </p:nvSpPr>
        <p:spPr>
          <a:xfrm>
            <a:off x="586911" y="556358"/>
            <a:ext cx="9088041" cy="1596299"/>
          </a:xfrm>
        </p:spPr>
        <p:txBody>
          <a:bodyPr>
            <a:normAutofit/>
          </a:bodyPr>
          <a:lstStyle/>
          <a:p>
            <a:r>
              <a:rPr lang="en-US" sz="4800" dirty="0">
                <a:latin typeface="Trebuchet MS" panose="020B0603020202020204" pitchFamily="34" charset="0"/>
                <a:cs typeface="Arial" panose="020B0604020202020204" pitchFamily="34" charset="0"/>
              </a:rPr>
              <a:t>What have you learned? </a:t>
            </a:r>
            <a:br>
              <a:rPr lang="en-US" sz="4800" dirty="0">
                <a:latin typeface="Trebuchet MS" panose="020B0603020202020204" pitchFamily="34" charset="0"/>
                <a:cs typeface="Arial" panose="020B0604020202020204" pitchFamily="34" charset="0"/>
              </a:rPr>
            </a:br>
            <a:r>
              <a:rPr lang="en-US" sz="4800" dirty="0">
                <a:latin typeface="Trebuchet MS" panose="020B0603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79C29F06-C86D-4F6C-91D2-A98819E1ADF2}"/>
              </a:ext>
            </a:extLst>
          </p:cNvPr>
          <p:cNvSpPr txBox="1"/>
          <p:nvPr/>
        </p:nvSpPr>
        <p:spPr>
          <a:xfrm>
            <a:off x="586911" y="626502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69B3"/>
                </a:solidFill>
                <a:latin typeface="Trebuchet MS"/>
              </a:rPr>
              <a:t>#</a:t>
            </a:r>
            <a:r>
              <a:rPr lang="en-US" sz="2400" b="1" dirty="0" err="1">
                <a:solidFill>
                  <a:srgbClr val="0069B3"/>
                </a:solidFill>
                <a:latin typeface="Trebuchet MS"/>
              </a:rPr>
              <a:t>THYMEtochange</a:t>
            </a:r>
            <a:endParaRPr lang="en-US" sz="2400" dirty="0">
              <a:solidFill>
                <a:srgbClr val="0069B3"/>
              </a:solidFill>
            </a:endParaRPr>
          </a:p>
        </p:txBody>
      </p:sp>
    </p:spTree>
    <p:extLst>
      <p:ext uri="{BB962C8B-B14F-4D97-AF65-F5344CB8AC3E}">
        <p14:creationId xmlns:p14="http://schemas.microsoft.com/office/powerpoint/2010/main" val="12443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5AE392-6A23-4C78-92EA-60324D267CE7}"/>
              </a:ext>
            </a:extLst>
          </p:cNvPr>
          <p:cNvSpPr txBox="1">
            <a:spLocks/>
          </p:cNvSpPr>
          <p:nvPr/>
        </p:nvSpPr>
        <p:spPr>
          <a:xfrm>
            <a:off x="202298" y="561344"/>
            <a:ext cx="10065421" cy="1125834"/>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5000" b="1" kern="1200">
                <a:solidFill>
                  <a:srgbClr val="0069B3"/>
                </a:solidFill>
                <a:latin typeface="Times New Roman" panose="02020603050405020304" pitchFamily="18" charset="0"/>
                <a:ea typeface="+mj-ea"/>
                <a:cs typeface="Times New Roman" panose="02020603050405020304" pitchFamily="18" charset="0"/>
              </a:defRPr>
            </a:lvl1pPr>
          </a:lstStyle>
          <a:p>
            <a:r>
              <a:rPr lang="en-US" sz="4800" dirty="0">
                <a:latin typeface="Trebuchet MS" panose="020B0603020202020204" pitchFamily="34" charset="0"/>
                <a:cs typeface="Arial" panose="020B0604020202020204" pitchFamily="34" charset="0"/>
              </a:rPr>
              <a:t>And on that note …</a:t>
            </a:r>
          </a:p>
        </p:txBody>
      </p:sp>
      <p:grpSp>
        <p:nvGrpSpPr>
          <p:cNvPr id="5" name="Group 4">
            <a:extLst>
              <a:ext uri="{FF2B5EF4-FFF2-40B4-BE49-F238E27FC236}">
                <a16:creationId xmlns:a16="http://schemas.microsoft.com/office/drawing/2014/main" id="{C14A3427-6A4E-473D-BBD9-DABACF6E3759}"/>
              </a:ext>
            </a:extLst>
          </p:cNvPr>
          <p:cNvGrpSpPr/>
          <p:nvPr/>
        </p:nvGrpSpPr>
        <p:grpSpPr>
          <a:xfrm>
            <a:off x="4474033" y="2164305"/>
            <a:ext cx="4056194" cy="4135115"/>
            <a:chOff x="375758" y="1703652"/>
            <a:chExt cx="4056194" cy="4135115"/>
          </a:xfrm>
        </p:grpSpPr>
        <p:pic>
          <p:nvPicPr>
            <p:cNvPr id="6" name="Picture 4" descr="A picture containing blue, painted&#10;&#10;Description automatically generated">
              <a:extLst>
                <a:ext uri="{FF2B5EF4-FFF2-40B4-BE49-F238E27FC236}">
                  <a16:creationId xmlns:a16="http://schemas.microsoft.com/office/drawing/2014/main" id="{7D2F29A7-804A-4407-9556-4B1A94CC2EFD}"/>
                </a:ext>
              </a:extLst>
            </p:cNvPr>
            <p:cNvPicPr>
              <a:picLocks noChangeAspect="1"/>
            </p:cNvPicPr>
            <p:nvPr/>
          </p:nvPicPr>
          <p:blipFill>
            <a:blip r:embed="rId2"/>
            <a:stretch>
              <a:fillRect/>
            </a:stretch>
          </p:blipFill>
          <p:spPr>
            <a:xfrm>
              <a:off x="375758" y="1703652"/>
              <a:ext cx="4056194" cy="4135115"/>
            </a:xfrm>
            <a:prstGeom prst="rect">
              <a:avLst/>
            </a:prstGeom>
          </p:spPr>
        </p:pic>
        <p:sp>
          <p:nvSpPr>
            <p:cNvPr id="7" name="Oval 6">
              <a:extLst>
                <a:ext uri="{FF2B5EF4-FFF2-40B4-BE49-F238E27FC236}">
                  <a16:creationId xmlns:a16="http://schemas.microsoft.com/office/drawing/2014/main" id="{63593800-863D-478E-B2E7-300ADAA7E0F5}"/>
                </a:ext>
              </a:extLst>
            </p:cNvPr>
            <p:cNvSpPr>
              <a:spLocks noChangeAspect="1"/>
            </p:cNvSpPr>
            <p:nvPr/>
          </p:nvSpPr>
          <p:spPr>
            <a:xfrm>
              <a:off x="1552301" y="1933718"/>
              <a:ext cx="1578370" cy="1578369"/>
            </a:xfrm>
            <a:prstGeom prst="ellipse">
              <a:avLst/>
            </a:prstGeom>
            <a:solidFill>
              <a:srgbClr val="0069B3">
                <a:alpha val="73000"/>
              </a:srgbClr>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50" b="1" dirty="0">
                  <a:effectLst>
                    <a:outerShdw blurRad="165100" dist="38100" dir="13500000" algn="tr" rotWithShape="0">
                      <a:prstClr val="black">
                        <a:alpha val="51000"/>
                      </a:prstClr>
                    </a:outerShdw>
                  </a:effectLst>
                  <a:latin typeface="Trebuchet MS" panose="020B0603020202020204" pitchFamily="34" charset="0"/>
                </a:rPr>
                <a:t>Society</a:t>
              </a:r>
            </a:p>
          </p:txBody>
        </p:sp>
        <p:sp>
          <p:nvSpPr>
            <p:cNvPr id="8" name="Oval 7">
              <a:extLst>
                <a:ext uri="{FF2B5EF4-FFF2-40B4-BE49-F238E27FC236}">
                  <a16:creationId xmlns:a16="http://schemas.microsoft.com/office/drawing/2014/main" id="{0054B5A1-C56F-44CA-95D6-D85AAB273F11}"/>
                </a:ext>
              </a:extLst>
            </p:cNvPr>
            <p:cNvSpPr>
              <a:spLocks noChangeAspect="1"/>
            </p:cNvSpPr>
            <p:nvPr/>
          </p:nvSpPr>
          <p:spPr>
            <a:xfrm>
              <a:off x="2727823" y="3263168"/>
              <a:ext cx="1578371" cy="1578370"/>
            </a:xfrm>
            <a:prstGeom prst="ellipse">
              <a:avLst/>
            </a:prstGeom>
            <a:solidFill>
              <a:srgbClr val="0069B3">
                <a:alpha val="73000"/>
              </a:srgbClr>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50" b="1" dirty="0">
                  <a:effectLst>
                    <a:outerShdw blurRad="165100" dist="38100" dir="13500000" algn="tr" rotWithShape="0">
                      <a:prstClr val="black">
                        <a:alpha val="51000"/>
                      </a:prstClr>
                    </a:outerShdw>
                  </a:effectLst>
                  <a:latin typeface="Trebuchet MS" panose="020B0603020202020204" pitchFamily="34" charset="0"/>
                </a:rPr>
                <a:t>Environment</a:t>
              </a:r>
            </a:p>
          </p:txBody>
        </p:sp>
        <p:sp>
          <p:nvSpPr>
            <p:cNvPr id="9" name="Oval 8">
              <a:extLst>
                <a:ext uri="{FF2B5EF4-FFF2-40B4-BE49-F238E27FC236}">
                  <a16:creationId xmlns:a16="http://schemas.microsoft.com/office/drawing/2014/main" id="{864B2804-510B-4433-B50E-D16B42EE50B8}"/>
                </a:ext>
              </a:extLst>
            </p:cNvPr>
            <p:cNvSpPr>
              <a:spLocks noChangeAspect="1"/>
            </p:cNvSpPr>
            <p:nvPr/>
          </p:nvSpPr>
          <p:spPr>
            <a:xfrm>
              <a:off x="459434" y="3418423"/>
              <a:ext cx="1578371" cy="1578370"/>
            </a:xfrm>
            <a:prstGeom prst="ellipse">
              <a:avLst/>
            </a:prstGeom>
            <a:solidFill>
              <a:srgbClr val="0069B3">
                <a:alpha val="73000"/>
              </a:srgbClr>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50" b="1" dirty="0">
                  <a:effectLst>
                    <a:outerShdw blurRad="165100" dist="38100" dir="13500000" algn="tr" rotWithShape="0">
                      <a:prstClr val="black">
                        <a:alpha val="51000"/>
                      </a:prstClr>
                    </a:outerShdw>
                  </a:effectLst>
                  <a:latin typeface="Trebuchet MS" panose="020B0603020202020204" pitchFamily="34" charset="0"/>
                </a:rPr>
                <a:t>Economy</a:t>
              </a:r>
            </a:p>
          </p:txBody>
        </p:sp>
      </p:grpSp>
      <p:sp>
        <p:nvSpPr>
          <p:cNvPr id="10" name="TextBox 9">
            <a:extLst>
              <a:ext uri="{FF2B5EF4-FFF2-40B4-BE49-F238E27FC236}">
                <a16:creationId xmlns:a16="http://schemas.microsoft.com/office/drawing/2014/main" id="{137C1999-8739-4B72-B76D-A8CC2A9BD79C}"/>
              </a:ext>
            </a:extLst>
          </p:cNvPr>
          <p:cNvSpPr txBox="1"/>
          <p:nvPr/>
        </p:nvSpPr>
        <p:spPr>
          <a:xfrm>
            <a:off x="202300" y="2394371"/>
            <a:ext cx="427173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rebuchet MS"/>
              </a:rPr>
              <a:t>What do you think the one important thing you can do is...</a:t>
            </a:r>
          </a:p>
        </p:txBody>
      </p:sp>
      <p:sp>
        <p:nvSpPr>
          <p:cNvPr id="11" name="TextBox 10">
            <a:extLst>
              <a:ext uri="{FF2B5EF4-FFF2-40B4-BE49-F238E27FC236}">
                <a16:creationId xmlns:a16="http://schemas.microsoft.com/office/drawing/2014/main" id="{79C29F06-C86D-4F6C-91D2-A98819E1ADF2}"/>
              </a:ext>
            </a:extLst>
          </p:cNvPr>
          <p:cNvSpPr txBox="1"/>
          <p:nvPr/>
        </p:nvSpPr>
        <p:spPr>
          <a:xfrm>
            <a:off x="275314" y="4655860"/>
            <a:ext cx="41566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0069B3"/>
                </a:solidFill>
                <a:latin typeface="Trebuchet MS"/>
              </a:rPr>
              <a:t>#</a:t>
            </a:r>
            <a:r>
              <a:rPr lang="en-US" sz="3600" b="1" dirty="0" err="1">
                <a:solidFill>
                  <a:srgbClr val="0069B3"/>
                </a:solidFill>
                <a:latin typeface="Trebuchet MS"/>
              </a:rPr>
              <a:t>THYMEtochange</a:t>
            </a:r>
            <a:endParaRPr lang="en-US" sz="3600" dirty="0">
              <a:solidFill>
                <a:srgbClr val="0069B3"/>
              </a:solidFill>
            </a:endParaRPr>
          </a:p>
        </p:txBody>
      </p:sp>
    </p:spTree>
    <p:extLst>
      <p:ext uri="{BB962C8B-B14F-4D97-AF65-F5344CB8AC3E}">
        <p14:creationId xmlns:p14="http://schemas.microsoft.com/office/powerpoint/2010/main" val="2254705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260155-F208-4CB5-9A73-F2CB606EF8FD}"/>
              </a:ext>
            </a:extLst>
          </p:cNvPr>
          <p:cNvSpPr>
            <a:spLocks noGrp="1"/>
          </p:cNvSpPr>
          <p:nvPr>
            <p:ph type="ctrTitle"/>
          </p:nvPr>
        </p:nvSpPr>
        <p:spPr>
          <a:xfrm>
            <a:off x="202299" y="561344"/>
            <a:ext cx="9088041" cy="1125834"/>
          </a:xfrm>
        </p:spPr>
        <p:txBody>
          <a:bodyPr>
            <a:normAutofit/>
          </a:bodyPr>
          <a:lstStyle/>
          <a:p>
            <a:r>
              <a:rPr lang="en-US" sz="4800" dirty="0">
                <a:latin typeface="Trebuchet MS" panose="020B0603020202020204" pitchFamily="34" charset="0"/>
                <a:cs typeface="Arial" panose="020B0604020202020204" pitchFamily="34" charset="0"/>
              </a:rPr>
              <a:t>Lesson objectives</a:t>
            </a:r>
          </a:p>
        </p:txBody>
      </p:sp>
      <p:pic>
        <p:nvPicPr>
          <p:cNvPr id="5" name="Picture 4">
            <a:extLst>
              <a:ext uri="{FF2B5EF4-FFF2-40B4-BE49-F238E27FC236}">
                <a16:creationId xmlns:a16="http://schemas.microsoft.com/office/drawing/2014/main" id="{04F3DFB0-F52E-4B00-92EB-2801A0671FB3}"/>
              </a:ext>
            </a:extLst>
          </p:cNvPr>
          <p:cNvPicPr>
            <a:picLocks noChangeAspect="1"/>
          </p:cNvPicPr>
          <p:nvPr/>
        </p:nvPicPr>
        <p:blipFill>
          <a:blip r:embed="rId2"/>
          <a:stretch>
            <a:fillRect/>
          </a:stretch>
        </p:blipFill>
        <p:spPr>
          <a:xfrm>
            <a:off x="8475480" y="795140"/>
            <a:ext cx="1024217" cy="4919898"/>
          </a:xfrm>
          <a:prstGeom prst="rect">
            <a:avLst/>
          </a:prstGeom>
        </p:spPr>
      </p:pic>
      <p:sp>
        <p:nvSpPr>
          <p:cNvPr id="6" name="Subtitle 2">
            <a:extLst>
              <a:ext uri="{FF2B5EF4-FFF2-40B4-BE49-F238E27FC236}">
                <a16:creationId xmlns:a16="http://schemas.microsoft.com/office/drawing/2014/main" id="{B10838C7-2B8E-4186-8630-3C166E500C58}"/>
              </a:ext>
            </a:extLst>
          </p:cNvPr>
          <p:cNvSpPr txBox="1">
            <a:spLocks/>
          </p:cNvSpPr>
          <p:nvPr/>
        </p:nvSpPr>
        <p:spPr>
          <a:xfrm>
            <a:off x="202299" y="1764435"/>
            <a:ext cx="7983234" cy="4493518"/>
          </a:xfrm>
          <a:prstGeom prst="rect">
            <a:avLst/>
          </a:prstGeom>
        </p:spPr>
        <p:txBody>
          <a:bodyPr vert="horz" lIns="91440" tIns="45720" rIns="91440" bIns="45720" rtlCol="0" anchor="t">
            <a:normAutofit/>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0069B3"/>
                </a:solidFill>
                <a:latin typeface="Times New Roman" panose="02020603050405020304" pitchFamily="18"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solidFill>
                  <a:schemeClr val="tx1"/>
                </a:solidFill>
                <a:latin typeface="Trebuchet MS" panose="020B0603020202020204" pitchFamily="34" charset="0"/>
              </a:rPr>
              <a:t>Apply knowledge and case study information to critically argue various points of view in relation to the </a:t>
            </a:r>
            <a:r>
              <a:rPr lang="en-US" sz="2800" dirty="0" err="1">
                <a:solidFill>
                  <a:schemeClr val="tx1"/>
                </a:solidFill>
                <a:latin typeface="Trebuchet MS" panose="020B0603020202020204" pitchFamily="34" charset="0"/>
              </a:rPr>
              <a:t>Bioeconomy</a:t>
            </a:r>
            <a:r>
              <a:rPr lang="en-US" sz="2800" dirty="0">
                <a:solidFill>
                  <a:schemeClr val="tx1"/>
                </a:solidFill>
                <a:latin typeface="Trebuchet MS" panose="020B0603020202020204" pitchFamily="34" charset="0"/>
              </a:rPr>
              <a:t>​</a:t>
            </a:r>
          </a:p>
          <a:p>
            <a:pPr marL="342900" indent="-342900">
              <a:buFont typeface="Arial" panose="020B0604020202020204" pitchFamily="34" charset="0"/>
              <a:buChar char="•"/>
            </a:pPr>
            <a:r>
              <a:rPr lang="en-US" sz="2800" dirty="0">
                <a:solidFill>
                  <a:schemeClr val="tx1"/>
                </a:solidFill>
                <a:latin typeface="Trebuchet MS" panose="020B0603020202020204" pitchFamily="34" charset="0"/>
              </a:rPr>
              <a:t>Make a judgement as to whether the </a:t>
            </a:r>
            <a:r>
              <a:rPr lang="en-US" sz="2800" dirty="0" err="1">
                <a:solidFill>
                  <a:schemeClr val="tx1"/>
                </a:solidFill>
                <a:latin typeface="Trebuchet MS" panose="020B0603020202020204" pitchFamily="34" charset="0"/>
              </a:rPr>
              <a:t>bioeconomy</a:t>
            </a:r>
            <a:r>
              <a:rPr lang="en-US" sz="2800" dirty="0">
                <a:solidFill>
                  <a:schemeClr val="tx1"/>
                </a:solidFill>
                <a:latin typeface="Trebuchet MS" panose="020B0603020202020204" pitchFamily="34" charset="0"/>
              </a:rPr>
              <a:t> can support a sustainable planet​</a:t>
            </a:r>
          </a:p>
          <a:p>
            <a:pPr marL="342900" indent="-342900">
              <a:buFont typeface="Arial" panose="020B0604020202020204" pitchFamily="34" charset="0"/>
              <a:buChar char="•"/>
            </a:pPr>
            <a:r>
              <a:rPr lang="en-US" sz="2800" dirty="0">
                <a:solidFill>
                  <a:schemeClr val="tx1"/>
                </a:solidFill>
                <a:latin typeface="Trebuchet MS" panose="020B0603020202020204" pitchFamily="34" charset="0"/>
              </a:rPr>
              <a:t>Understand the difference between fact and opinion​</a:t>
            </a:r>
          </a:p>
          <a:p>
            <a:pPr marL="342900" indent="-342900">
              <a:buFont typeface="Arial" panose="020B0604020202020204" pitchFamily="34" charset="0"/>
              <a:buChar char="•"/>
            </a:pPr>
            <a:r>
              <a:rPr lang="en-US" sz="2800" dirty="0">
                <a:solidFill>
                  <a:schemeClr val="tx1"/>
                </a:solidFill>
                <a:latin typeface="Trebuchet MS" panose="020B0603020202020204" pitchFamily="34" charset="0"/>
              </a:rPr>
              <a:t> Make a prediction for the future of the planet based on a balanced judgement.</a:t>
            </a:r>
          </a:p>
        </p:txBody>
      </p:sp>
    </p:spTree>
    <p:extLst>
      <p:ext uri="{BB962C8B-B14F-4D97-AF65-F5344CB8AC3E}">
        <p14:creationId xmlns:p14="http://schemas.microsoft.com/office/powerpoint/2010/main" val="56143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260155-F208-4CB5-9A73-F2CB606EF8FD}"/>
              </a:ext>
            </a:extLst>
          </p:cNvPr>
          <p:cNvSpPr>
            <a:spLocks noGrp="1"/>
          </p:cNvSpPr>
          <p:nvPr>
            <p:ph type="ctrTitle"/>
          </p:nvPr>
        </p:nvSpPr>
        <p:spPr>
          <a:xfrm>
            <a:off x="202299" y="561344"/>
            <a:ext cx="9088041" cy="1125834"/>
          </a:xfrm>
        </p:spPr>
        <p:txBody>
          <a:bodyPr>
            <a:normAutofit/>
          </a:bodyPr>
          <a:lstStyle/>
          <a:p>
            <a:r>
              <a:rPr lang="en-US" sz="4800" dirty="0">
                <a:latin typeface="Trebuchet MS" panose="020B0603020202020204" pitchFamily="34" charset="0"/>
                <a:cs typeface="Arial" panose="020B0604020202020204" pitchFamily="34" charset="0"/>
              </a:rPr>
              <a:t>Lesson outcomes</a:t>
            </a:r>
          </a:p>
        </p:txBody>
      </p:sp>
      <p:pic>
        <p:nvPicPr>
          <p:cNvPr id="5" name="Picture 4">
            <a:extLst>
              <a:ext uri="{FF2B5EF4-FFF2-40B4-BE49-F238E27FC236}">
                <a16:creationId xmlns:a16="http://schemas.microsoft.com/office/drawing/2014/main" id="{04F3DFB0-F52E-4B00-92EB-2801A0671FB3}"/>
              </a:ext>
            </a:extLst>
          </p:cNvPr>
          <p:cNvPicPr>
            <a:picLocks noChangeAspect="1"/>
          </p:cNvPicPr>
          <p:nvPr/>
        </p:nvPicPr>
        <p:blipFill>
          <a:blip r:embed="rId2"/>
          <a:stretch>
            <a:fillRect/>
          </a:stretch>
        </p:blipFill>
        <p:spPr>
          <a:xfrm>
            <a:off x="8475480" y="795140"/>
            <a:ext cx="1024217" cy="4919898"/>
          </a:xfrm>
          <a:prstGeom prst="rect">
            <a:avLst/>
          </a:prstGeom>
        </p:spPr>
      </p:pic>
      <p:sp>
        <p:nvSpPr>
          <p:cNvPr id="6" name="Subtitle 2">
            <a:extLst>
              <a:ext uri="{FF2B5EF4-FFF2-40B4-BE49-F238E27FC236}">
                <a16:creationId xmlns:a16="http://schemas.microsoft.com/office/drawing/2014/main" id="{B10838C7-2B8E-4186-8630-3C166E500C58}"/>
              </a:ext>
            </a:extLst>
          </p:cNvPr>
          <p:cNvSpPr txBox="1">
            <a:spLocks/>
          </p:cNvSpPr>
          <p:nvPr/>
        </p:nvSpPr>
        <p:spPr>
          <a:xfrm>
            <a:off x="202299" y="1764435"/>
            <a:ext cx="7983234" cy="4493518"/>
          </a:xfrm>
          <a:prstGeom prst="rect">
            <a:avLst/>
          </a:prstGeom>
        </p:spPr>
        <p:txBody>
          <a:bodyPr vert="horz" lIns="91440" tIns="45720" rIns="91440" bIns="45720" rtlCol="0" anchor="t">
            <a:normAutofit/>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0069B3"/>
                </a:solidFill>
                <a:latin typeface="Times New Roman" panose="02020603050405020304" pitchFamily="18"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457200" indent="-457200">
              <a:buFont typeface="Wingdings" panose="05000000000000000000" pitchFamily="2" charset="2"/>
              <a:buChar char="§"/>
            </a:pPr>
            <a:r>
              <a:rPr lang="en-US" sz="2800" dirty="0">
                <a:solidFill>
                  <a:schemeClr val="tx1"/>
                </a:solidFill>
                <a:latin typeface="Trebuchet MS" panose="020B0603020202020204" pitchFamily="34" charset="0"/>
                <a:cs typeface="Times New Roman"/>
              </a:rPr>
              <a:t>Prepare an argument using facts and opinion</a:t>
            </a:r>
          </a:p>
          <a:p>
            <a:pPr marL="457200" indent="-457200">
              <a:buFont typeface="Wingdings" panose="05000000000000000000" pitchFamily="2" charset="2"/>
              <a:buChar char="§"/>
            </a:pPr>
            <a:r>
              <a:rPr lang="en-US" sz="2800" dirty="0">
                <a:solidFill>
                  <a:schemeClr val="tx1"/>
                </a:solidFill>
                <a:latin typeface="Trebuchet MS" panose="020B0603020202020204" pitchFamily="34" charset="0"/>
                <a:cs typeface="Times New Roman"/>
              </a:rPr>
              <a:t>Make links between different viewpoints to build a more robust argument</a:t>
            </a:r>
          </a:p>
          <a:p>
            <a:pPr marL="457200" indent="-457200">
              <a:buFont typeface="Wingdings" panose="05000000000000000000" pitchFamily="2" charset="2"/>
              <a:buChar char="§"/>
            </a:pPr>
            <a:r>
              <a:rPr lang="en-US" sz="2800" dirty="0">
                <a:solidFill>
                  <a:schemeClr val="tx1"/>
                </a:solidFill>
                <a:latin typeface="Trebuchet MS" panose="020B0603020202020204" pitchFamily="34" charset="0"/>
                <a:cs typeface="Arial"/>
              </a:rPr>
              <a:t>Form a balanced opinion and predict the success of the </a:t>
            </a:r>
            <a:r>
              <a:rPr lang="en-US" sz="2800" dirty="0" err="1">
                <a:solidFill>
                  <a:schemeClr val="tx1"/>
                </a:solidFill>
                <a:latin typeface="Trebuchet MS" panose="020B0603020202020204" pitchFamily="34" charset="0"/>
                <a:cs typeface="Arial"/>
              </a:rPr>
              <a:t>bioeconomy</a:t>
            </a:r>
            <a:r>
              <a:rPr lang="en-US" sz="2800" dirty="0">
                <a:solidFill>
                  <a:schemeClr val="tx1"/>
                </a:solidFill>
                <a:latin typeface="Trebuchet MS" panose="020B0603020202020204" pitchFamily="34" charset="0"/>
                <a:cs typeface="Arial"/>
              </a:rPr>
              <a:t> now and in the future.</a:t>
            </a:r>
          </a:p>
        </p:txBody>
      </p:sp>
      <p:pic>
        <p:nvPicPr>
          <p:cNvPr id="3" name="Picture 2">
            <a:extLst>
              <a:ext uri="{FF2B5EF4-FFF2-40B4-BE49-F238E27FC236}">
                <a16:creationId xmlns:a16="http://schemas.microsoft.com/office/drawing/2014/main" id="{796BD9B0-A452-46EB-8E28-AF5ED83B8B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9313" y="4193875"/>
            <a:ext cx="5213850" cy="2548447"/>
          </a:xfrm>
          <a:prstGeom prst="rect">
            <a:avLst/>
          </a:prstGeom>
        </p:spPr>
      </p:pic>
    </p:spTree>
    <p:extLst>
      <p:ext uri="{BB962C8B-B14F-4D97-AF65-F5344CB8AC3E}">
        <p14:creationId xmlns:p14="http://schemas.microsoft.com/office/powerpoint/2010/main" val="418276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8D2962-0DC4-4DB3-9E2C-D180692D2393}"/>
              </a:ext>
            </a:extLst>
          </p:cNvPr>
          <p:cNvGrpSpPr/>
          <p:nvPr/>
        </p:nvGrpSpPr>
        <p:grpSpPr>
          <a:xfrm>
            <a:off x="4474033" y="2164305"/>
            <a:ext cx="4056194" cy="4135115"/>
            <a:chOff x="375758" y="1703652"/>
            <a:chExt cx="4056194" cy="4135115"/>
          </a:xfrm>
        </p:grpSpPr>
        <p:pic>
          <p:nvPicPr>
            <p:cNvPr id="4" name="Picture 4" descr="A picture containing blue, painted&#10;&#10;Description automatically generated">
              <a:extLst>
                <a:ext uri="{FF2B5EF4-FFF2-40B4-BE49-F238E27FC236}">
                  <a16:creationId xmlns:a16="http://schemas.microsoft.com/office/drawing/2014/main" id="{82860815-0F49-4C7D-880A-D8DCD7F61905}"/>
                </a:ext>
              </a:extLst>
            </p:cNvPr>
            <p:cNvPicPr>
              <a:picLocks noChangeAspect="1"/>
            </p:cNvPicPr>
            <p:nvPr/>
          </p:nvPicPr>
          <p:blipFill>
            <a:blip r:embed="rId2"/>
            <a:stretch>
              <a:fillRect/>
            </a:stretch>
          </p:blipFill>
          <p:spPr>
            <a:xfrm>
              <a:off x="375758" y="1703652"/>
              <a:ext cx="4056194" cy="4135115"/>
            </a:xfrm>
            <a:prstGeom prst="rect">
              <a:avLst/>
            </a:prstGeom>
          </p:spPr>
        </p:pic>
        <p:sp>
          <p:nvSpPr>
            <p:cNvPr id="5" name="Oval 4">
              <a:extLst>
                <a:ext uri="{FF2B5EF4-FFF2-40B4-BE49-F238E27FC236}">
                  <a16:creationId xmlns:a16="http://schemas.microsoft.com/office/drawing/2014/main" id="{E513B7CB-0982-45CE-92F5-4635F615F847}"/>
                </a:ext>
              </a:extLst>
            </p:cNvPr>
            <p:cNvSpPr>
              <a:spLocks noChangeAspect="1"/>
            </p:cNvSpPr>
            <p:nvPr/>
          </p:nvSpPr>
          <p:spPr>
            <a:xfrm>
              <a:off x="1552301" y="1933718"/>
              <a:ext cx="1578370" cy="1578369"/>
            </a:xfrm>
            <a:prstGeom prst="ellipse">
              <a:avLst/>
            </a:prstGeom>
            <a:solidFill>
              <a:srgbClr val="0069B3">
                <a:alpha val="73000"/>
              </a:srgbClr>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50" b="1" dirty="0">
                  <a:effectLst>
                    <a:outerShdw blurRad="165100" dist="38100" dir="13500000" algn="tr" rotWithShape="0">
                      <a:prstClr val="black">
                        <a:alpha val="51000"/>
                      </a:prstClr>
                    </a:outerShdw>
                  </a:effectLst>
                  <a:latin typeface="Trebuchet MS" panose="020B0603020202020204" pitchFamily="34" charset="0"/>
                </a:rPr>
                <a:t>Society</a:t>
              </a:r>
            </a:p>
          </p:txBody>
        </p:sp>
        <p:sp>
          <p:nvSpPr>
            <p:cNvPr id="6" name="Oval 5">
              <a:extLst>
                <a:ext uri="{FF2B5EF4-FFF2-40B4-BE49-F238E27FC236}">
                  <a16:creationId xmlns:a16="http://schemas.microsoft.com/office/drawing/2014/main" id="{6F3598BB-22B6-4925-A8B7-7DABC680FEFE}"/>
                </a:ext>
              </a:extLst>
            </p:cNvPr>
            <p:cNvSpPr>
              <a:spLocks noChangeAspect="1"/>
            </p:cNvSpPr>
            <p:nvPr/>
          </p:nvSpPr>
          <p:spPr>
            <a:xfrm>
              <a:off x="2727823" y="3263168"/>
              <a:ext cx="1578371" cy="1578370"/>
            </a:xfrm>
            <a:prstGeom prst="ellipse">
              <a:avLst/>
            </a:prstGeom>
            <a:solidFill>
              <a:srgbClr val="0069B3">
                <a:alpha val="73000"/>
              </a:srgbClr>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50" b="1" dirty="0">
                  <a:effectLst>
                    <a:outerShdw blurRad="165100" dist="38100" dir="13500000" algn="tr" rotWithShape="0">
                      <a:prstClr val="black">
                        <a:alpha val="51000"/>
                      </a:prstClr>
                    </a:outerShdw>
                  </a:effectLst>
                  <a:latin typeface="Trebuchet MS" panose="020B0603020202020204" pitchFamily="34" charset="0"/>
                </a:rPr>
                <a:t>Environment</a:t>
              </a:r>
            </a:p>
          </p:txBody>
        </p:sp>
        <p:sp>
          <p:nvSpPr>
            <p:cNvPr id="7" name="Oval 6">
              <a:extLst>
                <a:ext uri="{FF2B5EF4-FFF2-40B4-BE49-F238E27FC236}">
                  <a16:creationId xmlns:a16="http://schemas.microsoft.com/office/drawing/2014/main" id="{E1071F1C-5F7C-41C2-BB87-AC9BC051D6F6}"/>
                </a:ext>
              </a:extLst>
            </p:cNvPr>
            <p:cNvSpPr>
              <a:spLocks noChangeAspect="1"/>
            </p:cNvSpPr>
            <p:nvPr/>
          </p:nvSpPr>
          <p:spPr>
            <a:xfrm>
              <a:off x="459434" y="3418423"/>
              <a:ext cx="1578371" cy="1578370"/>
            </a:xfrm>
            <a:prstGeom prst="ellipse">
              <a:avLst/>
            </a:prstGeom>
            <a:solidFill>
              <a:srgbClr val="0069B3">
                <a:alpha val="73000"/>
              </a:srgbClr>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50" b="1" dirty="0">
                  <a:effectLst>
                    <a:outerShdw blurRad="165100" dist="38100" dir="13500000" algn="tr" rotWithShape="0">
                      <a:prstClr val="black">
                        <a:alpha val="51000"/>
                      </a:prstClr>
                    </a:outerShdw>
                  </a:effectLst>
                  <a:latin typeface="Trebuchet MS" panose="020B0603020202020204" pitchFamily="34" charset="0"/>
                </a:rPr>
                <a:t>Economy</a:t>
              </a:r>
            </a:p>
          </p:txBody>
        </p:sp>
      </p:grpSp>
      <p:sp>
        <p:nvSpPr>
          <p:cNvPr id="8" name="TextBox 7">
            <a:extLst>
              <a:ext uri="{FF2B5EF4-FFF2-40B4-BE49-F238E27FC236}">
                <a16:creationId xmlns:a16="http://schemas.microsoft.com/office/drawing/2014/main" id="{DB2E39D8-DBED-4BAF-8101-60CACC61979D}"/>
              </a:ext>
            </a:extLst>
          </p:cNvPr>
          <p:cNvSpPr txBox="1"/>
          <p:nvPr/>
        </p:nvSpPr>
        <p:spPr>
          <a:xfrm>
            <a:off x="4804391" y="16989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10" name="TextBox 9">
            <a:extLst>
              <a:ext uri="{FF2B5EF4-FFF2-40B4-BE49-F238E27FC236}">
                <a16:creationId xmlns:a16="http://schemas.microsoft.com/office/drawing/2014/main" id="{8BF7C2E5-27C9-46E0-9DEE-FF95CFF6CC89}"/>
              </a:ext>
            </a:extLst>
          </p:cNvPr>
          <p:cNvSpPr txBox="1"/>
          <p:nvPr/>
        </p:nvSpPr>
        <p:spPr>
          <a:xfrm>
            <a:off x="202299" y="2068321"/>
            <a:ext cx="493453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rebuchet MS"/>
              </a:rPr>
              <a:t>“The world we live in is currently unsustainable. The Bioeconomy will </a:t>
            </a:r>
            <a:br>
              <a:rPr lang="en-US" sz="2800" b="1" dirty="0">
                <a:latin typeface="Trebuchet MS"/>
              </a:rPr>
            </a:br>
            <a:r>
              <a:rPr lang="en-US" sz="2800" b="1" dirty="0">
                <a:latin typeface="Trebuchet MS"/>
              </a:rPr>
              <a:t>solve this.”</a:t>
            </a:r>
            <a:endParaRPr lang="en-US" sz="2800" dirty="0"/>
          </a:p>
        </p:txBody>
      </p:sp>
      <p:sp>
        <p:nvSpPr>
          <p:cNvPr id="11" name="Title 1">
            <a:extLst>
              <a:ext uri="{FF2B5EF4-FFF2-40B4-BE49-F238E27FC236}">
                <a16:creationId xmlns:a16="http://schemas.microsoft.com/office/drawing/2014/main" id="{C0C3CFA5-ACC3-46EB-8F35-826BE11D3D5C}"/>
              </a:ext>
            </a:extLst>
          </p:cNvPr>
          <p:cNvSpPr>
            <a:spLocks noGrp="1"/>
          </p:cNvSpPr>
          <p:nvPr>
            <p:ph type="ctrTitle"/>
          </p:nvPr>
        </p:nvSpPr>
        <p:spPr>
          <a:xfrm>
            <a:off x="202299" y="561344"/>
            <a:ext cx="9088041" cy="1125834"/>
          </a:xfrm>
        </p:spPr>
        <p:txBody>
          <a:bodyPr>
            <a:normAutofit/>
          </a:bodyPr>
          <a:lstStyle/>
          <a:p>
            <a:r>
              <a:rPr lang="en-US" sz="4800" dirty="0">
                <a:latin typeface="Trebuchet MS" panose="020B0603020202020204" pitchFamily="34" charset="0"/>
                <a:cs typeface="Arial" panose="020B0604020202020204" pitchFamily="34" charset="0"/>
              </a:rPr>
              <a:t>Let’s debate</a:t>
            </a:r>
          </a:p>
        </p:txBody>
      </p:sp>
    </p:spTree>
    <p:extLst>
      <p:ext uri="{BB962C8B-B14F-4D97-AF65-F5344CB8AC3E}">
        <p14:creationId xmlns:p14="http://schemas.microsoft.com/office/powerpoint/2010/main" val="221946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7988-0841-4E1A-B258-16A31BE8A976}"/>
              </a:ext>
            </a:extLst>
          </p:cNvPr>
          <p:cNvSpPr>
            <a:spLocks noGrp="1"/>
          </p:cNvSpPr>
          <p:nvPr>
            <p:ph type="ctrTitle"/>
          </p:nvPr>
        </p:nvSpPr>
        <p:spPr>
          <a:xfrm>
            <a:off x="190285" y="390295"/>
            <a:ext cx="9304766" cy="2701977"/>
          </a:xfrm>
        </p:spPr>
        <p:txBody>
          <a:bodyPr>
            <a:noAutofit/>
          </a:bodyPr>
          <a:lstStyle/>
          <a:p>
            <a:r>
              <a:rPr lang="en-US" sz="4800" dirty="0">
                <a:latin typeface="Trebuchet MS"/>
                <a:cs typeface="Times New Roman"/>
              </a:rPr>
              <a:t>The world we live in is currently unsustainable. The bioeconomy will solve this.</a:t>
            </a:r>
            <a:endParaRPr lang="en-US" sz="4800" dirty="0">
              <a:cs typeface="Times New Roman"/>
            </a:endParaRPr>
          </a:p>
        </p:txBody>
      </p:sp>
      <p:sp>
        <p:nvSpPr>
          <p:cNvPr id="5" name="Oval 4">
            <a:extLst>
              <a:ext uri="{FF2B5EF4-FFF2-40B4-BE49-F238E27FC236}">
                <a16:creationId xmlns:a16="http://schemas.microsoft.com/office/drawing/2014/main" id="{C34E7DA6-D1FE-42D1-9947-1D6976F2BFD5}"/>
              </a:ext>
            </a:extLst>
          </p:cNvPr>
          <p:cNvSpPr/>
          <p:nvPr/>
        </p:nvSpPr>
        <p:spPr>
          <a:xfrm>
            <a:off x="370165" y="3598486"/>
            <a:ext cx="2907030" cy="2430468"/>
          </a:xfrm>
          <a:prstGeom prst="ellipse">
            <a:avLst/>
          </a:prstGeom>
          <a:solidFill>
            <a:srgbClr val="0069B3"/>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latin typeface="Trebuchet MS" panose="020B0603020202020204" pitchFamily="34" charset="0"/>
              </a:rPr>
              <a:t>What are the various arguments for our debate?</a:t>
            </a:r>
          </a:p>
        </p:txBody>
      </p:sp>
      <p:sp>
        <p:nvSpPr>
          <p:cNvPr id="7" name="Oval 6">
            <a:extLst>
              <a:ext uri="{FF2B5EF4-FFF2-40B4-BE49-F238E27FC236}">
                <a16:creationId xmlns:a16="http://schemas.microsoft.com/office/drawing/2014/main" id="{E5B2DD51-E9BC-4CA8-88C7-E776ED347CD9}"/>
              </a:ext>
            </a:extLst>
          </p:cNvPr>
          <p:cNvSpPr/>
          <p:nvPr/>
        </p:nvSpPr>
        <p:spPr>
          <a:xfrm>
            <a:off x="5269672" y="3598486"/>
            <a:ext cx="2907030" cy="2430468"/>
          </a:xfrm>
          <a:prstGeom prst="ellipse">
            <a:avLst/>
          </a:prstGeom>
          <a:solidFill>
            <a:srgbClr val="0069B3"/>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latin typeface="Trebuchet MS" panose="020B0603020202020204" pitchFamily="34" charset="0"/>
              </a:rPr>
              <a:t>Think:​</a:t>
            </a:r>
          </a:p>
          <a:p>
            <a:pPr algn="ctr"/>
            <a:r>
              <a:rPr lang="en-US" sz="2400" dirty="0">
                <a:latin typeface="Trebuchet MS" panose="020B0603020202020204" pitchFamily="34" charset="0"/>
              </a:rPr>
              <a:t>Who do you represent?​</a:t>
            </a:r>
          </a:p>
          <a:p>
            <a:pPr algn="ctr"/>
            <a:r>
              <a:rPr lang="en-US" sz="2400" dirty="0">
                <a:latin typeface="Trebuchet MS" panose="020B0603020202020204" pitchFamily="34" charset="0"/>
              </a:rPr>
              <a:t>Are you for or against the issue?</a:t>
            </a:r>
          </a:p>
        </p:txBody>
      </p:sp>
      <p:sp>
        <p:nvSpPr>
          <p:cNvPr id="3" name="Arrow: Right 2">
            <a:extLst>
              <a:ext uri="{FF2B5EF4-FFF2-40B4-BE49-F238E27FC236}">
                <a16:creationId xmlns:a16="http://schemas.microsoft.com/office/drawing/2014/main" id="{F8873088-7089-43B0-982A-699DE7818DA7}"/>
              </a:ext>
            </a:extLst>
          </p:cNvPr>
          <p:cNvSpPr/>
          <p:nvPr/>
        </p:nvSpPr>
        <p:spPr>
          <a:xfrm>
            <a:off x="3749345" y="4379440"/>
            <a:ext cx="1222872" cy="826736"/>
          </a:xfrm>
          <a:prstGeom prst="rightArrow">
            <a:avLst/>
          </a:prstGeom>
          <a:solidFill>
            <a:srgbClr val="0069B3"/>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565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9886A-93A5-4E4B-8A77-AD04DAD91FC4}"/>
              </a:ext>
            </a:extLst>
          </p:cNvPr>
          <p:cNvSpPr>
            <a:spLocks noGrp="1"/>
          </p:cNvSpPr>
          <p:nvPr>
            <p:ph type="ctrTitle"/>
          </p:nvPr>
        </p:nvSpPr>
        <p:spPr>
          <a:xfrm>
            <a:off x="466980" y="437788"/>
            <a:ext cx="9088041" cy="2124168"/>
          </a:xfrm>
        </p:spPr>
        <p:txBody>
          <a:bodyPr vert="horz" lIns="91440" tIns="45720" rIns="91440" bIns="45720" rtlCol="0" anchor="b">
            <a:noAutofit/>
          </a:bodyPr>
          <a:lstStyle/>
          <a:p>
            <a:pPr>
              <a:lnSpc>
                <a:spcPct val="100000"/>
              </a:lnSpc>
              <a:spcBef>
                <a:spcPts val="0"/>
              </a:spcBef>
            </a:pPr>
            <a:r>
              <a:rPr lang="en-US" sz="4000" dirty="0">
                <a:latin typeface="Trebuchet MS"/>
                <a:cs typeface="Times New Roman"/>
              </a:rPr>
              <a:t>The world we live in is </a:t>
            </a:r>
            <a:br>
              <a:rPr lang="en-US" sz="4000" dirty="0">
                <a:latin typeface="Trebuchet MS"/>
                <a:cs typeface="Times New Roman"/>
              </a:rPr>
            </a:br>
            <a:r>
              <a:rPr lang="en-US" sz="4000" dirty="0">
                <a:latin typeface="Trebuchet MS"/>
                <a:cs typeface="Times New Roman"/>
              </a:rPr>
              <a:t>currently unsustainable. </a:t>
            </a:r>
            <a:endParaRPr lang="en-US" sz="4000" b="0" dirty="0">
              <a:cs typeface="Times New Roman"/>
            </a:endParaRPr>
          </a:p>
          <a:p>
            <a:pPr>
              <a:lnSpc>
                <a:spcPct val="100000"/>
              </a:lnSpc>
              <a:spcBef>
                <a:spcPts val="0"/>
              </a:spcBef>
            </a:pPr>
            <a:r>
              <a:rPr lang="en-US" sz="4000" dirty="0">
                <a:latin typeface="Trebuchet MS"/>
                <a:cs typeface="Times New Roman"/>
              </a:rPr>
              <a:t>The bioeconomy will solve this. </a:t>
            </a:r>
            <a:endParaRPr lang="en-US" sz="4000" dirty="0">
              <a:cs typeface="Times New Roman"/>
            </a:endParaRPr>
          </a:p>
        </p:txBody>
      </p:sp>
      <p:sp>
        <p:nvSpPr>
          <p:cNvPr id="3" name="Subtitle 2">
            <a:extLst>
              <a:ext uri="{FF2B5EF4-FFF2-40B4-BE49-F238E27FC236}">
                <a16:creationId xmlns:a16="http://schemas.microsoft.com/office/drawing/2014/main" id="{35230EC9-A453-43B1-BC55-E26B6043CE8E}"/>
              </a:ext>
            </a:extLst>
          </p:cNvPr>
          <p:cNvSpPr>
            <a:spLocks noGrp="1"/>
          </p:cNvSpPr>
          <p:nvPr>
            <p:ph type="subTitle" idx="1"/>
          </p:nvPr>
        </p:nvSpPr>
        <p:spPr>
          <a:xfrm>
            <a:off x="466980" y="2640439"/>
            <a:ext cx="7103796" cy="4026016"/>
          </a:xfrm>
        </p:spPr>
        <p:txBody>
          <a:bodyPr vert="horz" lIns="91440" tIns="45720" rIns="91440" bIns="45720" rtlCol="0" anchor="t">
            <a:noAutofit/>
          </a:bodyPr>
          <a:lstStyle/>
          <a:p>
            <a:pPr>
              <a:lnSpc>
                <a:spcPct val="100000"/>
              </a:lnSpc>
              <a:spcBef>
                <a:spcPts val="0"/>
              </a:spcBef>
            </a:pPr>
            <a:r>
              <a:rPr lang="en-GB" sz="2800" b="1" dirty="0">
                <a:solidFill>
                  <a:schemeClr val="tx1"/>
                </a:solidFill>
                <a:latin typeface="Trebuchet MS"/>
              </a:rPr>
              <a:t>You are going to work as a team: </a:t>
            </a:r>
            <a:br>
              <a:rPr lang="en-GB" sz="1200" b="1" dirty="0">
                <a:solidFill>
                  <a:schemeClr val="tx1"/>
                </a:solidFill>
                <a:latin typeface="Trebuchet MS"/>
              </a:rPr>
            </a:br>
            <a:endParaRPr lang="en-US" sz="1200" dirty="0">
              <a:solidFill>
                <a:schemeClr val="tx1"/>
              </a:solidFill>
            </a:endParaRPr>
          </a:p>
          <a:p>
            <a:pPr marL="457200" indent="-457200">
              <a:lnSpc>
                <a:spcPct val="100000"/>
              </a:lnSpc>
              <a:spcBef>
                <a:spcPts val="0"/>
              </a:spcBef>
              <a:buFont typeface="Wingdings" panose="05000000000000000000" pitchFamily="2" charset="2"/>
              <a:buChar char="§"/>
            </a:pPr>
            <a:r>
              <a:rPr lang="en-GB" sz="2800" dirty="0">
                <a:solidFill>
                  <a:schemeClr val="tx1"/>
                </a:solidFill>
                <a:latin typeface="Trebuchet MS"/>
              </a:rPr>
              <a:t>Each member prepare one argument </a:t>
            </a:r>
            <a:endParaRPr lang="en-GB" sz="2800" dirty="0">
              <a:solidFill>
                <a:schemeClr val="tx1"/>
              </a:solidFill>
            </a:endParaRPr>
          </a:p>
          <a:p>
            <a:pPr marL="457200" indent="-457200">
              <a:lnSpc>
                <a:spcPct val="100000"/>
              </a:lnSpc>
              <a:spcBef>
                <a:spcPts val="0"/>
              </a:spcBef>
              <a:buFont typeface="Wingdings" panose="05000000000000000000" pitchFamily="2" charset="2"/>
              <a:buChar char="§"/>
            </a:pPr>
            <a:r>
              <a:rPr lang="en-GB" sz="2800" dirty="0">
                <a:solidFill>
                  <a:schemeClr val="tx1"/>
                </a:solidFill>
                <a:latin typeface="Trebuchet MS"/>
                <a:cs typeface="Times New Roman"/>
              </a:rPr>
              <a:t>Link your team’s arguments together to make your debate</a:t>
            </a:r>
            <a:endParaRPr lang="en-US" sz="2800" dirty="0">
              <a:solidFill>
                <a:schemeClr val="tx1"/>
              </a:solidFill>
            </a:endParaRPr>
          </a:p>
          <a:p>
            <a:pPr marL="457200" indent="-457200">
              <a:lnSpc>
                <a:spcPct val="100000"/>
              </a:lnSpc>
              <a:spcBef>
                <a:spcPts val="0"/>
              </a:spcBef>
              <a:buFont typeface="Wingdings" panose="05000000000000000000" pitchFamily="2" charset="2"/>
              <a:buChar char="§"/>
            </a:pPr>
            <a:r>
              <a:rPr lang="en-US" sz="2800" dirty="0">
                <a:solidFill>
                  <a:schemeClr val="tx1"/>
                </a:solidFill>
                <a:latin typeface="Trebuchet MS"/>
                <a:cs typeface="Times New Roman"/>
              </a:rPr>
              <a:t>Try and link to the </a:t>
            </a:r>
            <a:r>
              <a:rPr lang="en-GB" sz="2800" dirty="0">
                <a:solidFill>
                  <a:schemeClr val="tx1"/>
                </a:solidFill>
                <a:latin typeface="Trebuchet MS"/>
                <a:cs typeface="Times New Roman"/>
              </a:rPr>
              <a:t>SDGS, ensuring your argument is specific to the </a:t>
            </a:r>
            <a:r>
              <a:rPr lang="en-GB" sz="2800" dirty="0" err="1">
                <a:solidFill>
                  <a:schemeClr val="tx1"/>
                </a:solidFill>
                <a:latin typeface="Trebuchet MS"/>
                <a:cs typeface="Times New Roman"/>
              </a:rPr>
              <a:t>Bioeconomy</a:t>
            </a:r>
            <a:endParaRPr lang="en-US" sz="2800" dirty="0">
              <a:solidFill>
                <a:schemeClr val="tx1"/>
              </a:solidFill>
            </a:endParaRPr>
          </a:p>
          <a:p>
            <a:pPr marL="457200" indent="-457200">
              <a:lnSpc>
                <a:spcPct val="100000"/>
              </a:lnSpc>
              <a:spcBef>
                <a:spcPts val="0"/>
              </a:spcBef>
              <a:buFont typeface="Wingdings" panose="05000000000000000000" pitchFamily="2" charset="2"/>
              <a:buChar char="§"/>
            </a:pPr>
            <a:r>
              <a:rPr lang="en-US" sz="2800" dirty="0">
                <a:solidFill>
                  <a:schemeClr val="tx1"/>
                </a:solidFill>
                <a:latin typeface="Trebuchet MS"/>
                <a:cs typeface="Times New Roman"/>
              </a:rPr>
              <a:t>U</a:t>
            </a:r>
            <a:r>
              <a:rPr lang="en-GB" sz="2800" dirty="0">
                <a:solidFill>
                  <a:schemeClr val="tx1"/>
                </a:solidFill>
                <a:latin typeface="Trebuchet MS"/>
                <a:cs typeface="Times New Roman"/>
              </a:rPr>
              <a:t>se PEEL to support you</a:t>
            </a:r>
            <a:endParaRPr lang="en-US" sz="2800" dirty="0">
              <a:solidFill>
                <a:schemeClr val="tx1"/>
              </a:solidFill>
              <a:cs typeface="Times New Roman"/>
            </a:endParaRPr>
          </a:p>
          <a:p>
            <a:pPr>
              <a:lnSpc>
                <a:spcPct val="100000"/>
              </a:lnSpc>
              <a:spcBef>
                <a:spcPts val="0"/>
              </a:spcBef>
            </a:pPr>
            <a:endParaRPr lang="en-GB" sz="2800" dirty="0">
              <a:solidFill>
                <a:schemeClr val="tx1"/>
              </a:solidFill>
            </a:endParaRPr>
          </a:p>
        </p:txBody>
      </p:sp>
      <p:grpSp>
        <p:nvGrpSpPr>
          <p:cNvPr id="8" name="Group 7">
            <a:extLst>
              <a:ext uri="{FF2B5EF4-FFF2-40B4-BE49-F238E27FC236}">
                <a16:creationId xmlns:a16="http://schemas.microsoft.com/office/drawing/2014/main" id="{795B7B24-FB96-4F8F-9BC9-4C18B0BB7BED}"/>
              </a:ext>
            </a:extLst>
          </p:cNvPr>
          <p:cNvGrpSpPr/>
          <p:nvPr/>
        </p:nvGrpSpPr>
        <p:grpSpPr>
          <a:xfrm>
            <a:off x="7434075" y="2552671"/>
            <a:ext cx="3044807" cy="3093167"/>
            <a:chOff x="7268820" y="2530637"/>
            <a:chExt cx="3044807" cy="3093167"/>
          </a:xfrm>
        </p:grpSpPr>
        <p:pic>
          <p:nvPicPr>
            <p:cNvPr id="4" name="Picture 4" descr="A picture containing blue, painted&#10;&#10;Description automatically generated">
              <a:extLst>
                <a:ext uri="{FF2B5EF4-FFF2-40B4-BE49-F238E27FC236}">
                  <a16:creationId xmlns:a16="http://schemas.microsoft.com/office/drawing/2014/main" id="{217C263A-532B-4B10-9F32-1BEBAEECBCD6}"/>
                </a:ext>
              </a:extLst>
            </p:cNvPr>
            <p:cNvPicPr>
              <a:picLocks noChangeAspect="1"/>
            </p:cNvPicPr>
            <p:nvPr/>
          </p:nvPicPr>
          <p:blipFill>
            <a:blip r:embed="rId2"/>
            <a:stretch>
              <a:fillRect/>
            </a:stretch>
          </p:blipFill>
          <p:spPr>
            <a:xfrm>
              <a:off x="7268820" y="2530637"/>
              <a:ext cx="3044807" cy="3093167"/>
            </a:xfrm>
            <a:prstGeom prst="rect">
              <a:avLst/>
            </a:prstGeom>
          </p:spPr>
        </p:pic>
        <p:sp>
          <p:nvSpPr>
            <p:cNvPr id="5" name="Oval 4">
              <a:extLst>
                <a:ext uri="{FF2B5EF4-FFF2-40B4-BE49-F238E27FC236}">
                  <a16:creationId xmlns:a16="http://schemas.microsoft.com/office/drawing/2014/main" id="{4945ABAF-2D2D-4AD6-B083-40DC0D30931E}"/>
                </a:ext>
              </a:extLst>
            </p:cNvPr>
            <p:cNvSpPr>
              <a:spLocks noChangeAspect="1"/>
            </p:cNvSpPr>
            <p:nvPr/>
          </p:nvSpPr>
          <p:spPr>
            <a:xfrm>
              <a:off x="8132658" y="2639298"/>
              <a:ext cx="1092288" cy="1068325"/>
            </a:xfrm>
            <a:prstGeom prst="ellipse">
              <a:avLst/>
            </a:prstGeom>
            <a:solidFill>
              <a:srgbClr val="0069B3">
                <a:alpha val="73000"/>
              </a:srgbClr>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100" b="1" dirty="0">
                  <a:effectLst>
                    <a:outerShdw blurRad="165100" dist="38100" dir="13500000" algn="tr" rotWithShape="0">
                      <a:prstClr val="black">
                        <a:alpha val="51000"/>
                      </a:prstClr>
                    </a:outerShdw>
                  </a:effectLst>
                  <a:latin typeface="Trebuchet MS" panose="020B0603020202020204" pitchFamily="34" charset="0"/>
                </a:rPr>
                <a:t>Society</a:t>
              </a:r>
            </a:p>
          </p:txBody>
        </p:sp>
        <p:sp>
          <p:nvSpPr>
            <p:cNvPr id="6" name="Oval 5">
              <a:extLst>
                <a:ext uri="{FF2B5EF4-FFF2-40B4-BE49-F238E27FC236}">
                  <a16:creationId xmlns:a16="http://schemas.microsoft.com/office/drawing/2014/main" id="{5B30F54D-EE88-42C1-9566-DA0486127FCF}"/>
                </a:ext>
              </a:extLst>
            </p:cNvPr>
            <p:cNvSpPr>
              <a:spLocks noChangeAspect="1"/>
            </p:cNvSpPr>
            <p:nvPr/>
          </p:nvSpPr>
          <p:spPr>
            <a:xfrm>
              <a:off x="8909574" y="3709014"/>
              <a:ext cx="1236771" cy="1200740"/>
            </a:xfrm>
            <a:prstGeom prst="ellipse">
              <a:avLst/>
            </a:prstGeom>
            <a:solidFill>
              <a:srgbClr val="0069B3">
                <a:alpha val="73000"/>
              </a:srgbClr>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100" b="1" dirty="0">
                  <a:effectLst>
                    <a:outerShdw blurRad="165100" dist="38100" dir="13500000" algn="tr" rotWithShape="0">
                      <a:prstClr val="black">
                        <a:alpha val="51000"/>
                      </a:prstClr>
                    </a:outerShdw>
                  </a:effectLst>
                  <a:latin typeface="Trebuchet MS" panose="020B0603020202020204" pitchFamily="34" charset="0"/>
                </a:rPr>
                <a:t>Environment</a:t>
              </a:r>
            </a:p>
          </p:txBody>
        </p:sp>
        <p:sp>
          <p:nvSpPr>
            <p:cNvPr id="7" name="Oval 6">
              <a:extLst>
                <a:ext uri="{FF2B5EF4-FFF2-40B4-BE49-F238E27FC236}">
                  <a16:creationId xmlns:a16="http://schemas.microsoft.com/office/drawing/2014/main" id="{840242FB-1071-4EDD-83A3-89D056DF9A4A}"/>
                </a:ext>
              </a:extLst>
            </p:cNvPr>
            <p:cNvSpPr>
              <a:spLocks noChangeAspect="1"/>
            </p:cNvSpPr>
            <p:nvPr/>
          </p:nvSpPr>
          <p:spPr>
            <a:xfrm>
              <a:off x="7413558" y="3877572"/>
              <a:ext cx="1212691" cy="1260928"/>
            </a:xfrm>
            <a:prstGeom prst="ellipse">
              <a:avLst/>
            </a:prstGeom>
            <a:solidFill>
              <a:srgbClr val="0069B3">
                <a:alpha val="73000"/>
              </a:srgbClr>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100" b="1" dirty="0">
                  <a:effectLst>
                    <a:outerShdw blurRad="165100" dist="38100" dir="13500000" algn="tr" rotWithShape="0">
                      <a:prstClr val="black">
                        <a:alpha val="51000"/>
                      </a:prstClr>
                    </a:outerShdw>
                  </a:effectLst>
                  <a:latin typeface="Trebuchet MS" panose="020B0603020202020204" pitchFamily="34" charset="0"/>
                </a:rPr>
                <a:t>Economy</a:t>
              </a:r>
            </a:p>
          </p:txBody>
        </p:sp>
      </p:grpSp>
    </p:spTree>
    <p:extLst>
      <p:ext uri="{BB962C8B-B14F-4D97-AF65-F5344CB8AC3E}">
        <p14:creationId xmlns:p14="http://schemas.microsoft.com/office/powerpoint/2010/main" val="85902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260155-F208-4CB5-9A73-F2CB606EF8FD}"/>
              </a:ext>
            </a:extLst>
          </p:cNvPr>
          <p:cNvSpPr>
            <a:spLocks noGrp="1"/>
          </p:cNvSpPr>
          <p:nvPr>
            <p:ph type="ctrTitle"/>
          </p:nvPr>
        </p:nvSpPr>
        <p:spPr>
          <a:xfrm>
            <a:off x="202299" y="561344"/>
            <a:ext cx="9088041" cy="1125834"/>
          </a:xfrm>
        </p:spPr>
        <p:txBody>
          <a:bodyPr>
            <a:normAutofit/>
          </a:bodyPr>
          <a:lstStyle/>
          <a:p>
            <a:r>
              <a:rPr lang="en-US" sz="4800" dirty="0">
                <a:latin typeface="Trebuchet MS" panose="020B0603020202020204" pitchFamily="34" charset="0"/>
                <a:cs typeface="Arial" panose="020B0604020202020204" pitchFamily="34" charset="0"/>
              </a:rPr>
              <a:t>Step 1: Ideas </a:t>
            </a:r>
            <a:r>
              <a:rPr lang="en-US" sz="4800" dirty="0" err="1">
                <a:latin typeface="Trebuchet MS" panose="020B0603020202020204" pitchFamily="34" charset="0"/>
                <a:cs typeface="Arial" panose="020B0604020202020204" pitchFamily="34" charset="0"/>
              </a:rPr>
              <a:t>mindmap</a:t>
            </a:r>
            <a:r>
              <a:rPr lang="en-US" sz="4800" dirty="0">
                <a:latin typeface="Trebuchet MS" panose="020B0603020202020204" pitchFamily="34" charset="0"/>
                <a:cs typeface="Arial" panose="020B0604020202020204" pitchFamily="34" charset="0"/>
              </a:rPr>
              <a:t> </a:t>
            </a:r>
          </a:p>
        </p:txBody>
      </p:sp>
      <p:sp>
        <p:nvSpPr>
          <p:cNvPr id="7" name="Subtitle 2">
            <a:extLst>
              <a:ext uri="{FF2B5EF4-FFF2-40B4-BE49-F238E27FC236}">
                <a16:creationId xmlns:a16="http://schemas.microsoft.com/office/drawing/2014/main" id="{B2982AD5-00D9-482D-9BCF-10BAD8A90E0B}"/>
              </a:ext>
            </a:extLst>
          </p:cNvPr>
          <p:cNvSpPr txBox="1">
            <a:spLocks/>
          </p:cNvSpPr>
          <p:nvPr/>
        </p:nvSpPr>
        <p:spPr>
          <a:xfrm>
            <a:off x="202299" y="1764435"/>
            <a:ext cx="7983234" cy="4493518"/>
          </a:xfrm>
          <a:prstGeom prst="rect">
            <a:avLst/>
          </a:prstGeom>
        </p:spPr>
        <p:txBody>
          <a:bodyPr vert="horz" lIns="91440" tIns="45720" rIns="91440" bIns="45720" rtlCol="0" anchor="t">
            <a:normAutofit/>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0069B3"/>
                </a:solidFill>
                <a:latin typeface="Times New Roman" panose="02020603050405020304" pitchFamily="18"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solidFill>
                  <a:schemeClr val="tx1"/>
                </a:solidFill>
                <a:latin typeface="Trebuchet MS" panose="020B0603020202020204" pitchFamily="34" charset="0"/>
              </a:rPr>
              <a:t>Individually – five minutes silent time for individual brainstorming – write one point on each of the sticky notes using use key words rather than full sentences.</a:t>
            </a:r>
          </a:p>
          <a:p>
            <a:pPr marL="342900" indent="-342900">
              <a:buFont typeface="Arial" panose="020B0604020202020204" pitchFamily="34" charset="0"/>
              <a:buChar char="•"/>
            </a:pPr>
            <a:r>
              <a:rPr lang="en-US" sz="2800" dirty="0">
                <a:solidFill>
                  <a:schemeClr val="tx1"/>
                </a:solidFill>
                <a:latin typeface="Trebuchet MS" panose="020B0603020202020204" pitchFamily="34" charset="0"/>
              </a:rPr>
              <a:t>In Groups – each group needs a sheet of paper, sticky notes and a “chair”. The chair goes around the group hearing all the ideas and sticking them on the paper. Duplicated ideas get stuck on together.</a:t>
            </a:r>
          </a:p>
        </p:txBody>
      </p:sp>
    </p:spTree>
    <p:extLst>
      <p:ext uri="{BB962C8B-B14F-4D97-AF65-F5344CB8AC3E}">
        <p14:creationId xmlns:p14="http://schemas.microsoft.com/office/powerpoint/2010/main" val="172434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260155-F208-4CB5-9A73-F2CB606EF8FD}"/>
              </a:ext>
            </a:extLst>
          </p:cNvPr>
          <p:cNvSpPr>
            <a:spLocks noGrp="1"/>
          </p:cNvSpPr>
          <p:nvPr>
            <p:ph type="ctrTitle"/>
          </p:nvPr>
        </p:nvSpPr>
        <p:spPr>
          <a:xfrm>
            <a:off x="202299" y="561344"/>
            <a:ext cx="9088041" cy="1125834"/>
          </a:xfrm>
        </p:spPr>
        <p:txBody>
          <a:bodyPr>
            <a:normAutofit/>
          </a:bodyPr>
          <a:lstStyle/>
          <a:p>
            <a:r>
              <a:rPr lang="en-US" sz="4800" dirty="0">
                <a:latin typeface="Trebuchet MS" panose="020B0603020202020204" pitchFamily="34" charset="0"/>
                <a:cs typeface="Arial" panose="020B0604020202020204" pitchFamily="34" charset="0"/>
              </a:rPr>
              <a:t>Step 2: </a:t>
            </a:r>
            <a:r>
              <a:rPr lang="en-US" sz="4800" dirty="0" err="1">
                <a:latin typeface="Trebuchet MS" panose="020B0603020202020204" pitchFamily="34" charset="0"/>
                <a:cs typeface="Arial" panose="020B0604020202020204" pitchFamily="34" charset="0"/>
              </a:rPr>
              <a:t>Organise</a:t>
            </a:r>
            <a:r>
              <a:rPr lang="en-US" sz="4800" dirty="0">
                <a:latin typeface="Trebuchet MS" panose="020B0603020202020204" pitchFamily="34" charset="0"/>
                <a:cs typeface="Arial" panose="020B0604020202020204" pitchFamily="34" charset="0"/>
              </a:rPr>
              <a:t> ideas</a:t>
            </a:r>
          </a:p>
        </p:txBody>
      </p:sp>
      <p:sp>
        <p:nvSpPr>
          <p:cNvPr id="7" name="Subtitle 2">
            <a:extLst>
              <a:ext uri="{FF2B5EF4-FFF2-40B4-BE49-F238E27FC236}">
                <a16:creationId xmlns:a16="http://schemas.microsoft.com/office/drawing/2014/main" id="{B2982AD5-00D9-482D-9BCF-10BAD8A90E0B}"/>
              </a:ext>
            </a:extLst>
          </p:cNvPr>
          <p:cNvSpPr txBox="1">
            <a:spLocks/>
          </p:cNvSpPr>
          <p:nvPr/>
        </p:nvSpPr>
        <p:spPr>
          <a:xfrm>
            <a:off x="202298" y="1764435"/>
            <a:ext cx="8490009" cy="4493518"/>
          </a:xfrm>
          <a:prstGeom prst="rect">
            <a:avLst/>
          </a:prstGeom>
        </p:spPr>
        <p:txBody>
          <a:bodyPr vert="horz" lIns="91440" tIns="45720" rIns="91440" bIns="45720" rtlCol="0" anchor="t">
            <a:normAutofit/>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0069B3"/>
                </a:solidFill>
                <a:latin typeface="Times New Roman" panose="02020603050405020304" pitchFamily="18"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US" sz="2800" dirty="0">
                <a:solidFill>
                  <a:schemeClr val="tx1"/>
                </a:solidFill>
                <a:latin typeface="Trebuchet MS" panose="020B0603020202020204" pitchFamily="34" charset="0"/>
              </a:rPr>
              <a:t>Identify between 7 and 9 arguments from your brainstorm. You may have more than these so you can:</a:t>
            </a:r>
          </a:p>
          <a:p>
            <a:pPr marL="342900" indent="-342900">
              <a:buFont typeface="Arial" panose="020B0604020202020204" pitchFamily="34" charset="0"/>
              <a:buChar char="•"/>
            </a:pPr>
            <a:r>
              <a:rPr lang="en-US" sz="2800" dirty="0">
                <a:solidFill>
                  <a:schemeClr val="tx1"/>
                </a:solidFill>
                <a:latin typeface="Trebuchet MS" panose="020B0603020202020204" pitchFamily="34" charset="0"/>
              </a:rPr>
              <a:t>Scrap small or insignificant arguments</a:t>
            </a:r>
          </a:p>
          <a:p>
            <a:pPr marL="342900" indent="-342900">
              <a:buFont typeface="Arial" panose="020B0604020202020204" pitchFamily="34" charset="0"/>
              <a:buChar char="•"/>
            </a:pPr>
            <a:r>
              <a:rPr lang="en-US" sz="2800" dirty="0">
                <a:solidFill>
                  <a:schemeClr val="tx1"/>
                </a:solidFill>
                <a:latin typeface="Trebuchet MS" panose="020B0603020202020204" pitchFamily="34" charset="0"/>
              </a:rPr>
              <a:t>Join together similar arguments to make larger ones</a:t>
            </a:r>
          </a:p>
          <a:p>
            <a:r>
              <a:rPr lang="en-US" sz="2800" dirty="0">
                <a:solidFill>
                  <a:schemeClr val="tx1"/>
                </a:solidFill>
                <a:latin typeface="Trebuchet MS" panose="020B0603020202020204" pitchFamily="34" charset="0"/>
              </a:rPr>
              <a:t>Write the names of your arguments (each a maximum of 3 words) and divide them between the speakers in your group.</a:t>
            </a:r>
          </a:p>
        </p:txBody>
      </p:sp>
    </p:spTree>
    <p:extLst>
      <p:ext uri="{BB962C8B-B14F-4D97-AF65-F5344CB8AC3E}">
        <p14:creationId xmlns:p14="http://schemas.microsoft.com/office/powerpoint/2010/main" val="204549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260155-F208-4CB5-9A73-F2CB606EF8FD}"/>
              </a:ext>
            </a:extLst>
          </p:cNvPr>
          <p:cNvSpPr>
            <a:spLocks noGrp="1"/>
          </p:cNvSpPr>
          <p:nvPr>
            <p:ph type="ctrTitle"/>
          </p:nvPr>
        </p:nvSpPr>
        <p:spPr>
          <a:xfrm>
            <a:off x="202299" y="561344"/>
            <a:ext cx="10195314" cy="1125834"/>
          </a:xfrm>
        </p:spPr>
        <p:txBody>
          <a:bodyPr>
            <a:normAutofit fontScale="90000"/>
          </a:bodyPr>
          <a:lstStyle/>
          <a:p>
            <a:r>
              <a:rPr lang="en-US" sz="4800" dirty="0">
                <a:latin typeface="Trebuchet MS" panose="020B0603020202020204" pitchFamily="34" charset="0"/>
                <a:cs typeface="Arial" panose="020B0604020202020204" pitchFamily="34" charset="0"/>
              </a:rPr>
              <a:t>Step 3: Prepare your main arguments</a:t>
            </a:r>
          </a:p>
        </p:txBody>
      </p:sp>
      <p:sp>
        <p:nvSpPr>
          <p:cNvPr id="6" name="TextBox 5">
            <a:extLst>
              <a:ext uri="{FF2B5EF4-FFF2-40B4-BE49-F238E27FC236}">
                <a16:creationId xmlns:a16="http://schemas.microsoft.com/office/drawing/2014/main" id="{1397C236-5B95-4676-AE1E-EA15C0BF88A5}"/>
              </a:ext>
            </a:extLst>
          </p:cNvPr>
          <p:cNvSpPr txBox="1"/>
          <p:nvPr/>
        </p:nvSpPr>
        <p:spPr>
          <a:xfrm>
            <a:off x="253845" y="1829189"/>
            <a:ext cx="914865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Trebuchet MS"/>
              </a:rPr>
              <a:t>For each of your arguments, use the PEEL Paragraph Structure</a:t>
            </a:r>
            <a:br>
              <a:rPr lang="en-US" sz="2400" dirty="0">
                <a:latin typeface="Trebuchet MS"/>
              </a:rPr>
            </a:br>
            <a:r>
              <a:rPr lang="en-US" sz="2400" dirty="0">
                <a:latin typeface="Trebuchet MS"/>
              </a:rPr>
              <a:t>​</a:t>
            </a:r>
            <a:br>
              <a:rPr lang="en-US" sz="2400" dirty="0">
                <a:latin typeface="Trebuchet MS"/>
              </a:rPr>
            </a:br>
            <a:r>
              <a:rPr lang="en-GB" sz="2400" b="1" dirty="0">
                <a:latin typeface="Trebuchet MS"/>
              </a:rPr>
              <a:t>My argument is:______________________________</a:t>
            </a:r>
            <a:r>
              <a:rPr lang="en-US" sz="2400" dirty="0">
                <a:latin typeface="Trebuchet MS"/>
              </a:rPr>
              <a:t>​</a:t>
            </a:r>
            <a:br>
              <a:rPr lang="en-US" sz="2400" dirty="0">
                <a:latin typeface="Trebuchet MS"/>
              </a:rPr>
            </a:br>
            <a:r>
              <a:rPr lang="en-US" sz="2400" dirty="0">
                <a:latin typeface="Trebuchet MS"/>
              </a:rPr>
              <a:t>​</a:t>
            </a:r>
            <a:br>
              <a:rPr lang="en-US" sz="2400" dirty="0">
                <a:latin typeface="Trebuchet MS"/>
              </a:rPr>
            </a:br>
            <a:r>
              <a:rPr lang="en-US" sz="2400" dirty="0">
                <a:latin typeface="Trebuchet MS"/>
              </a:rPr>
              <a:t>​</a:t>
            </a:r>
            <a:endParaRPr lang="en-US" sz="2400" dirty="0">
              <a:cs typeface="Calibri" panose="020F0502020204030204"/>
            </a:endParaRPr>
          </a:p>
        </p:txBody>
      </p:sp>
      <p:sp>
        <p:nvSpPr>
          <p:cNvPr id="8" name="TextBox 7">
            <a:extLst>
              <a:ext uri="{FF2B5EF4-FFF2-40B4-BE49-F238E27FC236}">
                <a16:creationId xmlns:a16="http://schemas.microsoft.com/office/drawing/2014/main" id="{D4BF1698-3910-4D72-A0EF-D83DE4034572}"/>
              </a:ext>
            </a:extLst>
          </p:cNvPr>
          <p:cNvSpPr txBox="1"/>
          <p:nvPr/>
        </p:nvSpPr>
        <p:spPr>
          <a:xfrm>
            <a:off x="437423" y="3455016"/>
            <a:ext cx="69634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rebuchet MS"/>
                <a:cs typeface="Segoe UI"/>
              </a:rPr>
              <a:t>​</a:t>
            </a:r>
            <a:r>
              <a:rPr lang="en-US" sz="5400" b="1" dirty="0">
                <a:latin typeface="Trebuchet MS"/>
                <a:cs typeface="Segoe UI"/>
              </a:rPr>
              <a:t>P</a:t>
            </a:r>
          </a:p>
          <a:p>
            <a:r>
              <a:rPr lang="en-US" sz="5400" b="1" dirty="0">
                <a:latin typeface="Trebuchet MS"/>
                <a:cs typeface="Segoe UI"/>
              </a:rPr>
              <a:t>E</a:t>
            </a:r>
            <a:r>
              <a:rPr lang="en-GB" sz="5400" b="1" dirty="0">
                <a:latin typeface="Trebuchet MS"/>
                <a:cs typeface="Segoe UI"/>
              </a:rPr>
              <a:t>​</a:t>
            </a:r>
          </a:p>
          <a:p>
            <a:r>
              <a:rPr lang="en-US" sz="5400" b="1" dirty="0">
                <a:latin typeface="Trebuchet MS"/>
                <a:cs typeface="Segoe UI"/>
              </a:rPr>
              <a:t>E</a:t>
            </a:r>
            <a:r>
              <a:rPr lang="en-GB" sz="5400" b="1" dirty="0">
                <a:latin typeface="Trebuchet MS"/>
                <a:cs typeface="Segoe UI"/>
              </a:rPr>
              <a:t>​</a:t>
            </a:r>
          </a:p>
          <a:p>
            <a:r>
              <a:rPr lang="en-US" sz="5400" b="1" dirty="0">
                <a:latin typeface="Trebuchet MS"/>
                <a:cs typeface="Segoe UI"/>
              </a:rPr>
              <a:t>L</a:t>
            </a:r>
          </a:p>
        </p:txBody>
      </p:sp>
      <p:sp>
        <p:nvSpPr>
          <p:cNvPr id="9" name="TextBox 8">
            <a:extLst>
              <a:ext uri="{FF2B5EF4-FFF2-40B4-BE49-F238E27FC236}">
                <a16:creationId xmlns:a16="http://schemas.microsoft.com/office/drawing/2014/main" id="{68CDFD9A-9649-470A-9A11-0F23E3B0A328}"/>
              </a:ext>
            </a:extLst>
          </p:cNvPr>
          <p:cNvSpPr txBox="1"/>
          <p:nvPr/>
        </p:nvSpPr>
        <p:spPr>
          <a:xfrm>
            <a:off x="1220924" y="3732015"/>
            <a:ext cx="692119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Trebuchet MS"/>
                <a:cs typeface="Segoe UI"/>
              </a:rPr>
              <a:t>What is your </a:t>
            </a:r>
            <a:r>
              <a:rPr lang="en-GB" sz="2000" b="1" dirty="0">
                <a:latin typeface="Trebuchet MS"/>
                <a:cs typeface="Segoe UI"/>
              </a:rPr>
              <a:t>point? </a:t>
            </a:r>
            <a:r>
              <a:rPr lang="en-GB" sz="2000" dirty="0">
                <a:latin typeface="Trebuchet MS"/>
                <a:cs typeface="Segoe UI"/>
              </a:rPr>
              <a:t>Outline your argument and introduce your case </a:t>
            </a:r>
            <a:r>
              <a:rPr lang="en-US" sz="2000" dirty="0">
                <a:latin typeface="Trebuchet MS"/>
                <a:cs typeface="Segoe UI"/>
              </a:rPr>
              <a:t>​</a:t>
            </a:r>
          </a:p>
          <a:p>
            <a:r>
              <a:rPr lang="en-GB" sz="2000" dirty="0">
                <a:latin typeface="Trebuchet MS"/>
                <a:cs typeface="Segoe UI"/>
              </a:rPr>
              <a:t>​</a:t>
            </a:r>
          </a:p>
          <a:p>
            <a:r>
              <a:rPr lang="en-GB" sz="2000" b="1" dirty="0">
                <a:latin typeface="Trebuchet MS"/>
                <a:cs typeface="Segoe UI"/>
              </a:rPr>
              <a:t>Explain</a:t>
            </a:r>
            <a:r>
              <a:rPr lang="en-GB" sz="2000" dirty="0">
                <a:latin typeface="Trebuchet MS"/>
                <a:cs typeface="Segoe UI"/>
              </a:rPr>
              <a:t> some reasons for your argument</a:t>
            </a:r>
            <a:r>
              <a:rPr lang="en-US" sz="2000" dirty="0">
                <a:latin typeface="Trebuchet MS"/>
                <a:cs typeface="Segoe UI"/>
              </a:rPr>
              <a:t>​</a:t>
            </a:r>
          </a:p>
          <a:p>
            <a:r>
              <a:rPr lang="en-US" sz="2000" dirty="0">
                <a:latin typeface="Trebuchet MS"/>
                <a:cs typeface="Segoe UI"/>
              </a:rPr>
              <a:t>​</a:t>
            </a:r>
          </a:p>
          <a:p>
            <a:r>
              <a:rPr lang="en-GB" sz="2000" dirty="0">
                <a:latin typeface="Trebuchet MS"/>
                <a:cs typeface="Segoe UI"/>
              </a:rPr>
              <a:t>Give as much</a:t>
            </a:r>
            <a:r>
              <a:rPr lang="en-GB" sz="2000" b="1" dirty="0">
                <a:latin typeface="Trebuchet MS"/>
                <a:cs typeface="Segoe UI"/>
              </a:rPr>
              <a:t> evidence </a:t>
            </a:r>
            <a:r>
              <a:rPr lang="en-GB" sz="2000" dirty="0">
                <a:latin typeface="Trebuchet MS"/>
                <a:cs typeface="Segoe UI"/>
              </a:rPr>
              <a:t>for your argument as you can, use examples, statistics, dates, etc.</a:t>
            </a:r>
            <a:r>
              <a:rPr lang="en-US" sz="2000" dirty="0">
                <a:latin typeface="Trebuchet MS"/>
                <a:cs typeface="Segoe UI"/>
              </a:rPr>
              <a:t>​</a:t>
            </a:r>
          </a:p>
          <a:p>
            <a:r>
              <a:rPr lang="en-GB" sz="2000" dirty="0">
                <a:latin typeface="Trebuchet MS"/>
                <a:cs typeface="Segoe UI"/>
              </a:rPr>
              <a:t>​</a:t>
            </a:r>
          </a:p>
          <a:p>
            <a:r>
              <a:rPr lang="en-GB" sz="2000" b="1" dirty="0">
                <a:latin typeface="Trebuchet MS"/>
                <a:cs typeface="Segoe UI"/>
              </a:rPr>
              <a:t>Link </a:t>
            </a:r>
            <a:r>
              <a:rPr lang="en-GB" sz="2000" dirty="0">
                <a:latin typeface="Trebuchet MS"/>
                <a:cs typeface="Segoe UI"/>
              </a:rPr>
              <a:t>all your ideas back to the team’s case</a:t>
            </a:r>
          </a:p>
        </p:txBody>
      </p:sp>
    </p:spTree>
    <p:extLst>
      <p:ext uri="{BB962C8B-B14F-4D97-AF65-F5344CB8AC3E}">
        <p14:creationId xmlns:p14="http://schemas.microsoft.com/office/powerpoint/2010/main" val="41656522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83D2FEED025245866ECBC68DAF5C15" ma:contentTypeVersion="13" ma:contentTypeDescription="Create a new document." ma:contentTypeScope="" ma:versionID="9d8a71e54b97b32ce60332543ada5dee">
  <xsd:schema xmlns:xsd="http://www.w3.org/2001/XMLSchema" xmlns:xs="http://www.w3.org/2001/XMLSchema" xmlns:p="http://schemas.microsoft.com/office/2006/metadata/properties" xmlns:ns3="a8381eac-9253-4d7c-bfac-2ca5ebda962d" xmlns:ns4="6de87cd1-bbf3-426e-b881-18407a20eadc" targetNamespace="http://schemas.microsoft.com/office/2006/metadata/properties" ma:root="true" ma:fieldsID="6cab92f29ceced9b734dc76307c641f6" ns3:_="" ns4:_="">
    <xsd:import namespace="a8381eac-9253-4d7c-bfac-2ca5ebda962d"/>
    <xsd:import namespace="6de87cd1-bbf3-426e-b881-18407a20ea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81eac-9253-4d7c-bfac-2ca5ebda9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e87cd1-bbf3-426e-b881-18407a20ea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69022C-6072-4EDA-8866-A62CB769656C}">
  <ds:schemaRefs>
    <ds:schemaRef ds:uri="http://schemas.microsoft.com/sharepoint/v3/contenttype/forms"/>
  </ds:schemaRefs>
</ds:datastoreItem>
</file>

<file path=customXml/itemProps2.xml><?xml version="1.0" encoding="utf-8"?>
<ds:datastoreItem xmlns:ds="http://schemas.openxmlformats.org/officeDocument/2006/customXml" ds:itemID="{54DD822A-8CEB-4F1B-8047-DF501D9E31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81eac-9253-4d7c-bfac-2ca5ebda962d"/>
    <ds:schemaRef ds:uri="6de87cd1-bbf3-426e-b881-18407a20ea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DA790F-0C28-4F9F-8A98-621C707BF31E}">
  <ds:schemaRefs>
    <ds:schemaRef ds:uri="http://purl.org/dc/terms/"/>
    <ds:schemaRef ds:uri="a8381eac-9253-4d7c-bfac-2ca5ebda962d"/>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office/infopath/2007/PartnerControls"/>
    <ds:schemaRef ds:uri="6de87cd1-bbf3-426e-b881-18407a20ead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588</TotalTime>
  <Words>1254</Words>
  <Application>Microsoft Office PowerPoint</Application>
  <PresentationFormat>Custom</PresentationFormat>
  <Paragraphs>112</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Segoe UI</vt:lpstr>
      <vt:lpstr>Times New Roman</vt:lpstr>
      <vt:lpstr>Trebuchet MS</vt:lpstr>
      <vt:lpstr>Wingdings</vt:lpstr>
      <vt:lpstr>Office Theme</vt:lpstr>
      <vt:lpstr>The Great Debate</vt:lpstr>
      <vt:lpstr>Lesson objectives</vt:lpstr>
      <vt:lpstr>Lesson outcomes</vt:lpstr>
      <vt:lpstr>Let’s debate</vt:lpstr>
      <vt:lpstr>The world we live in is currently unsustainable. The bioeconomy will solve this.</vt:lpstr>
      <vt:lpstr>The world we live in is  currently unsustainable.  The bioeconomy will solve this. </vt:lpstr>
      <vt:lpstr>Step 1: Ideas mindmap </vt:lpstr>
      <vt:lpstr>Step 2: Organise ideas</vt:lpstr>
      <vt:lpstr>Step 3: Prepare your main arguments</vt:lpstr>
      <vt:lpstr>Step 4: Structure the speeches</vt:lpstr>
      <vt:lpstr>PowerPoint Presentation</vt:lpstr>
      <vt:lpstr>Cast Your Votes</vt:lpstr>
      <vt:lpstr>What have you learned?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Smith</dc:creator>
  <cp:lastModifiedBy>Amy Richardson</cp:lastModifiedBy>
  <cp:revision>158</cp:revision>
  <dcterms:created xsi:type="dcterms:W3CDTF">2021-05-10T11:53:31Z</dcterms:created>
  <dcterms:modified xsi:type="dcterms:W3CDTF">2022-06-06T09:46:22Z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0x010100DC83D2FEED025245866ECBC68DAF5C15</vt:lpwstr>
  </property>
</Properties>
</file>