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7"/>
  </p:notesMasterIdLst>
  <p:sldIdLst>
    <p:sldId id="257" r:id="rId5"/>
    <p:sldId id="258" r:id="rId6"/>
    <p:sldId id="286"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3D28C-9B31-80CB-021C-6DB05AC9E092}" v="414" dt="2021-09-25T20:26:14.781"/>
    <p1510:client id="{DBEF26F8-1250-834E-1D1C-A911D857DA13}" v="853" dt="2021-08-29T22:18:09.530"/>
    <p1510:client id="{DDF6893B-CCC8-894C-1CB3-371F765842B2}" v="64" dt="2021-09-30T10:48:20.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856" autoAdjust="0"/>
  </p:normalViewPr>
  <p:slideViewPr>
    <p:cSldViewPr snapToGrid="0">
      <p:cViewPr varScale="1">
        <p:scale>
          <a:sx n="53" d="100"/>
          <a:sy n="53" d="100"/>
        </p:scale>
        <p:origin x="16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D5F48-E567-4521-8600-D7DBD05FBF66}" type="datetimeFigureOut">
              <a:rPr lang="en-GB" smtClean="0"/>
              <a:t>06/06/2022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860A2-2CE5-4215-B547-9B8F7ED5E73E}" type="slidenum">
              <a:rPr lang="en-GB" smtClean="0"/>
              <a:t>‹#›</a:t>
            </a:fld>
            <a:endParaRPr lang="en-GB"/>
          </a:p>
        </p:txBody>
      </p:sp>
    </p:spTree>
    <p:extLst>
      <p:ext uri="{BB962C8B-B14F-4D97-AF65-F5344CB8AC3E}">
        <p14:creationId xmlns:p14="http://schemas.microsoft.com/office/powerpoint/2010/main" val="188717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Explain the core aims of the session.</a:t>
            </a:r>
          </a:p>
          <a:p>
            <a:r>
              <a:rPr lang="en-US" dirty="0">
                <a:cs typeface="Calibri"/>
              </a:rPr>
              <a:t>We are going to investigate the </a:t>
            </a:r>
            <a:r>
              <a:rPr lang="en-US" dirty="0" err="1">
                <a:cs typeface="Calibri"/>
              </a:rPr>
              <a:t>Bioeconomy</a:t>
            </a:r>
            <a:r>
              <a:rPr lang="en-US" dirty="0">
                <a:cs typeface="Calibri"/>
              </a:rPr>
              <a:t> rating of our school site using fieldwork skills.</a:t>
            </a:r>
          </a:p>
          <a:p>
            <a:r>
              <a:rPr lang="en-US" dirty="0">
                <a:cs typeface="Calibri"/>
              </a:rPr>
              <a:t>We will </a:t>
            </a:r>
            <a:r>
              <a:rPr lang="en-US" dirty="0" err="1">
                <a:cs typeface="Calibri"/>
              </a:rPr>
              <a:t>analyse</a:t>
            </a:r>
            <a:r>
              <a:rPr lang="en-US" dirty="0">
                <a:cs typeface="Calibri"/>
              </a:rPr>
              <a:t> the data collected from our fieldwork to reach conclusions and rate the bioeconomy of our school.</a:t>
            </a:r>
          </a:p>
          <a:p>
            <a:r>
              <a:rPr lang="en-US" dirty="0">
                <a:cs typeface="Calibri"/>
              </a:rPr>
              <a:t>We will suggest a range of strategies to improve the bioeconomy rating of our school.</a:t>
            </a:r>
          </a:p>
          <a:p>
            <a:r>
              <a:rPr lang="en-US" dirty="0"/>
              <a:t>After introducing the aims and objectives, start by showing the students the image on the slide, asking them to consider how this image is supporting the </a:t>
            </a:r>
            <a:r>
              <a:rPr lang="en-US" dirty="0" err="1"/>
              <a:t>Bioeconomy</a:t>
            </a:r>
            <a:r>
              <a:rPr lang="en-US" dirty="0"/>
              <a:t>. This will allow you to gauge if/how students apply their previous learning to real world scenarios. After a few minutes, encourage students to share their answers with each other and record their answers in the student fieldwork booklet (slide 5) Students should be encouraged to complete the challenge activity, sharing answers with the whole class. </a:t>
            </a:r>
          </a:p>
          <a:p>
            <a:endParaRPr lang="en-US" dirty="0">
              <a:cs typeface="Calibri"/>
            </a:endParaRPr>
          </a:p>
        </p:txBody>
      </p:sp>
      <p:sp>
        <p:nvSpPr>
          <p:cNvPr id="4" name="Slide Number Placeholder 3"/>
          <p:cNvSpPr>
            <a:spLocks noGrp="1"/>
          </p:cNvSpPr>
          <p:nvPr>
            <p:ph type="sldNum" sz="quarter" idx="5"/>
          </p:nvPr>
        </p:nvSpPr>
        <p:spPr/>
        <p:txBody>
          <a:bodyPr/>
          <a:lstStyle/>
          <a:p>
            <a:fld id="{8FD860A2-2CE5-4215-B547-9B8F7ED5E73E}" type="slidenum">
              <a:rPr lang="en-GB" smtClean="0"/>
              <a:t>4</a:t>
            </a:fld>
            <a:endParaRPr lang="en-GB"/>
          </a:p>
        </p:txBody>
      </p:sp>
    </p:spTree>
    <p:extLst>
      <p:ext uri="{BB962C8B-B14F-4D97-AF65-F5344CB8AC3E}">
        <p14:creationId xmlns:p14="http://schemas.microsoft.com/office/powerpoint/2010/main" val="270043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Students use their observations to calculate their ratings of the four areas of the school site; green space, transport, reducing waste and energy rating. The bipolar scale asks students to make their ratings between two opposite end points, each element if scored out of 20, then converted to a percentage to be used in the data analysis section of the fieldwork. </a:t>
            </a:r>
          </a:p>
        </p:txBody>
      </p:sp>
      <p:sp>
        <p:nvSpPr>
          <p:cNvPr id="4" name="Slide Number Placeholder 3"/>
          <p:cNvSpPr>
            <a:spLocks noGrp="1"/>
          </p:cNvSpPr>
          <p:nvPr>
            <p:ph type="sldNum" sz="quarter" idx="5"/>
          </p:nvPr>
        </p:nvSpPr>
        <p:spPr/>
        <p:txBody>
          <a:bodyPr/>
          <a:lstStyle/>
          <a:p>
            <a:fld id="{8FD860A2-2CE5-4215-B547-9B8F7ED5E73E}" type="slidenum">
              <a:rPr lang="en-GB" smtClean="0"/>
              <a:t>13</a:t>
            </a:fld>
            <a:endParaRPr lang="en-GB"/>
          </a:p>
        </p:txBody>
      </p:sp>
    </p:spTree>
    <p:extLst>
      <p:ext uri="{BB962C8B-B14F-4D97-AF65-F5344CB8AC3E}">
        <p14:creationId xmlns:p14="http://schemas.microsoft.com/office/powerpoint/2010/main" val="246125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 Prompts: </a:t>
            </a:r>
          </a:p>
          <a:p>
            <a:endParaRPr lang="en-GB" dirty="0"/>
          </a:p>
          <a:p>
            <a:r>
              <a:rPr lang="en-GB" dirty="0"/>
              <a:t>How could</a:t>
            </a:r>
            <a:r>
              <a:rPr lang="en-GB" baseline="0" dirty="0"/>
              <a:t> we repurpose our food waste? </a:t>
            </a:r>
            <a:r>
              <a:rPr lang="en-GB" i="1" baseline="0" dirty="0"/>
              <a:t>A compost heap would turn it into organic compost</a:t>
            </a:r>
            <a:r>
              <a:rPr lang="en-GB" baseline="0" dirty="0"/>
              <a:t> </a:t>
            </a:r>
            <a:endParaRPr lang="en-GB" dirty="0"/>
          </a:p>
          <a:p>
            <a:endParaRPr lang="en-GB" dirty="0"/>
          </a:p>
        </p:txBody>
      </p:sp>
      <p:sp>
        <p:nvSpPr>
          <p:cNvPr id="4" name="Slide Number Placeholder 3"/>
          <p:cNvSpPr>
            <a:spLocks noGrp="1"/>
          </p:cNvSpPr>
          <p:nvPr>
            <p:ph type="sldNum" sz="quarter" idx="5"/>
          </p:nvPr>
        </p:nvSpPr>
        <p:spPr/>
        <p:txBody>
          <a:bodyPr/>
          <a:lstStyle/>
          <a:p>
            <a:fld id="{8FD860A2-2CE5-4215-B547-9B8F7ED5E73E}" type="slidenum">
              <a:rPr lang="en-GB" smtClean="0"/>
              <a:t>14</a:t>
            </a:fld>
            <a:endParaRPr lang="en-GB"/>
          </a:p>
        </p:txBody>
      </p:sp>
    </p:spTree>
    <p:extLst>
      <p:ext uri="{BB962C8B-B14F-4D97-AF65-F5344CB8AC3E}">
        <p14:creationId xmlns:p14="http://schemas.microsoft.com/office/powerpoint/2010/main" val="358223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Total the 4 elements to calculate the school's overall Bioeconomy rating. </a:t>
            </a:r>
          </a:p>
        </p:txBody>
      </p:sp>
      <p:sp>
        <p:nvSpPr>
          <p:cNvPr id="4" name="Slide Number Placeholder 3"/>
          <p:cNvSpPr>
            <a:spLocks noGrp="1"/>
          </p:cNvSpPr>
          <p:nvPr>
            <p:ph type="sldNum" sz="quarter" idx="5"/>
          </p:nvPr>
        </p:nvSpPr>
        <p:spPr/>
        <p:txBody>
          <a:bodyPr/>
          <a:lstStyle/>
          <a:p>
            <a:fld id="{8FD860A2-2CE5-4215-B547-9B8F7ED5E73E}" type="slidenum">
              <a:rPr lang="en-GB" smtClean="0"/>
              <a:t>16</a:t>
            </a:fld>
            <a:endParaRPr lang="en-GB"/>
          </a:p>
        </p:txBody>
      </p:sp>
    </p:spTree>
    <p:extLst>
      <p:ext uri="{BB962C8B-B14F-4D97-AF65-F5344CB8AC3E}">
        <p14:creationId xmlns:p14="http://schemas.microsoft.com/office/powerpoint/2010/main" val="3254784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Suggest possible methods of appropriate data presentation methods, use the questions to determine the data presentation that will be used. </a:t>
            </a:r>
          </a:p>
          <a:p>
            <a:r>
              <a:rPr lang="en-US" dirty="0"/>
              <a:t>The questions provide an opportunity to discuss the appropriate data presentation technique and discover the strengths and weaknesses of data presentation methods and justify choice of data presentation techniques.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Can students think of any other ideas to replace the question marks? Will they present both numerical and textual data (quantitative and qualitative)? The second is particularly relevant if they interviewed/sent questionnaires to find supplementary data.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a:t>
            </a:r>
            <a:r>
              <a:rPr lang="en-GB" baseline="0" dirty="0"/>
              <a:t> the second question in particular “</a:t>
            </a:r>
            <a:r>
              <a:rPr lang="en-US" dirty="0"/>
              <a:t>How will you use the data?” encourage</a:t>
            </a:r>
            <a:r>
              <a:rPr lang="en-US" baseline="0" dirty="0"/>
              <a:t> students top consider what they want to achieve by making the data understandable. What is the point of presenting data in these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Will presenting this data make it easier for students to identify gaps and possible solutions? Will it help to make more informed choices and move towards a more sustainable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Could the students use the data to highlight gaps to SLT at school? </a:t>
            </a:r>
          </a:p>
          <a:p>
            <a:endParaRPr lang="en-US" dirty="0"/>
          </a:p>
        </p:txBody>
      </p:sp>
      <p:sp>
        <p:nvSpPr>
          <p:cNvPr id="4" name="Slide Number Placeholder 3"/>
          <p:cNvSpPr>
            <a:spLocks noGrp="1"/>
          </p:cNvSpPr>
          <p:nvPr>
            <p:ph type="sldNum" sz="quarter" idx="5"/>
          </p:nvPr>
        </p:nvSpPr>
        <p:spPr/>
        <p:txBody>
          <a:bodyPr/>
          <a:lstStyle/>
          <a:p>
            <a:fld id="{8FD860A2-2CE5-4215-B547-9B8F7ED5E73E}" type="slidenum">
              <a:rPr lang="en-GB" smtClean="0"/>
              <a:t>17</a:t>
            </a:fld>
            <a:endParaRPr lang="en-GB"/>
          </a:p>
        </p:txBody>
      </p:sp>
    </p:spTree>
    <p:extLst>
      <p:ext uri="{BB962C8B-B14F-4D97-AF65-F5344CB8AC3E}">
        <p14:creationId xmlns:p14="http://schemas.microsoft.com/office/powerpoint/2010/main" val="5555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Using the percentages calculated in slides 12-15 to plot an appropriate graph to represent the data. A horizontal bar chart is suggested. Students should give the graph an appropriate title and label the axis. </a:t>
            </a:r>
            <a:endParaRPr lang="en-US" dirty="0"/>
          </a:p>
          <a:p>
            <a:r>
              <a:rPr lang="en-US" dirty="0"/>
              <a:t>Slide 18 &amp; 19 provide an example of a data presentation method; a horizonal bar graph, students may select an alternative data presentation method. The student booklet contains a </a:t>
            </a:r>
            <a:r>
              <a:rPr lang="en-US" dirty="0" err="1"/>
              <a:t>blankoutline</a:t>
            </a:r>
            <a:r>
              <a:rPr lang="en-US" dirty="0"/>
              <a:t> of the horizontal bar chart, students could produce their own graph.</a:t>
            </a:r>
          </a:p>
        </p:txBody>
      </p:sp>
      <p:sp>
        <p:nvSpPr>
          <p:cNvPr id="4" name="Slide Number Placeholder 3"/>
          <p:cNvSpPr>
            <a:spLocks noGrp="1"/>
          </p:cNvSpPr>
          <p:nvPr>
            <p:ph type="sldNum" sz="quarter" idx="5"/>
          </p:nvPr>
        </p:nvSpPr>
        <p:spPr/>
        <p:txBody>
          <a:bodyPr/>
          <a:lstStyle/>
          <a:p>
            <a:fld id="{8FD860A2-2CE5-4215-B547-9B8F7ED5E73E}" type="slidenum">
              <a:rPr lang="en-GB" smtClean="0"/>
              <a:t>18</a:t>
            </a:fld>
            <a:endParaRPr lang="en-GB"/>
          </a:p>
        </p:txBody>
      </p:sp>
    </p:spTree>
    <p:extLst>
      <p:ext uri="{BB962C8B-B14F-4D97-AF65-F5344CB8AC3E}">
        <p14:creationId xmlns:p14="http://schemas.microsoft.com/office/powerpoint/2010/main" val="10723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Students should use the data to write a conclusion to the fieldwork question. The conclusion incorporates data interpretation and knowledge of the Bioeconomy. Students should be encouraged to manipulate the  data to produce a more sophisticated analysis.</a:t>
            </a:r>
          </a:p>
          <a:p>
            <a:r>
              <a:rPr lang="en-US" dirty="0">
                <a:cs typeface="Calibri"/>
              </a:rPr>
              <a:t>The challenge activity asks students to reflect and suggest how the Bioeconomy rating of the school can be improved, thinking about the SDGs. </a:t>
            </a:r>
          </a:p>
        </p:txBody>
      </p:sp>
      <p:sp>
        <p:nvSpPr>
          <p:cNvPr id="4" name="Slide Number Placeholder 3"/>
          <p:cNvSpPr>
            <a:spLocks noGrp="1"/>
          </p:cNvSpPr>
          <p:nvPr>
            <p:ph type="sldNum" sz="quarter" idx="5"/>
          </p:nvPr>
        </p:nvSpPr>
        <p:spPr/>
        <p:txBody>
          <a:bodyPr/>
          <a:lstStyle/>
          <a:p>
            <a:fld id="{8FD860A2-2CE5-4215-B547-9B8F7ED5E73E}" type="slidenum">
              <a:rPr lang="en-GB" smtClean="0"/>
              <a:t>20</a:t>
            </a:fld>
            <a:endParaRPr lang="en-GB"/>
          </a:p>
        </p:txBody>
      </p:sp>
    </p:spTree>
    <p:extLst>
      <p:ext uri="{BB962C8B-B14F-4D97-AF65-F5344CB8AC3E}">
        <p14:creationId xmlns:p14="http://schemas.microsoft.com/office/powerpoint/2010/main" val="3804385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This section allows students to evaluate the fieldwork method and make suggestions on how the suggested changes can improve the accuracy and variety of data collection. </a:t>
            </a:r>
          </a:p>
          <a:p>
            <a:r>
              <a:rPr lang="en-US" dirty="0">
                <a:cs typeface="Calibri"/>
              </a:rPr>
              <a:t>Key terms – true value is the value that would be obtained in an ideal measurement.</a:t>
            </a:r>
            <a:endParaRPr lang="en-US" dirty="0"/>
          </a:p>
          <a:p>
            <a:r>
              <a:rPr lang="en-US" dirty="0">
                <a:cs typeface="Calibri"/>
              </a:rPr>
              <a:t>Accuracy means how close a measurement is to the true value. </a:t>
            </a:r>
            <a:endParaRPr lang="en-US" dirty="0"/>
          </a:p>
          <a:p>
            <a:r>
              <a:rPr lang="en-US" dirty="0">
                <a:cs typeface="Calibri"/>
              </a:rPr>
              <a:t>Measurement error – mistakes made when collecting the data. </a:t>
            </a:r>
            <a:endParaRPr lang="en-US" dirty="0"/>
          </a:p>
          <a:p>
            <a:r>
              <a:rPr lang="en-US" dirty="0">
                <a:cs typeface="Calibri"/>
              </a:rPr>
              <a:t>Anomalies are values in a set of results which are judged not to be part of the variation caused by random uncertainty. </a:t>
            </a:r>
            <a:endParaRPr lang="en-US" dirty="0"/>
          </a:p>
          <a:p>
            <a:r>
              <a:rPr lang="en-US" dirty="0">
                <a:cs typeface="Calibri"/>
              </a:rPr>
              <a:t>Be objective – think about frequency and timings</a:t>
            </a:r>
            <a:endParaRPr lang="en-US" dirty="0"/>
          </a:p>
          <a:p>
            <a:r>
              <a:rPr lang="en-US" dirty="0">
                <a:cs typeface="Calibri"/>
              </a:rPr>
              <a:t>Be critical – have you chosen the best method, were you accurate and precise?</a:t>
            </a:r>
            <a:endParaRPr lang="en-US" dirty="0"/>
          </a:p>
          <a:p>
            <a:r>
              <a:rPr lang="en-US" dirty="0">
                <a:cs typeface="Calibri"/>
              </a:rPr>
              <a:t>Be ethical – how did you avoid damaging the environment? How did you avoid causing offence or a nuisance? Did you have consent to carry out observations?</a:t>
            </a:r>
            <a:endParaRPr lang="en-US" dirty="0"/>
          </a:p>
          <a:p>
            <a:r>
              <a:rPr lang="en-GB" dirty="0"/>
              <a:t>Students should go back through each one of their fieldwork methods and consider the following points:</a:t>
            </a:r>
            <a:endParaRPr lang="en-US" dirty="0"/>
          </a:p>
          <a:p>
            <a:r>
              <a:rPr lang="en-GB" dirty="0"/>
              <a:t>How accurate were the results? </a:t>
            </a:r>
            <a:endParaRPr lang="en-US" dirty="0"/>
          </a:p>
          <a:p>
            <a:r>
              <a:rPr lang="en-GB" dirty="0"/>
              <a:t>What were the sources of error? Measurement error, operator error, sampling error, validity.</a:t>
            </a:r>
            <a:endParaRPr lang="en-US" dirty="0"/>
          </a:p>
          <a:p>
            <a:r>
              <a:rPr lang="en-GB" dirty="0"/>
              <a:t>How has each source of error affected your results? </a:t>
            </a:r>
            <a:endParaRPr lang="en-US" dirty="0"/>
          </a:p>
        </p:txBody>
      </p:sp>
      <p:sp>
        <p:nvSpPr>
          <p:cNvPr id="4" name="Slide Number Placeholder 3"/>
          <p:cNvSpPr>
            <a:spLocks noGrp="1"/>
          </p:cNvSpPr>
          <p:nvPr>
            <p:ph type="sldNum" sz="quarter" idx="5"/>
          </p:nvPr>
        </p:nvSpPr>
        <p:spPr/>
        <p:txBody>
          <a:bodyPr/>
          <a:lstStyle/>
          <a:p>
            <a:fld id="{8FD860A2-2CE5-4215-B547-9B8F7ED5E73E}" type="slidenum">
              <a:rPr lang="en-GB" smtClean="0"/>
              <a:t>21</a:t>
            </a:fld>
            <a:endParaRPr lang="en-GB"/>
          </a:p>
        </p:txBody>
      </p:sp>
    </p:spTree>
    <p:extLst>
      <p:ext uri="{BB962C8B-B14F-4D97-AF65-F5344CB8AC3E}">
        <p14:creationId xmlns:p14="http://schemas.microsoft.com/office/powerpoint/2010/main" val="4075324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What is the knowledge that we want students to know about the Bioeconomy? What are the different elements of the Bioeconomy? How does that link to our school? </a:t>
            </a:r>
          </a:p>
          <a:p>
            <a:endParaRPr lang="en-GB" dirty="0">
              <a:cs typeface="Calibri"/>
            </a:endParaRPr>
          </a:p>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8FD860A2-2CE5-4215-B547-9B8F7ED5E73E}" type="slidenum">
              <a:rPr lang="en-GB" smtClean="0"/>
              <a:t>22</a:t>
            </a:fld>
            <a:endParaRPr lang="en-GB"/>
          </a:p>
        </p:txBody>
      </p:sp>
    </p:spTree>
    <p:extLst>
      <p:ext uri="{BB962C8B-B14F-4D97-AF65-F5344CB8AC3E}">
        <p14:creationId xmlns:p14="http://schemas.microsoft.com/office/powerpoint/2010/main" val="345295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Students are asked to think about what makes up the </a:t>
            </a:r>
            <a:r>
              <a:rPr lang="en-US" dirty="0" err="1">
                <a:cs typeface="Calibri"/>
              </a:rPr>
              <a:t>Bioeconomy</a:t>
            </a:r>
            <a:r>
              <a:rPr lang="en-US" dirty="0">
                <a:cs typeface="Calibri"/>
              </a:rPr>
              <a:t>, they should think about the economy, the people and the environment. </a:t>
            </a:r>
          </a:p>
          <a:p>
            <a:r>
              <a:rPr lang="en-US" dirty="0">
                <a:cs typeface="Calibri"/>
              </a:rPr>
              <a:t>Students may </a:t>
            </a:r>
            <a:r>
              <a:rPr lang="en-US" dirty="0" err="1">
                <a:cs typeface="Calibri"/>
              </a:rPr>
              <a:t>categorise</a:t>
            </a:r>
            <a:r>
              <a:rPr lang="en-US" dirty="0">
                <a:cs typeface="Calibri"/>
              </a:rPr>
              <a:t> elements of the school site they can see or they might see in a school that supports the </a:t>
            </a:r>
            <a:r>
              <a:rPr lang="en-US" dirty="0" err="1">
                <a:cs typeface="Calibri"/>
              </a:rPr>
              <a:t>Bioeconomy</a:t>
            </a:r>
            <a:r>
              <a:rPr lang="en-US" dirty="0">
                <a:cs typeface="Calibri"/>
              </a:rPr>
              <a:t>; waste and recycling, transport, green space, energy saving strategies.</a:t>
            </a:r>
          </a:p>
        </p:txBody>
      </p:sp>
      <p:sp>
        <p:nvSpPr>
          <p:cNvPr id="4" name="Slide Number Placeholder 3"/>
          <p:cNvSpPr>
            <a:spLocks noGrp="1"/>
          </p:cNvSpPr>
          <p:nvPr>
            <p:ph type="sldNum" sz="quarter" idx="5"/>
          </p:nvPr>
        </p:nvSpPr>
        <p:spPr/>
        <p:txBody>
          <a:bodyPr/>
          <a:lstStyle/>
          <a:p>
            <a:fld id="{8FD860A2-2CE5-4215-B547-9B8F7ED5E73E}" type="slidenum">
              <a:rPr lang="en-GB" smtClean="0"/>
              <a:t>5</a:t>
            </a:fld>
            <a:endParaRPr lang="en-GB"/>
          </a:p>
        </p:txBody>
      </p:sp>
    </p:spTree>
    <p:extLst>
      <p:ext uri="{BB962C8B-B14F-4D97-AF65-F5344CB8AC3E}">
        <p14:creationId xmlns:p14="http://schemas.microsoft.com/office/powerpoint/2010/main" val="207128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Introduce or remind students of the names and purpose of the fieldwork equipment that you are going to use.  Students should be able to name the equipment, describe how it is used and s</a:t>
            </a:r>
            <a:r>
              <a:rPr lang="en-US" dirty="0"/>
              <a:t>uggest alternative uses for the equipment.</a:t>
            </a:r>
          </a:p>
          <a:p>
            <a:r>
              <a:rPr lang="en-US" dirty="0">
                <a:cs typeface="Calibri"/>
              </a:rPr>
              <a:t>Discuss health and safety when moving round the school site, potential risks and considerations of carrying out fieldwork whilst other members of the school community are also working.</a:t>
            </a:r>
          </a:p>
          <a:p>
            <a:r>
              <a:rPr lang="en-US" dirty="0">
                <a:cs typeface="Calibri"/>
              </a:rPr>
              <a:t>The FSC has a comprehensive guide to all elements of fieldwork. </a:t>
            </a:r>
          </a:p>
          <a:p>
            <a:endParaRPr lang="en-US" dirty="0">
              <a:cs typeface="Calibri"/>
            </a:endParaRPr>
          </a:p>
        </p:txBody>
      </p:sp>
      <p:sp>
        <p:nvSpPr>
          <p:cNvPr id="4" name="Slide Number Placeholder 3"/>
          <p:cNvSpPr>
            <a:spLocks noGrp="1"/>
          </p:cNvSpPr>
          <p:nvPr>
            <p:ph type="sldNum" sz="quarter" idx="5"/>
          </p:nvPr>
        </p:nvSpPr>
        <p:spPr/>
        <p:txBody>
          <a:bodyPr/>
          <a:lstStyle/>
          <a:p>
            <a:fld id="{8FD860A2-2CE5-4215-B547-9B8F7ED5E73E}" type="slidenum">
              <a:rPr lang="en-GB" smtClean="0"/>
              <a:t>6</a:t>
            </a:fld>
            <a:endParaRPr lang="en-GB"/>
          </a:p>
        </p:txBody>
      </p:sp>
    </p:spTree>
    <p:extLst>
      <p:ext uri="{BB962C8B-B14F-4D97-AF65-F5344CB8AC3E}">
        <p14:creationId xmlns:p14="http://schemas.microsoft.com/office/powerpoint/2010/main" val="136246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Introduce or remind students of the types of data that students will collect; primary and secondary data. </a:t>
            </a:r>
          </a:p>
          <a:p>
            <a:r>
              <a:rPr lang="en-US" dirty="0">
                <a:cs typeface="Calibri"/>
              </a:rPr>
              <a:t>Students can record this information in their fieldwork booklet, plus add examples of primary and secondary data.</a:t>
            </a:r>
          </a:p>
        </p:txBody>
      </p:sp>
      <p:sp>
        <p:nvSpPr>
          <p:cNvPr id="4" name="Slide Number Placeholder 3"/>
          <p:cNvSpPr>
            <a:spLocks noGrp="1"/>
          </p:cNvSpPr>
          <p:nvPr>
            <p:ph type="sldNum" sz="quarter" idx="5"/>
          </p:nvPr>
        </p:nvSpPr>
        <p:spPr/>
        <p:txBody>
          <a:bodyPr/>
          <a:lstStyle/>
          <a:p>
            <a:fld id="{8FD860A2-2CE5-4215-B547-9B8F7ED5E73E}" type="slidenum">
              <a:rPr lang="en-GB" smtClean="0"/>
              <a:t>7</a:t>
            </a:fld>
            <a:endParaRPr lang="en-GB"/>
          </a:p>
        </p:txBody>
      </p:sp>
    </p:spTree>
    <p:extLst>
      <p:ext uri="{BB962C8B-B14F-4D97-AF65-F5344CB8AC3E}">
        <p14:creationId xmlns:p14="http://schemas.microsoft.com/office/powerpoint/2010/main" val="77811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Interviews are a form of primary data, students should suggest 5 questions to ask the site business manager or site team to find out about elements of the bioeconomy; waste, transport, green space, energy usage. For example who is the school's energy provider? Is technology recycled once it is no longer in use? Are there energy saving strategies that prevent electricity to be wasted? What are they? </a:t>
            </a:r>
          </a:p>
          <a:p>
            <a:r>
              <a:rPr lang="en-US">
                <a:cs typeface="Calibri"/>
              </a:rPr>
              <a:t>Interviews could be prerecorded and used by more than one class.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FD860A2-2CE5-4215-B547-9B8F7ED5E73E}" type="slidenum">
              <a:rPr lang="en-GB" smtClean="0"/>
              <a:t>8</a:t>
            </a:fld>
            <a:endParaRPr lang="en-GB"/>
          </a:p>
        </p:txBody>
      </p:sp>
    </p:spTree>
    <p:extLst>
      <p:ext uri="{BB962C8B-B14F-4D97-AF65-F5344CB8AC3E}">
        <p14:creationId xmlns:p14="http://schemas.microsoft.com/office/powerpoint/2010/main" val="98013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If possible,</a:t>
            </a:r>
            <a:r>
              <a:rPr lang="en-US" b="1" baseline="0" dirty="0"/>
              <a:t> replace the image with an aerial shot of your premises</a:t>
            </a:r>
          </a:p>
          <a:p>
            <a:r>
              <a:rPr lang="en-US" dirty="0">
                <a:cs typeface="Calibri"/>
              </a:rPr>
              <a:t>Students design a transect/route through the school both inside and out, they should draw it on their copy of the map. The</a:t>
            </a:r>
            <a:r>
              <a:rPr lang="en-US" dirty="0"/>
              <a:t> line transect should aim to represent elements of the school grounds, with students carrying out a tally at 4 stations on the route. as an educator you may decide the route to be taken or students may decide their own route. This should be plotted on the map of the school site. In the field students should tally the elements of the bioeconomy they observe. </a:t>
            </a:r>
          </a:p>
          <a:p>
            <a:endParaRPr lang="en-US" dirty="0"/>
          </a:p>
          <a:p>
            <a:r>
              <a:rPr lang="en-US" dirty="0"/>
              <a:t>– Explain the differences between </a:t>
            </a:r>
            <a:r>
              <a:rPr lang="en-US" dirty="0" err="1"/>
              <a:t>Bioeconomy</a:t>
            </a:r>
            <a:r>
              <a:rPr lang="en-US" dirty="0"/>
              <a:t> and sustainability. Guide discussion to</a:t>
            </a:r>
            <a:r>
              <a:rPr lang="en-US" baseline="0" dirty="0"/>
              <a:t> r</a:t>
            </a:r>
            <a:r>
              <a:rPr lang="en-US" dirty="0"/>
              <a:t>emind them that sustainability doesn’t necessarily mean </a:t>
            </a:r>
            <a:r>
              <a:rPr lang="en-US" dirty="0" err="1"/>
              <a:t>Bioeconomy</a:t>
            </a:r>
            <a:r>
              <a:rPr lang="en-US" dirty="0"/>
              <a:t> and vice versa. Ask students to consider if/how those listed contribute to sustainability and the </a:t>
            </a:r>
            <a:r>
              <a:rPr lang="en-US" dirty="0" err="1"/>
              <a:t>Bioeconomy</a:t>
            </a:r>
            <a:r>
              <a:rPr lang="en-US" dirty="0"/>
              <a:t>.</a:t>
            </a:r>
          </a:p>
          <a:p>
            <a:endParaRPr lang="en-GB" baseline="0" dirty="0"/>
          </a:p>
          <a:p>
            <a:r>
              <a:rPr lang="en-GB" baseline="0" dirty="0"/>
              <a:t>We recommend staying outside to feedback, allowing groups to fill in and cross reference amongst each other, until they have all zones completed on their sheet. </a:t>
            </a:r>
            <a:endParaRPr lang="en-US" dirty="0"/>
          </a:p>
          <a:p>
            <a:endParaRPr lang="en-US" dirty="0"/>
          </a:p>
        </p:txBody>
      </p:sp>
      <p:sp>
        <p:nvSpPr>
          <p:cNvPr id="4" name="Slide Number Placeholder 3"/>
          <p:cNvSpPr>
            <a:spLocks noGrp="1"/>
          </p:cNvSpPr>
          <p:nvPr>
            <p:ph type="sldNum" sz="quarter" idx="5"/>
          </p:nvPr>
        </p:nvSpPr>
        <p:spPr/>
        <p:txBody>
          <a:bodyPr/>
          <a:lstStyle/>
          <a:p>
            <a:fld id="{8FD860A2-2CE5-4215-B547-9B8F7ED5E73E}" type="slidenum">
              <a:rPr lang="en-GB" smtClean="0"/>
              <a:t>9</a:t>
            </a:fld>
            <a:endParaRPr lang="en-GB"/>
          </a:p>
        </p:txBody>
      </p:sp>
    </p:spTree>
    <p:extLst>
      <p:ext uri="{BB962C8B-B14F-4D97-AF65-F5344CB8AC3E}">
        <p14:creationId xmlns:p14="http://schemas.microsoft.com/office/powerpoint/2010/main" val="47763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Students to walk their transect, observing elements of the tally chart as they go. At station 1 they should tally the elements that they can observe. Encourage students to really observe their surroundings and make the connection between what they can see and the </a:t>
            </a:r>
            <a:r>
              <a:rPr lang="en-US" dirty="0" err="1">
                <a:cs typeface="Calibri"/>
              </a:rPr>
              <a:t>Bioeconomy</a:t>
            </a:r>
            <a:r>
              <a:rPr lang="en-US" dirty="0">
                <a:cs typeface="Calibri"/>
              </a:rPr>
              <a:t>.</a:t>
            </a:r>
          </a:p>
          <a:p>
            <a:r>
              <a:rPr lang="en-US" dirty="0">
                <a:cs typeface="Calibri"/>
              </a:rPr>
              <a:t>Once the transect is complete students should total each sample points.</a:t>
            </a:r>
          </a:p>
        </p:txBody>
      </p:sp>
      <p:sp>
        <p:nvSpPr>
          <p:cNvPr id="4" name="Slide Number Placeholder 3"/>
          <p:cNvSpPr>
            <a:spLocks noGrp="1"/>
          </p:cNvSpPr>
          <p:nvPr>
            <p:ph type="sldNum" sz="quarter" idx="5"/>
          </p:nvPr>
        </p:nvSpPr>
        <p:spPr/>
        <p:txBody>
          <a:bodyPr/>
          <a:lstStyle/>
          <a:p>
            <a:fld id="{8FD860A2-2CE5-4215-B547-9B8F7ED5E73E}" type="slidenum">
              <a:rPr lang="en-GB" smtClean="0"/>
              <a:t>10</a:t>
            </a:fld>
            <a:endParaRPr lang="en-GB"/>
          </a:p>
        </p:txBody>
      </p:sp>
    </p:spTree>
    <p:extLst>
      <p:ext uri="{BB962C8B-B14F-4D97-AF65-F5344CB8AC3E}">
        <p14:creationId xmlns:p14="http://schemas.microsoft.com/office/powerpoint/2010/main" val="237858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next fours slides,</a:t>
            </a:r>
            <a:r>
              <a:rPr lang="en-US" baseline="0" dirty="0"/>
              <a:t> students will use</a:t>
            </a:r>
            <a:r>
              <a:rPr lang="en-US" dirty="0"/>
              <a:t> the collated</a:t>
            </a:r>
            <a:r>
              <a:rPr lang="en-US" baseline="0" dirty="0"/>
              <a:t> tallies and their personal judgements to inform the following </a:t>
            </a:r>
            <a:r>
              <a:rPr lang="en-US" baseline="0" dirty="0" err="1"/>
              <a:t>Bioeconomy</a:t>
            </a:r>
            <a:r>
              <a:rPr lang="en-US" baseline="0" dirty="0"/>
              <a:t> index</a:t>
            </a:r>
          </a:p>
          <a:p>
            <a:endParaRPr lang="en-GB" dirty="0"/>
          </a:p>
        </p:txBody>
      </p:sp>
      <p:sp>
        <p:nvSpPr>
          <p:cNvPr id="4" name="Slide Number Placeholder 3"/>
          <p:cNvSpPr>
            <a:spLocks noGrp="1"/>
          </p:cNvSpPr>
          <p:nvPr>
            <p:ph type="sldNum" sz="quarter" idx="5"/>
          </p:nvPr>
        </p:nvSpPr>
        <p:spPr/>
        <p:txBody>
          <a:bodyPr/>
          <a:lstStyle/>
          <a:p>
            <a:fld id="{8FD860A2-2CE5-4215-B547-9B8F7ED5E73E}" type="slidenum">
              <a:rPr lang="en-GB" smtClean="0"/>
              <a:t>11</a:t>
            </a:fld>
            <a:endParaRPr lang="en-GB"/>
          </a:p>
        </p:txBody>
      </p:sp>
    </p:spTree>
    <p:extLst>
      <p:ext uri="{BB962C8B-B14F-4D97-AF65-F5344CB8AC3E}">
        <p14:creationId xmlns:p14="http://schemas.microsoft.com/office/powerpoint/2010/main" val="321056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Qualitative research method uses scales so that responses can be put into rank order. Green space rating is a bi-polar analysis of elements of the </a:t>
            </a:r>
            <a:r>
              <a:rPr lang="en-US" dirty="0" err="1">
                <a:cs typeface="Calibri"/>
              </a:rPr>
              <a:t>bioeconomy</a:t>
            </a:r>
            <a:r>
              <a:rPr lang="en-US" dirty="0">
                <a:cs typeface="Calibri"/>
              </a:rPr>
              <a:t>. Students should be encouraged not to score a space as 0, they should aim to use the range of ratings available. A bi-polar rating allows students to rate elements as negative and positive scorings. </a:t>
            </a:r>
          </a:p>
          <a:p>
            <a:r>
              <a:rPr lang="en-US" dirty="0">
                <a:cs typeface="Calibri"/>
              </a:rPr>
              <a:t>The Green space rating is out of 20, this should then be converted into a percentage, allowing each of the elements to be easily compared. Each element is scored out of 20, then converted into a percentage to be used later in the data analysis section of the fieldwork. </a:t>
            </a:r>
          </a:p>
        </p:txBody>
      </p:sp>
      <p:sp>
        <p:nvSpPr>
          <p:cNvPr id="4" name="Slide Number Placeholder 3"/>
          <p:cNvSpPr>
            <a:spLocks noGrp="1"/>
          </p:cNvSpPr>
          <p:nvPr>
            <p:ph type="sldNum" sz="quarter" idx="5"/>
          </p:nvPr>
        </p:nvSpPr>
        <p:spPr/>
        <p:txBody>
          <a:bodyPr/>
          <a:lstStyle/>
          <a:p>
            <a:fld id="{8FD860A2-2CE5-4215-B547-9B8F7ED5E73E}" type="slidenum">
              <a:rPr lang="en-GB" smtClean="0"/>
              <a:t>12</a:t>
            </a:fld>
            <a:endParaRPr lang="en-GB"/>
          </a:p>
        </p:txBody>
      </p:sp>
    </p:spTree>
    <p:extLst>
      <p:ext uri="{BB962C8B-B14F-4D97-AF65-F5344CB8AC3E}">
        <p14:creationId xmlns:p14="http://schemas.microsoft.com/office/powerpoint/2010/main" val="24388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3DBE1-E930-4F25-847A-FDDD1BF0575D}"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4675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3DBE1-E930-4F25-847A-FDDD1BF0575D}"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376761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3DBE1-E930-4F25-847A-FDDD1BF0575D}"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255188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age KS4">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AF88AC5-FC53-0640-95C9-DCB7F15A9B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950"/>
            <a:ext cx="9144000" cy="6854103"/>
          </a:xfrm>
          <a:prstGeom prst="rect">
            <a:avLst/>
          </a:prstGeom>
        </p:spPr>
      </p:pic>
      <p:sp>
        <p:nvSpPr>
          <p:cNvPr id="2" name="Title 1"/>
          <p:cNvSpPr>
            <a:spLocks noGrp="1"/>
          </p:cNvSpPr>
          <p:nvPr>
            <p:ph type="ctrTitle" hasCustomPrompt="1"/>
          </p:nvPr>
        </p:nvSpPr>
        <p:spPr>
          <a:xfrm>
            <a:off x="296492" y="2089391"/>
            <a:ext cx="7772400" cy="1927007"/>
          </a:xfrm>
        </p:spPr>
        <p:txBody>
          <a:bodyPr anchor="b">
            <a:normAutofit/>
          </a:bodyPr>
          <a:lstStyle>
            <a:lvl1pPr algn="l">
              <a:defRPr sz="4082" b="1">
                <a:solidFill>
                  <a:schemeClr val="bg1"/>
                </a:solidFill>
                <a:latin typeface="Times New Roman" panose="02020603050405020304" pitchFamily="18" charset="0"/>
                <a:cs typeface="Times New Roman" panose="02020603050405020304" pitchFamily="18" charset="0"/>
              </a:defRPr>
            </a:lvl1pPr>
          </a:lstStyle>
          <a:p>
            <a:r>
              <a:rPr lang="en-GB" dirty="0"/>
              <a:t>Document </a:t>
            </a:r>
            <a:br>
              <a:rPr lang="en-GB" dirty="0"/>
            </a:br>
            <a:r>
              <a:rPr lang="en-GB" dirty="0"/>
              <a:t>Title</a:t>
            </a:r>
            <a:endParaRPr lang="en-US" dirty="0"/>
          </a:p>
        </p:txBody>
      </p:sp>
      <p:sp>
        <p:nvSpPr>
          <p:cNvPr id="3" name="Subtitle 2"/>
          <p:cNvSpPr>
            <a:spLocks noGrp="1"/>
          </p:cNvSpPr>
          <p:nvPr>
            <p:ph type="subTitle" idx="1" hasCustomPrompt="1"/>
          </p:nvPr>
        </p:nvSpPr>
        <p:spPr>
          <a:xfrm>
            <a:off x="296491" y="4197175"/>
            <a:ext cx="6858000" cy="561862"/>
          </a:xfrm>
        </p:spPr>
        <p:txBody>
          <a:bodyPr>
            <a:normAutofit/>
          </a:bodyPr>
          <a:lstStyle>
            <a:lvl1pPr marL="0" indent="0" algn="l">
              <a:buNone/>
              <a:defRPr sz="2381">
                <a:solidFill>
                  <a:schemeClr val="bg1"/>
                </a:solidFill>
                <a:latin typeface="Times New Roman" panose="02020603050405020304" pitchFamily="18" charset="0"/>
                <a:cs typeface="Times New Roman" panose="02020603050405020304" pitchFamily="18" charset="0"/>
              </a:defRPr>
            </a:lvl1pPr>
            <a:lvl2pPr marL="342902" indent="0" algn="ctr">
              <a:buNone/>
              <a:defRPr sz="1500"/>
            </a:lvl2pPr>
            <a:lvl3pPr marL="685805" indent="0" algn="ctr">
              <a:buNone/>
              <a:defRPr sz="1350"/>
            </a:lvl3pPr>
            <a:lvl4pPr marL="1028707" indent="0" algn="ctr">
              <a:buNone/>
              <a:defRPr sz="1200"/>
            </a:lvl4pPr>
            <a:lvl5pPr marL="1371609" indent="0" algn="ctr">
              <a:buNone/>
              <a:defRPr sz="1200"/>
            </a:lvl5pPr>
            <a:lvl6pPr marL="1714511" indent="0" algn="ctr">
              <a:buNone/>
              <a:defRPr sz="1200"/>
            </a:lvl6pPr>
            <a:lvl7pPr marL="2057414" indent="0" algn="ctr">
              <a:buNone/>
              <a:defRPr sz="1200"/>
            </a:lvl7pPr>
            <a:lvl8pPr marL="2400316" indent="0" algn="ctr">
              <a:buNone/>
              <a:defRPr sz="1200"/>
            </a:lvl8pPr>
            <a:lvl9pPr marL="2743218" indent="0" algn="ctr">
              <a:buNone/>
              <a:defRPr sz="1200"/>
            </a:lvl9pPr>
          </a:lstStyle>
          <a:p>
            <a:r>
              <a:rPr lang="en-GB" dirty="0"/>
              <a:t>Sub title</a:t>
            </a:r>
            <a:endParaRPr lang="en-US" dirty="0"/>
          </a:p>
        </p:txBody>
      </p:sp>
    </p:spTree>
    <p:extLst>
      <p:ext uri="{BB962C8B-B14F-4D97-AF65-F5344CB8AC3E}">
        <p14:creationId xmlns:p14="http://schemas.microsoft.com/office/powerpoint/2010/main" val="107322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age KS4">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AE71EAF-0B12-6D46-8691-026ECD3D8B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950"/>
            <a:ext cx="9144000" cy="6854103"/>
          </a:xfrm>
          <a:prstGeom prst="rect">
            <a:avLst/>
          </a:prstGeom>
        </p:spPr>
      </p:pic>
      <p:sp>
        <p:nvSpPr>
          <p:cNvPr id="2" name="Title 1"/>
          <p:cNvSpPr>
            <a:spLocks noGrp="1"/>
          </p:cNvSpPr>
          <p:nvPr>
            <p:ph type="ctrTitle" hasCustomPrompt="1"/>
          </p:nvPr>
        </p:nvSpPr>
        <p:spPr>
          <a:xfrm>
            <a:off x="296492" y="2089391"/>
            <a:ext cx="7772400" cy="1927007"/>
          </a:xfrm>
        </p:spPr>
        <p:txBody>
          <a:bodyPr anchor="b">
            <a:normAutofit/>
          </a:bodyPr>
          <a:lstStyle>
            <a:lvl1pPr algn="l">
              <a:defRPr sz="4082" b="1">
                <a:solidFill>
                  <a:srgbClr val="0069B3"/>
                </a:solidFill>
                <a:latin typeface="Times New Roman" panose="02020603050405020304" pitchFamily="18" charset="0"/>
                <a:cs typeface="Times New Roman" panose="02020603050405020304" pitchFamily="18" charset="0"/>
              </a:defRPr>
            </a:lvl1pPr>
          </a:lstStyle>
          <a:p>
            <a:r>
              <a:rPr lang="en-GB" dirty="0"/>
              <a:t>Section </a:t>
            </a:r>
            <a:br>
              <a:rPr lang="en-GB" dirty="0"/>
            </a:br>
            <a:r>
              <a:rPr lang="en-GB" dirty="0"/>
              <a:t>Title</a:t>
            </a:r>
            <a:endParaRPr lang="en-US" dirty="0"/>
          </a:p>
        </p:txBody>
      </p:sp>
      <p:sp>
        <p:nvSpPr>
          <p:cNvPr id="3" name="Subtitle 2"/>
          <p:cNvSpPr>
            <a:spLocks noGrp="1"/>
          </p:cNvSpPr>
          <p:nvPr>
            <p:ph type="subTitle" idx="1" hasCustomPrompt="1"/>
          </p:nvPr>
        </p:nvSpPr>
        <p:spPr>
          <a:xfrm>
            <a:off x="296491" y="4197175"/>
            <a:ext cx="6858000" cy="561862"/>
          </a:xfrm>
        </p:spPr>
        <p:txBody>
          <a:bodyPr>
            <a:normAutofit/>
          </a:bodyPr>
          <a:lstStyle>
            <a:lvl1pPr marL="0" indent="0" algn="l">
              <a:buNone/>
              <a:defRPr sz="2381">
                <a:solidFill>
                  <a:srgbClr val="0069B3"/>
                </a:solidFill>
                <a:latin typeface="Times New Roman" panose="02020603050405020304" pitchFamily="18" charset="0"/>
                <a:cs typeface="Times New Roman" panose="02020603050405020304" pitchFamily="18" charset="0"/>
              </a:defRPr>
            </a:lvl1pPr>
            <a:lvl2pPr marL="342902" indent="0" algn="ctr">
              <a:buNone/>
              <a:defRPr sz="1500"/>
            </a:lvl2pPr>
            <a:lvl3pPr marL="685805" indent="0" algn="ctr">
              <a:buNone/>
              <a:defRPr sz="1350"/>
            </a:lvl3pPr>
            <a:lvl4pPr marL="1028707" indent="0" algn="ctr">
              <a:buNone/>
              <a:defRPr sz="1200"/>
            </a:lvl4pPr>
            <a:lvl5pPr marL="1371609" indent="0" algn="ctr">
              <a:buNone/>
              <a:defRPr sz="1200"/>
            </a:lvl5pPr>
            <a:lvl6pPr marL="1714511" indent="0" algn="ctr">
              <a:buNone/>
              <a:defRPr sz="1200"/>
            </a:lvl6pPr>
            <a:lvl7pPr marL="2057414" indent="0" algn="ctr">
              <a:buNone/>
              <a:defRPr sz="1200"/>
            </a:lvl7pPr>
            <a:lvl8pPr marL="2400316" indent="0" algn="ctr">
              <a:buNone/>
              <a:defRPr sz="1200"/>
            </a:lvl8pPr>
            <a:lvl9pPr marL="2743218" indent="0" algn="ctr">
              <a:buNone/>
              <a:defRPr sz="1200"/>
            </a:lvl9pPr>
          </a:lstStyle>
          <a:p>
            <a:r>
              <a:rPr lang="en-GB" dirty="0"/>
              <a:t>Sub title</a:t>
            </a:r>
            <a:endParaRPr lang="en-US" dirty="0"/>
          </a:p>
        </p:txBody>
      </p:sp>
    </p:spTree>
    <p:extLst>
      <p:ext uri="{BB962C8B-B14F-4D97-AF65-F5344CB8AC3E}">
        <p14:creationId xmlns:p14="http://schemas.microsoft.com/office/powerpoint/2010/main" val="299079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3DBE1-E930-4F25-847A-FDDD1BF0575D}"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246351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3DBE1-E930-4F25-847A-FDDD1BF0575D}"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313489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3DBE1-E930-4F25-847A-FDDD1BF0575D}"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380081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3DBE1-E930-4F25-847A-FDDD1BF0575D}" type="datetimeFigureOut">
              <a:rPr lang="en-GB" smtClean="0"/>
              <a:t>06/06/2022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73154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3DBE1-E930-4F25-847A-FDDD1BF0575D}" type="datetimeFigureOut">
              <a:rPr lang="en-GB" smtClean="0"/>
              <a:t>06/06/2022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3991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3DBE1-E930-4F25-847A-FDDD1BF0575D}" type="datetimeFigureOut">
              <a:rPr lang="en-GB" smtClean="0"/>
              <a:t>06/06/2022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286160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43DBE1-E930-4F25-847A-FDDD1BF0575D}"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79505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43DBE1-E930-4F25-847A-FDDD1BF0575D}"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BE1DC2-F932-4C1E-A78E-008388BD77FD}" type="slidenum">
              <a:rPr lang="en-GB" smtClean="0"/>
              <a:t>‹#›</a:t>
            </a:fld>
            <a:endParaRPr lang="en-GB"/>
          </a:p>
        </p:txBody>
      </p:sp>
    </p:spTree>
    <p:extLst>
      <p:ext uri="{BB962C8B-B14F-4D97-AF65-F5344CB8AC3E}">
        <p14:creationId xmlns:p14="http://schemas.microsoft.com/office/powerpoint/2010/main" val="315033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3DBE1-E930-4F25-847A-FDDD1BF0575D}" type="datetimeFigureOut">
              <a:rPr lang="en-GB" smtClean="0"/>
              <a:t>06/06/2022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E1DC2-F932-4C1E-A78E-008388BD77FD}" type="slidenum">
              <a:rPr lang="en-GB" smtClean="0"/>
              <a:t>‹#›</a:t>
            </a:fld>
            <a:endParaRPr lang="en-GB"/>
          </a:p>
        </p:txBody>
      </p:sp>
    </p:spTree>
    <p:extLst>
      <p:ext uri="{BB962C8B-B14F-4D97-AF65-F5344CB8AC3E}">
        <p14:creationId xmlns:p14="http://schemas.microsoft.com/office/powerpoint/2010/main" val="9903791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BDDD-57FF-D841-945D-83A4BCB834CF}"/>
              </a:ext>
            </a:extLst>
          </p:cNvPr>
          <p:cNvSpPr>
            <a:spLocks noGrp="1"/>
          </p:cNvSpPr>
          <p:nvPr>
            <p:ph type="ctrTitle"/>
          </p:nvPr>
        </p:nvSpPr>
        <p:spPr>
          <a:xfrm>
            <a:off x="416877" y="1308954"/>
            <a:ext cx="6404837" cy="1610524"/>
          </a:xfrm>
        </p:spPr>
        <p:txBody>
          <a:bodyPr/>
          <a:lstStyle/>
          <a:p>
            <a:r>
              <a:rPr lang="en-US" sz="4500" dirty="0">
                <a:solidFill>
                  <a:srgbClr val="FFFFFF"/>
                </a:solidFill>
                <a:latin typeface="Trebuchet MS"/>
                <a:cs typeface="Times New Roman"/>
              </a:rPr>
              <a:t>Is our school a Bioeconomy?</a:t>
            </a:r>
            <a:r>
              <a:rPr lang="en-US" sz="4050" dirty="0">
                <a:solidFill>
                  <a:srgbClr val="FFFFFF"/>
                </a:solidFill>
                <a:latin typeface="Trebuchet MS"/>
                <a:cs typeface="Times New Roman"/>
              </a:rPr>
              <a:t> </a:t>
            </a:r>
            <a:endParaRPr lang="en-US" sz="4050" dirty="0">
              <a:latin typeface="Trebuchet MS"/>
              <a:cs typeface="Times New Roman"/>
            </a:endParaRPr>
          </a:p>
        </p:txBody>
      </p:sp>
      <p:sp>
        <p:nvSpPr>
          <p:cNvPr id="3" name="Subtitle 2">
            <a:extLst>
              <a:ext uri="{FF2B5EF4-FFF2-40B4-BE49-F238E27FC236}">
                <a16:creationId xmlns:a16="http://schemas.microsoft.com/office/drawing/2014/main" id="{71A3E4C7-E523-4540-88FC-A8B83BD60AEC}"/>
              </a:ext>
            </a:extLst>
          </p:cNvPr>
          <p:cNvSpPr>
            <a:spLocks noGrp="1"/>
          </p:cNvSpPr>
          <p:nvPr>
            <p:ph type="subTitle" idx="1"/>
          </p:nvPr>
        </p:nvSpPr>
        <p:spPr>
          <a:xfrm>
            <a:off x="416876" y="3428971"/>
            <a:ext cx="5455923" cy="421397"/>
          </a:xfrm>
        </p:spPr>
        <p:txBody>
          <a:bodyPr vert="horz" lIns="68580" tIns="34290" rIns="68580" bIns="34290" rtlCol="0" anchor="t">
            <a:noAutofit/>
          </a:bodyPr>
          <a:lstStyle/>
          <a:p>
            <a:r>
              <a:rPr lang="en-US" sz="2625" dirty="0">
                <a:latin typeface="Trebuchet MS"/>
                <a:cs typeface="Arial"/>
              </a:rPr>
              <a:t>Lesson 1</a:t>
            </a:r>
          </a:p>
        </p:txBody>
      </p:sp>
    </p:spTree>
    <p:extLst>
      <p:ext uri="{BB962C8B-B14F-4D97-AF65-F5344CB8AC3E}">
        <p14:creationId xmlns:p14="http://schemas.microsoft.com/office/powerpoint/2010/main" val="23630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029AA9-3651-4DE5-B8DE-C03BEDD181F9}"/>
              </a:ext>
            </a:extLst>
          </p:cNvPr>
          <p:cNvSpPr>
            <a:spLocks noGrp="1"/>
          </p:cNvSpPr>
          <p:nvPr>
            <p:ph type="subTitle" idx="1"/>
          </p:nvPr>
        </p:nvSpPr>
        <p:spPr>
          <a:xfrm>
            <a:off x="146472" y="1040475"/>
            <a:ext cx="6858000" cy="421397"/>
          </a:xfrm>
        </p:spPr>
        <p:txBody>
          <a:bodyPr vert="horz" lIns="68580" tIns="34290" rIns="68580" bIns="34290" rtlCol="0" anchor="t">
            <a:noAutofit/>
          </a:bodyPr>
          <a:lstStyle/>
          <a:p>
            <a:r>
              <a:rPr lang="en-US" sz="2250" b="1" dirty="0">
                <a:solidFill>
                  <a:srgbClr val="0070C0"/>
                </a:solidFill>
                <a:latin typeface="Trebuchet MS"/>
                <a:cs typeface="Times New Roman"/>
              </a:rPr>
              <a:t>Tally Chart – tally evidence at each sampling point</a:t>
            </a:r>
            <a:endParaRPr lang="en-GB" sz="2250" dirty="0">
              <a:solidFill>
                <a:srgbClr val="0070C0"/>
              </a:solidFill>
              <a:latin typeface="Trebuchet MS"/>
              <a:cs typeface="Times New Roman"/>
            </a:endParaRPr>
          </a:p>
        </p:txBody>
      </p:sp>
      <p:sp>
        <p:nvSpPr>
          <p:cNvPr id="15" name="Rectangle 5">
            <a:extLst>
              <a:ext uri="{FF2B5EF4-FFF2-40B4-BE49-F238E27FC236}">
                <a16:creationId xmlns:a16="http://schemas.microsoft.com/office/drawing/2014/main" id="{CD5FB36F-7597-4173-ABB1-1A9FCA603F30}"/>
              </a:ext>
            </a:extLst>
          </p:cNvPr>
          <p:cNvSpPr>
            <a:spLocks noChangeArrowheads="1"/>
          </p:cNvSpPr>
          <p:nvPr/>
        </p:nvSpPr>
        <p:spPr bwMode="auto">
          <a:xfrm flipV="1">
            <a:off x="-5469756" y="1994096"/>
            <a:ext cx="1797131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20" name="Table 19">
            <a:extLst>
              <a:ext uri="{FF2B5EF4-FFF2-40B4-BE49-F238E27FC236}">
                <a16:creationId xmlns:a16="http://schemas.microsoft.com/office/drawing/2014/main" id="{5C6E846A-25A0-4602-8E4B-FFCACF451890}"/>
              </a:ext>
            </a:extLst>
          </p:cNvPr>
          <p:cNvGraphicFramePr>
            <a:graphicFrameLocks noGrp="1"/>
          </p:cNvGraphicFramePr>
          <p:nvPr>
            <p:extLst>
              <p:ext uri="{D42A27DB-BD31-4B8C-83A1-F6EECF244321}">
                <p14:modId xmlns:p14="http://schemas.microsoft.com/office/powerpoint/2010/main" val="2977867301"/>
              </p:ext>
            </p:extLst>
          </p:nvPr>
        </p:nvGraphicFramePr>
        <p:xfrm>
          <a:off x="223632" y="1461872"/>
          <a:ext cx="6780843" cy="4300705"/>
        </p:xfrm>
        <a:graphic>
          <a:graphicData uri="http://schemas.openxmlformats.org/drawingml/2006/table">
            <a:tbl>
              <a:tblPr/>
              <a:tblGrid>
                <a:gridCol w="1645213">
                  <a:extLst>
                    <a:ext uri="{9D8B030D-6E8A-4147-A177-3AD203B41FA5}">
                      <a16:colId xmlns:a16="http://schemas.microsoft.com/office/drawing/2014/main" val="3909459050"/>
                    </a:ext>
                  </a:extLst>
                </a:gridCol>
                <a:gridCol w="1239619">
                  <a:extLst>
                    <a:ext uri="{9D8B030D-6E8A-4147-A177-3AD203B41FA5}">
                      <a16:colId xmlns:a16="http://schemas.microsoft.com/office/drawing/2014/main" val="3750501859"/>
                    </a:ext>
                  </a:extLst>
                </a:gridCol>
                <a:gridCol w="1222514">
                  <a:extLst>
                    <a:ext uri="{9D8B030D-6E8A-4147-A177-3AD203B41FA5}">
                      <a16:colId xmlns:a16="http://schemas.microsoft.com/office/drawing/2014/main" val="3170146135"/>
                    </a:ext>
                  </a:extLst>
                </a:gridCol>
                <a:gridCol w="916885">
                  <a:extLst>
                    <a:ext uri="{9D8B030D-6E8A-4147-A177-3AD203B41FA5}">
                      <a16:colId xmlns:a16="http://schemas.microsoft.com/office/drawing/2014/main" val="2203436303"/>
                    </a:ext>
                  </a:extLst>
                </a:gridCol>
                <a:gridCol w="986897">
                  <a:extLst>
                    <a:ext uri="{9D8B030D-6E8A-4147-A177-3AD203B41FA5}">
                      <a16:colId xmlns:a16="http://schemas.microsoft.com/office/drawing/2014/main" val="645971363"/>
                    </a:ext>
                  </a:extLst>
                </a:gridCol>
                <a:gridCol w="769715">
                  <a:extLst>
                    <a:ext uri="{9D8B030D-6E8A-4147-A177-3AD203B41FA5}">
                      <a16:colId xmlns:a16="http://schemas.microsoft.com/office/drawing/2014/main" val="1268220996"/>
                    </a:ext>
                  </a:extLst>
                </a:gridCol>
              </a:tblGrid>
              <a:tr h="282446">
                <a:tc>
                  <a:txBody>
                    <a:bodyPr/>
                    <a:lstStyle/>
                    <a:p>
                      <a:pPr algn="l" rtl="0" fontAlgn="auto"/>
                      <a:r>
                        <a:rPr lang="en-GB" sz="700" b="0" i="0" u="none" strike="noStrike" dirty="0">
                          <a:solidFill>
                            <a:srgbClr val="000000"/>
                          </a:solidFill>
                          <a:effectLst/>
                          <a:latin typeface="Trebuchet MS" panose="020B0603020202020204" pitchFamily="34" charset="0"/>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1" i="0" u="none" strike="noStrike" dirty="0">
                          <a:solidFill>
                            <a:srgbClr val="000000"/>
                          </a:solidFill>
                          <a:effectLst/>
                          <a:latin typeface="Calibri" panose="020F0502020204030204" pitchFamily="34" charset="0"/>
                        </a:rPr>
                        <a:t>Sample point 1</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1" i="0" u="none" strike="noStrike" dirty="0">
                          <a:solidFill>
                            <a:srgbClr val="000000"/>
                          </a:solidFill>
                          <a:effectLst/>
                          <a:latin typeface="Calibri" panose="020F0502020204030204" pitchFamily="34" charset="0"/>
                        </a:rPr>
                        <a:t>Sample point 2</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1" i="0" u="none" strike="noStrike" dirty="0">
                          <a:solidFill>
                            <a:srgbClr val="000000"/>
                          </a:solidFill>
                          <a:effectLst/>
                          <a:latin typeface="Calibri" panose="020F0502020204030204" pitchFamily="34" charset="0"/>
                        </a:rPr>
                        <a:t>Sample point 3</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1" i="0" u="none" strike="noStrike" dirty="0">
                          <a:solidFill>
                            <a:srgbClr val="000000"/>
                          </a:solidFill>
                          <a:effectLst/>
                          <a:latin typeface="Calibri" panose="020F0502020204030204" pitchFamily="34" charset="0"/>
                        </a:rPr>
                        <a:t>Sample point 4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1" i="0" u="none" strike="noStrike" dirty="0">
                          <a:solidFill>
                            <a:srgbClr val="000000"/>
                          </a:solidFill>
                          <a:effectLst/>
                          <a:latin typeface="Trebuchet MS"/>
                        </a:rPr>
                        <a:t>Total Tally</a:t>
                      </a:r>
                      <a:r>
                        <a:rPr lang="en-GB" sz="700" b="0" i="0"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050691883"/>
                  </a:ext>
                </a:extLst>
              </a:tr>
              <a:tr h="148935">
                <a:tc>
                  <a:txBody>
                    <a:bodyPr/>
                    <a:lstStyle/>
                    <a:p>
                      <a:pPr algn="l" rtl="0" fontAlgn="base"/>
                      <a:r>
                        <a:rPr lang="en-GB" sz="700" b="1" i="0" u="none" strike="noStrike" dirty="0">
                          <a:solidFill>
                            <a:srgbClr val="000000"/>
                          </a:solidFill>
                          <a:effectLst/>
                          <a:latin typeface="Calibri"/>
                        </a:rPr>
                        <a:t>Green space rating</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290822356"/>
                  </a:ext>
                </a:extLst>
              </a:tr>
              <a:tr h="148935">
                <a:tc>
                  <a:txBody>
                    <a:bodyPr/>
                    <a:lstStyle/>
                    <a:p>
                      <a:pPr algn="l" rtl="0" fontAlgn="base"/>
                      <a:r>
                        <a:rPr lang="en-GB" sz="700" b="0" i="0" u="none" strike="noStrike" dirty="0">
                          <a:solidFill>
                            <a:srgbClr val="000000"/>
                          </a:solidFill>
                          <a:effectLst/>
                          <a:latin typeface="Calibri"/>
                        </a:rPr>
                        <a:t>Green space </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panose="020F0502020204030204" pitchFamily="34" charset="0"/>
                        </a:rPr>
                        <a:t>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951001554"/>
                  </a:ext>
                </a:extLst>
              </a:tr>
              <a:tr h="148935">
                <a:tc>
                  <a:txBody>
                    <a:bodyPr/>
                    <a:lstStyle/>
                    <a:p>
                      <a:pPr algn="l" rtl="0" fontAlgn="base"/>
                      <a:r>
                        <a:rPr lang="en-GB" sz="700" b="0" i="0" u="none" strike="noStrike" dirty="0">
                          <a:solidFill>
                            <a:srgbClr val="000000"/>
                          </a:solidFill>
                          <a:effectLst/>
                          <a:latin typeface="Calibri"/>
                        </a:rPr>
                        <a:t>Ecological Variety </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2333624257"/>
                  </a:ext>
                </a:extLst>
              </a:tr>
              <a:tr h="278324">
                <a:tc>
                  <a:txBody>
                    <a:bodyPr/>
                    <a:lstStyle/>
                    <a:p>
                      <a:pPr algn="l" rtl="0" fontAlgn="base"/>
                      <a:r>
                        <a:rPr lang="en-US" sz="700" b="0" i="0" u="none" strike="noStrike" dirty="0">
                          <a:solidFill>
                            <a:srgbClr val="000000"/>
                          </a:solidFill>
                          <a:effectLst/>
                          <a:latin typeface="Calibri"/>
                        </a:rPr>
                        <a:t>Outside seating made from bio-material</a:t>
                      </a:r>
                      <a:r>
                        <a:rPr lang="en-US"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panose="020F0502020204030204" pitchFamily="34" charset="0"/>
                        </a:rPr>
                        <a:t>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204214016"/>
                  </a:ext>
                </a:extLst>
              </a:tr>
              <a:tr h="120137">
                <a:tc>
                  <a:txBody>
                    <a:bodyPr/>
                    <a:lstStyle/>
                    <a:p>
                      <a:pPr algn="l" rtl="0" fontAlgn="base"/>
                      <a:r>
                        <a:rPr lang="en-GB" sz="700" b="0" i="0" u="none" strike="noStrike" dirty="0">
                          <a:solidFill>
                            <a:srgbClr val="000000"/>
                          </a:solidFill>
                          <a:effectLst/>
                          <a:latin typeface="Calibri"/>
                        </a:rPr>
                        <a:t>Large trees</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4168497012"/>
                  </a:ext>
                </a:extLst>
              </a:tr>
              <a:tr h="148935">
                <a:tc>
                  <a:txBody>
                    <a:bodyPr/>
                    <a:lstStyle/>
                    <a:p>
                      <a:pPr algn="l" rtl="0" fontAlgn="base"/>
                      <a:r>
                        <a:rPr lang="en-GB" sz="700" b="0" i="0" u="none" strike="noStrike" dirty="0">
                          <a:solidFill>
                            <a:srgbClr val="000000"/>
                          </a:solidFill>
                          <a:effectLst/>
                          <a:latin typeface="Calibri"/>
                        </a:rPr>
                        <a:t>Vegetable patch</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panose="020F0502020204030204" pitchFamily="34" charset="0"/>
                        </a:rPr>
                        <a:t>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3348079048"/>
                  </a:ext>
                </a:extLst>
              </a:tr>
              <a:tr h="120137">
                <a:tc>
                  <a:txBody>
                    <a:bodyPr/>
                    <a:lstStyle/>
                    <a:p>
                      <a:pPr algn="l" rtl="0" fontAlgn="base"/>
                      <a:r>
                        <a:rPr lang="en-GB" sz="700" b="1" i="0" u="none" strike="noStrike" dirty="0">
                          <a:solidFill>
                            <a:srgbClr val="000000"/>
                          </a:solidFill>
                          <a:effectLst/>
                          <a:latin typeface="Calibri"/>
                        </a:rPr>
                        <a:t>Transport</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3880687568"/>
                  </a:ext>
                </a:extLst>
              </a:tr>
              <a:tr h="407714">
                <a:tc>
                  <a:txBody>
                    <a:bodyPr/>
                    <a:lstStyle/>
                    <a:p>
                      <a:pPr algn="l" rtl="0" fontAlgn="base"/>
                      <a:r>
                        <a:rPr lang="en-US" sz="700" b="0" i="0" u="none" strike="noStrike" dirty="0">
                          <a:solidFill>
                            <a:srgbClr val="000000"/>
                          </a:solidFill>
                          <a:effectLst/>
                          <a:latin typeface="Calibri"/>
                        </a:rPr>
                        <a:t>Carpark (how many cars, how many empty spaces?)</a:t>
                      </a:r>
                      <a:r>
                        <a:rPr lang="en-US"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panose="020F0502020204030204" pitchFamily="34" charset="0"/>
                        </a:rPr>
                        <a:t>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panose="020F0502020204030204" pitchFamily="34" charset="0"/>
                        </a:rPr>
                        <a:t>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1318305547"/>
                  </a:ext>
                </a:extLst>
              </a:tr>
              <a:tr h="120137">
                <a:tc>
                  <a:txBody>
                    <a:bodyPr/>
                    <a:lstStyle/>
                    <a:p>
                      <a:pPr algn="l" rtl="0" fontAlgn="base"/>
                      <a:r>
                        <a:rPr lang="en-GB" sz="700" b="0" i="0" u="none" strike="noStrike" dirty="0">
                          <a:solidFill>
                            <a:srgbClr val="000000"/>
                          </a:solidFill>
                          <a:effectLst/>
                          <a:latin typeface="Calibri"/>
                        </a:rPr>
                        <a:t>Footpaths </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2771165924"/>
                  </a:ext>
                </a:extLst>
              </a:tr>
              <a:tr h="120137">
                <a:tc>
                  <a:txBody>
                    <a:bodyPr/>
                    <a:lstStyle/>
                    <a:p>
                      <a:pPr algn="l" rtl="0" fontAlgn="base"/>
                      <a:r>
                        <a:rPr lang="en-GB" sz="700" b="0" i="0" u="none" strike="noStrike" dirty="0">
                          <a:solidFill>
                            <a:srgbClr val="000000"/>
                          </a:solidFill>
                          <a:effectLst/>
                          <a:latin typeface="Calibri"/>
                        </a:rPr>
                        <a:t>Bike lanes</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1280886584"/>
                  </a:ext>
                </a:extLst>
              </a:tr>
              <a:tr h="120137">
                <a:tc>
                  <a:txBody>
                    <a:bodyPr/>
                    <a:lstStyle/>
                    <a:p>
                      <a:pPr algn="l" rtl="0" fontAlgn="base"/>
                      <a:r>
                        <a:rPr lang="en-GB" sz="700" b="0" i="0" u="none" strike="noStrike" dirty="0">
                          <a:solidFill>
                            <a:srgbClr val="000000"/>
                          </a:solidFill>
                          <a:effectLst/>
                          <a:latin typeface="Calibri"/>
                        </a:rPr>
                        <a:t>Bike storage</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2989565636"/>
                  </a:ext>
                </a:extLst>
              </a:tr>
              <a:tr h="213630">
                <a:tc>
                  <a:txBody>
                    <a:bodyPr/>
                    <a:lstStyle/>
                    <a:p>
                      <a:pPr algn="l" rtl="0" fontAlgn="base"/>
                      <a:r>
                        <a:rPr lang="en-GB" sz="700" b="0" i="0" u="none" strike="noStrike" dirty="0">
                          <a:solidFill>
                            <a:srgbClr val="000000"/>
                          </a:solidFill>
                          <a:effectLst/>
                          <a:latin typeface="Calibri"/>
                        </a:rPr>
                        <a:t>Electric car charging points </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66"/>
                    </a:solidFill>
                  </a:tcPr>
                </a:tc>
                <a:extLst>
                  <a:ext uri="{0D108BD9-81ED-4DB2-BD59-A6C34878D82A}">
                    <a16:rowId xmlns:a16="http://schemas.microsoft.com/office/drawing/2014/main" val="3016649056"/>
                  </a:ext>
                </a:extLst>
              </a:tr>
              <a:tr h="148935">
                <a:tc>
                  <a:txBody>
                    <a:bodyPr/>
                    <a:lstStyle/>
                    <a:p>
                      <a:pPr algn="l" rtl="0" fontAlgn="base"/>
                      <a:r>
                        <a:rPr lang="en-GB" sz="700" b="1" i="0" u="none" strike="noStrike" dirty="0">
                          <a:solidFill>
                            <a:srgbClr val="000000"/>
                          </a:solidFill>
                          <a:effectLst/>
                          <a:latin typeface="Calibri"/>
                        </a:rPr>
                        <a:t>Reducing waste</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panose="020F0502020204030204" pitchFamily="34" charset="0"/>
                        </a:rPr>
                        <a:t>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extLst>
                  <a:ext uri="{0D108BD9-81ED-4DB2-BD59-A6C34878D82A}">
                    <a16:rowId xmlns:a16="http://schemas.microsoft.com/office/drawing/2014/main" val="921800866"/>
                  </a:ext>
                </a:extLst>
              </a:tr>
              <a:tr h="278324">
                <a:tc>
                  <a:txBody>
                    <a:bodyPr/>
                    <a:lstStyle/>
                    <a:p>
                      <a:pPr algn="l" rtl="0" fontAlgn="base"/>
                      <a:r>
                        <a:rPr lang="en-US" sz="700" b="0" i="0" u="none" strike="noStrike" dirty="0">
                          <a:solidFill>
                            <a:srgbClr val="000000"/>
                          </a:solidFill>
                          <a:effectLst/>
                          <a:latin typeface="Calibri"/>
                        </a:rPr>
                        <a:t>Recycling bins, including food waste</a:t>
                      </a:r>
                      <a:r>
                        <a:rPr lang="en-US"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extLst>
                  <a:ext uri="{0D108BD9-81ED-4DB2-BD59-A6C34878D82A}">
                    <a16:rowId xmlns:a16="http://schemas.microsoft.com/office/drawing/2014/main" val="1922053852"/>
                  </a:ext>
                </a:extLst>
              </a:tr>
              <a:tr h="343019">
                <a:tc>
                  <a:txBody>
                    <a:bodyPr/>
                    <a:lstStyle/>
                    <a:p>
                      <a:pPr algn="l" rtl="0" fontAlgn="base"/>
                      <a:r>
                        <a:rPr lang="en-GB" sz="700" b="0" i="0" u="none" strike="noStrike" dirty="0">
                          <a:solidFill>
                            <a:srgbClr val="000000"/>
                          </a:solidFill>
                          <a:effectLst/>
                          <a:latin typeface="Calibri"/>
                        </a:rPr>
                        <a:t>Posters/signage encouraging waste reduction</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extLst>
                  <a:ext uri="{0D108BD9-81ED-4DB2-BD59-A6C34878D82A}">
                    <a16:rowId xmlns:a16="http://schemas.microsoft.com/office/drawing/2014/main" val="125016446"/>
                  </a:ext>
                </a:extLst>
              </a:tr>
              <a:tr h="148935">
                <a:tc>
                  <a:txBody>
                    <a:bodyPr/>
                    <a:lstStyle/>
                    <a:p>
                      <a:pPr algn="l" rtl="0" fontAlgn="base"/>
                      <a:r>
                        <a:rPr lang="en-GB" sz="700" b="0" i="0" u="none" strike="noStrike" dirty="0">
                          <a:solidFill>
                            <a:srgbClr val="000000"/>
                          </a:solidFill>
                          <a:effectLst/>
                          <a:latin typeface="Calibri"/>
                        </a:rPr>
                        <a:t>Drinks refill station</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extLst>
                  <a:ext uri="{0D108BD9-81ED-4DB2-BD59-A6C34878D82A}">
                    <a16:rowId xmlns:a16="http://schemas.microsoft.com/office/drawing/2014/main" val="730489073"/>
                  </a:ext>
                </a:extLst>
              </a:tr>
              <a:tr h="213630">
                <a:tc>
                  <a:txBody>
                    <a:bodyPr/>
                    <a:lstStyle/>
                    <a:p>
                      <a:pPr algn="l" rtl="0" fontAlgn="base"/>
                      <a:r>
                        <a:rPr lang="en-GB" sz="700" b="0" i="0" u="none" strike="noStrike" dirty="0">
                          <a:solidFill>
                            <a:srgbClr val="000000"/>
                          </a:solidFill>
                          <a:effectLst/>
                          <a:latin typeface="Calibri"/>
                        </a:rPr>
                        <a:t>Onsite composting/wormery</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B183"/>
                    </a:solidFill>
                  </a:tcPr>
                </a:tc>
                <a:extLst>
                  <a:ext uri="{0D108BD9-81ED-4DB2-BD59-A6C34878D82A}">
                    <a16:rowId xmlns:a16="http://schemas.microsoft.com/office/drawing/2014/main" val="3096672150"/>
                  </a:ext>
                </a:extLst>
              </a:tr>
              <a:tr h="343019">
                <a:tc>
                  <a:txBody>
                    <a:bodyPr/>
                    <a:lstStyle/>
                    <a:p>
                      <a:pPr algn="l" rtl="0" fontAlgn="base"/>
                      <a:r>
                        <a:rPr lang="en-US" sz="700" b="1" i="0" u="none" strike="noStrike" dirty="0">
                          <a:solidFill>
                            <a:srgbClr val="000000"/>
                          </a:solidFill>
                          <a:effectLst/>
                          <a:latin typeface="Calibri"/>
                        </a:rPr>
                        <a:t>Energy – Reducing fossil fuel consumption</a:t>
                      </a:r>
                      <a:r>
                        <a:rPr lang="en-US"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panose="020F0502020204030204" pitchFamily="34" charset="0"/>
                        </a:rPr>
                        <a:t>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extLst>
                  <a:ext uri="{0D108BD9-81ED-4DB2-BD59-A6C34878D82A}">
                    <a16:rowId xmlns:a16="http://schemas.microsoft.com/office/drawing/2014/main" val="3696753100"/>
                  </a:ext>
                </a:extLst>
              </a:tr>
              <a:tr h="278324">
                <a:tc>
                  <a:txBody>
                    <a:bodyPr/>
                    <a:lstStyle/>
                    <a:p>
                      <a:pPr algn="l" rtl="0" fontAlgn="base"/>
                      <a:r>
                        <a:rPr lang="en-GB" sz="700" b="0" i="0" u="none" strike="noStrike" dirty="0">
                          <a:solidFill>
                            <a:srgbClr val="000000"/>
                          </a:solidFill>
                          <a:effectLst/>
                          <a:latin typeface="Calibri"/>
                        </a:rPr>
                        <a:t>Renewable energy sources on site</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panose="020F0502020204030204" pitchFamily="34" charset="0"/>
                        </a:rPr>
                        <a:t>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auto"/>
                      <a:r>
                        <a:rPr lang="en-GB" sz="700" b="0" i="0" u="none" strike="noStrike" dirty="0">
                          <a:solidFill>
                            <a:srgbClr val="000000"/>
                          </a:solidFill>
                          <a:effectLst/>
                          <a:latin typeface="Trebuchet MS"/>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extLst>
                  <a:ext uri="{0D108BD9-81ED-4DB2-BD59-A6C34878D82A}">
                    <a16:rowId xmlns:a16="http://schemas.microsoft.com/office/drawing/2014/main" val="2274660381"/>
                  </a:ext>
                </a:extLst>
              </a:tr>
              <a:tr h="148935">
                <a:tc>
                  <a:txBody>
                    <a:bodyPr/>
                    <a:lstStyle/>
                    <a:p>
                      <a:pPr algn="l" rtl="0" fontAlgn="base"/>
                      <a:r>
                        <a:rPr lang="en-GB" sz="700" b="0" i="0" u="none" strike="noStrike" dirty="0">
                          <a:solidFill>
                            <a:srgbClr val="000000"/>
                          </a:solidFill>
                          <a:effectLst/>
                          <a:latin typeface="Calibri"/>
                        </a:rPr>
                        <a:t>Sedum roof - insulation</a:t>
                      </a:r>
                      <a:r>
                        <a:rPr lang="en-GB" sz="700" b="0" i="0" dirty="0">
                          <a:solidFill>
                            <a:srgbClr val="000000"/>
                          </a:solidFill>
                          <a:effectLst/>
                          <a:latin typeface="Calibri"/>
                        </a:rPr>
                        <a:t>​</a:t>
                      </a:r>
                    </a:p>
                  </a:txBody>
                  <a:tcPr marL="17267" marR="17267" marT="8633" marB="86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BF5"/>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a:rPr>
                        <a:t> </a:t>
                      </a:r>
                      <a:r>
                        <a:rPr lang="en-GB" sz="700" b="0" i="0" dirty="0">
                          <a:solidFill>
                            <a:srgbClr val="000000"/>
                          </a:solidFill>
                          <a:effectLst/>
                          <a:latin typeface="Calibri"/>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base"/>
                      <a:r>
                        <a:rPr lang="en-GB" sz="700" b="0" i="0" u="none" strike="noStrike" dirty="0">
                          <a:solidFill>
                            <a:srgbClr val="000000"/>
                          </a:solidFill>
                          <a:effectLst/>
                          <a:latin typeface="Calibri" panose="020F0502020204030204" pitchFamily="34" charset="0"/>
                        </a:rPr>
                        <a:t> </a:t>
                      </a:r>
                      <a:r>
                        <a:rPr lang="en-GB" sz="700" b="0" i="0" dirty="0">
                          <a:solidFill>
                            <a:srgbClr val="000000"/>
                          </a:solidFill>
                          <a:effectLst/>
                          <a:latin typeface="Calibri" panose="020F0502020204030204" pitchFamily="34" charset="0"/>
                        </a:rPr>
                        <a:t>​</a:t>
                      </a:r>
                      <a:endParaRPr lang="en-GB" sz="700" b="0" i="0" dirty="0">
                        <a:solidFill>
                          <a:srgbClr val="000000"/>
                        </a:solidFill>
                        <a:effectLst/>
                      </a:endParaRP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tc>
                  <a:txBody>
                    <a:bodyPr/>
                    <a:lstStyle/>
                    <a:p>
                      <a:pPr algn="l" rtl="0" fontAlgn="auto"/>
                      <a:r>
                        <a:rPr lang="en-GB" sz="700" b="0" i="0" u="none" strike="noStrike" dirty="0">
                          <a:solidFill>
                            <a:srgbClr val="000000"/>
                          </a:solidFill>
                          <a:effectLst/>
                          <a:latin typeface="Trebuchet MS" panose="020B0603020202020204" pitchFamily="34" charset="0"/>
                        </a:rPr>
                        <a:t>​</a:t>
                      </a:r>
                    </a:p>
                  </a:txBody>
                  <a:tcPr marL="17267" marR="17267" marT="8633" marB="863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C3E6"/>
                    </a:solidFill>
                  </a:tcPr>
                </a:tc>
                <a:extLst>
                  <a:ext uri="{0D108BD9-81ED-4DB2-BD59-A6C34878D82A}">
                    <a16:rowId xmlns:a16="http://schemas.microsoft.com/office/drawing/2014/main" val="1964993976"/>
                  </a:ext>
                </a:extLst>
              </a:tr>
            </a:tbl>
          </a:graphicData>
        </a:graphic>
      </p:graphicFrame>
    </p:spTree>
    <p:extLst>
      <p:ext uri="{BB962C8B-B14F-4D97-AF65-F5344CB8AC3E}">
        <p14:creationId xmlns:p14="http://schemas.microsoft.com/office/powerpoint/2010/main" val="260262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0AD9-42B0-4C1A-8F4E-1364AB908289}"/>
              </a:ext>
            </a:extLst>
          </p:cNvPr>
          <p:cNvSpPr>
            <a:spLocks noGrp="1"/>
          </p:cNvSpPr>
          <p:nvPr>
            <p:ph type="ctrTitle"/>
          </p:nvPr>
        </p:nvSpPr>
        <p:spPr>
          <a:xfrm>
            <a:off x="354470" y="1960467"/>
            <a:ext cx="7772400" cy="1004708"/>
          </a:xfrm>
        </p:spPr>
        <p:txBody>
          <a:bodyPr/>
          <a:lstStyle/>
          <a:p>
            <a:r>
              <a:rPr lang="en-US" sz="4500" dirty="0">
                <a:solidFill>
                  <a:srgbClr val="0070C0"/>
                </a:solidFill>
                <a:latin typeface="Trebuchet MS"/>
                <a:cs typeface="Times New Roman"/>
              </a:rPr>
              <a:t>The Bioeconomy Index</a:t>
            </a:r>
            <a:r>
              <a:rPr lang="en-US" sz="4500" b="0" dirty="0">
                <a:solidFill>
                  <a:srgbClr val="0070C0"/>
                </a:solidFill>
                <a:latin typeface="Trebuchet MS"/>
                <a:cs typeface="Times New Roman"/>
              </a:rPr>
              <a:t>​</a:t>
            </a:r>
            <a:endParaRPr lang="en-GB" sz="4500" dirty="0">
              <a:solidFill>
                <a:srgbClr val="0070C0"/>
              </a:solidFill>
              <a:latin typeface="Trebuchet MS"/>
              <a:cs typeface="Times New Roman"/>
            </a:endParaRPr>
          </a:p>
        </p:txBody>
      </p:sp>
      <p:sp>
        <p:nvSpPr>
          <p:cNvPr id="3" name="Subtitle 2">
            <a:extLst>
              <a:ext uri="{FF2B5EF4-FFF2-40B4-BE49-F238E27FC236}">
                <a16:creationId xmlns:a16="http://schemas.microsoft.com/office/drawing/2014/main" id="{EE023115-4836-4FB4-B7DB-BB4965D79C9D}"/>
              </a:ext>
            </a:extLst>
          </p:cNvPr>
          <p:cNvSpPr>
            <a:spLocks noGrp="1"/>
          </p:cNvSpPr>
          <p:nvPr>
            <p:ph type="subTitle" idx="1"/>
          </p:nvPr>
        </p:nvSpPr>
        <p:spPr>
          <a:xfrm>
            <a:off x="452756" y="3471429"/>
            <a:ext cx="6858000" cy="421397"/>
          </a:xfrm>
        </p:spPr>
        <p:txBody>
          <a:bodyPr vert="horz" lIns="68580" tIns="34290" rIns="68580" bIns="34290" rtlCol="0" anchor="t">
            <a:normAutofit/>
          </a:bodyPr>
          <a:lstStyle/>
          <a:p>
            <a:r>
              <a:rPr lang="en-GB" sz="2250" b="1" dirty="0">
                <a:solidFill>
                  <a:srgbClr val="0070C0"/>
                </a:solidFill>
                <a:latin typeface="Trebuchet MS"/>
                <a:cs typeface="Times New Roman"/>
              </a:rPr>
              <a:t>Turning observations into assessments</a:t>
            </a:r>
          </a:p>
        </p:txBody>
      </p:sp>
    </p:spTree>
    <p:extLst>
      <p:ext uri="{BB962C8B-B14F-4D97-AF65-F5344CB8AC3E}">
        <p14:creationId xmlns:p14="http://schemas.microsoft.com/office/powerpoint/2010/main" val="242522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25A53E3-3EC4-44D4-A93D-A933FC1BFDA6}"/>
              </a:ext>
            </a:extLst>
          </p:cNvPr>
          <p:cNvSpPr>
            <a:spLocks noGrp="1"/>
          </p:cNvSpPr>
          <p:nvPr>
            <p:ph type="subTitle" idx="1"/>
          </p:nvPr>
        </p:nvSpPr>
        <p:spPr>
          <a:xfrm>
            <a:off x="182191" y="971645"/>
            <a:ext cx="6858000" cy="421397"/>
          </a:xfrm>
        </p:spPr>
        <p:txBody>
          <a:bodyPr vert="horz" lIns="68580" tIns="34290" rIns="68580" bIns="34290" rtlCol="0" anchor="t">
            <a:noAutofit/>
          </a:bodyPr>
          <a:lstStyle/>
          <a:p>
            <a:r>
              <a:rPr lang="en-US" sz="2800" b="1" dirty="0">
                <a:latin typeface="Trebuchet MS"/>
                <a:cs typeface="Times New Roman"/>
              </a:rPr>
              <a:t>Green space rating</a:t>
            </a:r>
            <a:endParaRPr lang="en-GB" sz="2800" b="1" dirty="0">
              <a:latin typeface="Trebuchet MS"/>
              <a:cs typeface="Times New Roman"/>
            </a:endParaRPr>
          </a:p>
        </p:txBody>
      </p:sp>
      <p:sp>
        <p:nvSpPr>
          <p:cNvPr id="6" name="Rectangle 1">
            <a:extLst>
              <a:ext uri="{FF2B5EF4-FFF2-40B4-BE49-F238E27FC236}">
                <a16:creationId xmlns:a16="http://schemas.microsoft.com/office/drawing/2014/main" id="{9E35833A-107C-4EAF-AAC3-AAF5703CA8E0}"/>
              </a:ext>
            </a:extLst>
          </p:cNvPr>
          <p:cNvSpPr>
            <a:spLocks noChangeArrowheads="1"/>
          </p:cNvSpPr>
          <p:nvPr/>
        </p:nvSpPr>
        <p:spPr bwMode="auto">
          <a:xfrm>
            <a:off x="477803" y="1649531"/>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7" name="Table 6">
            <a:extLst>
              <a:ext uri="{FF2B5EF4-FFF2-40B4-BE49-F238E27FC236}">
                <a16:creationId xmlns:a16="http://schemas.microsoft.com/office/drawing/2014/main" id="{3A290BBA-FAFB-4180-880B-CA70E6E72CA9}"/>
              </a:ext>
            </a:extLst>
          </p:cNvPr>
          <p:cNvGraphicFramePr>
            <a:graphicFrameLocks noGrp="1"/>
          </p:cNvGraphicFramePr>
          <p:nvPr>
            <p:extLst>
              <p:ext uri="{D42A27DB-BD31-4B8C-83A1-F6EECF244321}">
                <p14:modId xmlns:p14="http://schemas.microsoft.com/office/powerpoint/2010/main" val="3111218478"/>
              </p:ext>
            </p:extLst>
          </p:nvPr>
        </p:nvGraphicFramePr>
        <p:xfrm>
          <a:off x="283791" y="4795124"/>
          <a:ext cx="1972233" cy="586264"/>
        </p:xfrm>
        <a:graphic>
          <a:graphicData uri="http://schemas.openxmlformats.org/drawingml/2006/table">
            <a:tbl>
              <a:tblPr>
                <a:tableStyleId>{5C22544A-7EE6-4342-B048-85BDC9FD1C3A}</a:tableStyleId>
              </a:tblPr>
              <a:tblGrid>
                <a:gridCol w="1479175">
                  <a:extLst>
                    <a:ext uri="{9D8B030D-6E8A-4147-A177-3AD203B41FA5}">
                      <a16:colId xmlns:a16="http://schemas.microsoft.com/office/drawing/2014/main" val="510791143"/>
                    </a:ext>
                  </a:extLst>
                </a:gridCol>
                <a:gridCol w="493058">
                  <a:extLst>
                    <a:ext uri="{9D8B030D-6E8A-4147-A177-3AD203B41FA5}">
                      <a16:colId xmlns:a16="http://schemas.microsoft.com/office/drawing/2014/main" val="7167574"/>
                    </a:ext>
                  </a:extLst>
                </a:gridCol>
              </a:tblGrid>
              <a:tr h="578644">
                <a:tc>
                  <a:txBody>
                    <a:bodyPr/>
                    <a:lstStyle/>
                    <a:p>
                      <a:pPr algn="ctr" rtl="0" fontAlgn="ctr"/>
                      <a:r>
                        <a:rPr lang="en-GB" sz="1900" u="none" strike="noStrike" dirty="0">
                          <a:effectLst/>
                          <a:latin typeface="Trebuchet MS"/>
                        </a:rPr>
                        <a:t>Subtotal out of 20</a:t>
                      </a:r>
                      <a:endParaRPr lang="en-GB" sz="1900" b="1" i="0" u="none" strike="noStrike" dirty="0">
                        <a:solidFill>
                          <a:srgbClr val="000000"/>
                        </a:solidFill>
                        <a:effectLst/>
                        <a:latin typeface="Trebuchet MS"/>
                      </a:endParaRPr>
                    </a:p>
                  </a:txBody>
                  <a:tcPr marL="7144" marR="7144" marT="7144" marB="0" anchor="ctr">
                    <a:solidFill>
                      <a:srgbClr val="92D050"/>
                    </a:solidFill>
                  </a:tcPr>
                </a:tc>
                <a:tc>
                  <a:txBody>
                    <a:bodyPr/>
                    <a:lstStyle/>
                    <a:p>
                      <a:pPr algn="l" rtl="0" fontAlgn="ctr"/>
                      <a:r>
                        <a:rPr lang="en-GB" sz="1100" u="none" strike="noStrike" dirty="0">
                          <a:effectLst/>
                          <a:latin typeface="Trebuchet MS" panose="020B0603020202020204" pitchFamily="34" charset="0"/>
                        </a:rPr>
                        <a:t> </a:t>
                      </a:r>
                    </a:p>
                    <a:p>
                      <a:pPr algn="l" rtl="0" fontAlgn="ctr"/>
                      <a:endParaRPr lang="en-GB" sz="1100" b="1" i="0" u="none" strike="noStrike" dirty="0">
                        <a:solidFill>
                          <a:srgbClr val="000000"/>
                        </a:solidFill>
                        <a:effectLst/>
                        <a:latin typeface="Trebuchet MS" panose="020B0603020202020204" pitchFamily="34" charset="0"/>
                      </a:endParaRPr>
                    </a:p>
                    <a:p>
                      <a:pPr algn="l" rtl="0" fontAlgn="ctr"/>
                      <a:endParaRPr lang="en-GB" sz="1100" b="1" i="0" u="none" strike="noStrike" dirty="0">
                        <a:solidFill>
                          <a:srgbClr val="000000"/>
                        </a:solidFill>
                        <a:effectLst/>
                        <a:latin typeface="Trebuchet MS" panose="020B0603020202020204" pitchFamily="34" charset="0"/>
                      </a:endParaRPr>
                    </a:p>
                  </a:txBody>
                  <a:tcPr marL="7144" marR="7144" marT="7144" marB="0" anchor="ctr">
                    <a:solidFill>
                      <a:srgbClr val="92D050"/>
                    </a:solidFill>
                  </a:tcPr>
                </a:tc>
                <a:extLst>
                  <a:ext uri="{0D108BD9-81ED-4DB2-BD59-A6C34878D82A}">
                    <a16:rowId xmlns:a16="http://schemas.microsoft.com/office/drawing/2014/main" val="2990158883"/>
                  </a:ext>
                </a:extLst>
              </a:tr>
            </a:tbl>
          </a:graphicData>
        </a:graphic>
      </p:graphicFrame>
      <p:graphicFrame>
        <p:nvGraphicFramePr>
          <p:cNvPr id="8" name="Table 7">
            <a:extLst>
              <a:ext uri="{FF2B5EF4-FFF2-40B4-BE49-F238E27FC236}">
                <a16:creationId xmlns:a16="http://schemas.microsoft.com/office/drawing/2014/main" id="{E014521D-D08E-4D3C-85A7-3AB309BFBA1C}"/>
              </a:ext>
            </a:extLst>
          </p:cNvPr>
          <p:cNvGraphicFramePr>
            <a:graphicFrameLocks noGrp="1"/>
          </p:cNvGraphicFramePr>
          <p:nvPr>
            <p:extLst>
              <p:ext uri="{D42A27DB-BD31-4B8C-83A1-F6EECF244321}">
                <p14:modId xmlns:p14="http://schemas.microsoft.com/office/powerpoint/2010/main" val="1351281026"/>
              </p:ext>
            </p:extLst>
          </p:nvPr>
        </p:nvGraphicFramePr>
        <p:xfrm>
          <a:off x="2668381" y="4795124"/>
          <a:ext cx="2323272" cy="631984"/>
        </p:xfrm>
        <a:graphic>
          <a:graphicData uri="http://schemas.openxmlformats.org/drawingml/2006/table">
            <a:tbl>
              <a:tblPr>
                <a:tableStyleId>{5C22544A-7EE6-4342-B048-85BDC9FD1C3A}</a:tableStyleId>
              </a:tblPr>
              <a:tblGrid>
                <a:gridCol w="1816376">
                  <a:extLst>
                    <a:ext uri="{9D8B030D-6E8A-4147-A177-3AD203B41FA5}">
                      <a16:colId xmlns:a16="http://schemas.microsoft.com/office/drawing/2014/main" val="3851050296"/>
                    </a:ext>
                  </a:extLst>
                </a:gridCol>
                <a:gridCol w="506896">
                  <a:extLst>
                    <a:ext uri="{9D8B030D-6E8A-4147-A177-3AD203B41FA5}">
                      <a16:colId xmlns:a16="http://schemas.microsoft.com/office/drawing/2014/main" val="842666050"/>
                    </a:ext>
                  </a:extLst>
                </a:gridCol>
              </a:tblGrid>
              <a:tr h="612934">
                <a:tc>
                  <a:txBody>
                    <a:bodyPr/>
                    <a:lstStyle/>
                    <a:p>
                      <a:pPr algn="ctr" rtl="0" fontAlgn="ctr"/>
                      <a:r>
                        <a:rPr lang="en-GB" sz="1900" u="none" strike="noStrike" dirty="0">
                          <a:effectLst/>
                          <a:latin typeface="Trebuchet MS"/>
                        </a:rPr>
                        <a:t>As a percentage</a:t>
                      </a:r>
                      <a:endParaRPr lang="en-GB" sz="1900" b="1" i="0" u="none" strike="noStrike" dirty="0">
                        <a:solidFill>
                          <a:srgbClr val="000000"/>
                        </a:solidFill>
                        <a:effectLst/>
                        <a:latin typeface="Trebuchet MS"/>
                      </a:endParaRPr>
                    </a:p>
                  </a:txBody>
                  <a:tcPr marL="7144" marR="7144" marT="7144" marB="0" anchor="ctr">
                    <a:solidFill>
                      <a:srgbClr val="92D050"/>
                    </a:solidFill>
                  </a:tcPr>
                </a:tc>
                <a:tc>
                  <a:txBody>
                    <a:bodyPr/>
                    <a:lstStyle/>
                    <a:p>
                      <a:pPr algn="l" rtl="0" fontAlgn="ctr"/>
                      <a:endParaRPr lang="en-GB" sz="1100" u="none" strike="noStrike" dirty="0">
                        <a:effectLst/>
                        <a:latin typeface="Trebuchet MS" panose="020B0603020202020204" pitchFamily="34" charset="0"/>
                      </a:endParaRPr>
                    </a:p>
                    <a:p>
                      <a:pPr algn="ctr" rtl="0" fontAlgn="ctr"/>
                      <a:r>
                        <a:rPr lang="en-GB" sz="1900" b="1" i="0" u="none" strike="noStrike" dirty="0">
                          <a:solidFill>
                            <a:srgbClr val="000000"/>
                          </a:solidFill>
                          <a:effectLst/>
                          <a:latin typeface="Trebuchet MS"/>
                        </a:rPr>
                        <a:t>% </a:t>
                      </a:r>
                    </a:p>
                    <a:p>
                      <a:pPr algn="l" rtl="0" fontAlgn="ctr"/>
                      <a:endParaRPr lang="en-GB" sz="1100" b="1" i="0" u="none" strike="noStrike" dirty="0">
                        <a:solidFill>
                          <a:srgbClr val="000000"/>
                        </a:solidFill>
                        <a:effectLst/>
                        <a:latin typeface="Trebuchet MS" panose="020B0603020202020204" pitchFamily="34" charset="0"/>
                      </a:endParaRPr>
                    </a:p>
                  </a:txBody>
                  <a:tcPr marL="7144" marR="7144" marT="7144" marB="0" anchor="ctr">
                    <a:solidFill>
                      <a:srgbClr val="92D050"/>
                    </a:solidFill>
                  </a:tcPr>
                </a:tc>
                <a:extLst>
                  <a:ext uri="{0D108BD9-81ED-4DB2-BD59-A6C34878D82A}">
                    <a16:rowId xmlns:a16="http://schemas.microsoft.com/office/drawing/2014/main" val="2302048904"/>
                  </a:ext>
                </a:extLst>
              </a:tr>
            </a:tbl>
          </a:graphicData>
        </a:graphic>
      </p:graphicFrame>
      <p:graphicFrame>
        <p:nvGraphicFramePr>
          <p:cNvPr id="11" name="Table 10">
            <a:extLst>
              <a:ext uri="{FF2B5EF4-FFF2-40B4-BE49-F238E27FC236}">
                <a16:creationId xmlns:a16="http://schemas.microsoft.com/office/drawing/2014/main" id="{CF976563-FF03-4FB9-BA05-DE1D3ABDE7C3}"/>
              </a:ext>
            </a:extLst>
          </p:cNvPr>
          <p:cNvGraphicFramePr>
            <a:graphicFrameLocks noGrp="1"/>
          </p:cNvGraphicFramePr>
          <p:nvPr>
            <p:extLst>
              <p:ext uri="{D42A27DB-BD31-4B8C-83A1-F6EECF244321}">
                <p14:modId xmlns:p14="http://schemas.microsoft.com/office/powerpoint/2010/main" val="2084334380"/>
              </p:ext>
            </p:extLst>
          </p:nvPr>
        </p:nvGraphicFramePr>
        <p:xfrm>
          <a:off x="297553" y="1458328"/>
          <a:ext cx="6315074" cy="3206224"/>
        </p:xfrm>
        <a:graphic>
          <a:graphicData uri="http://schemas.openxmlformats.org/drawingml/2006/table">
            <a:tbl>
              <a:tblPr/>
              <a:tblGrid>
                <a:gridCol w="1828079">
                  <a:extLst>
                    <a:ext uri="{9D8B030D-6E8A-4147-A177-3AD203B41FA5}">
                      <a16:colId xmlns:a16="http://schemas.microsoft.com/office/drawing/2014/main" val="2010937663"/>
                    </a:ext>
                  </a:extLst>
                </a:gridCol>
                <a:gridCol w="498555">
                  <a:extLst>
                    <a:ext uri="{9D8B030D-6E8A-4147-A177-3AD203B41FA5}">
                      <a16:colId xmlns:a16="http://schemas.microsoft.com/office/drawing/2014/main" val="937266124"/>
                    </a:ext>
                  </a:extLst>
                </a:gridCol>
                <a:gridCol w="498555">
                  <a:extLst>
                    <a:ext uri="{9D8B030D-6E8A-4147-A177-3AD203B41FA5}">
                      <a16:colId xmlns:a16="http://schemas.microsoft.com/office/drawing/2014/main" val="3103872871"/>
                    </a:ext>
                  </a:extLst>
                </a:gridCol>
                <a:gridCol w="498555">
                  <a:extLst>
                    <a:ext uri="{9D8B030D-6E8A-4147-A177-3AD203B41FA5}">
                      <a16:colId xmlns:a16="http://schemas.microsoft.com/office/drawing/2014/main" val="3478147434"/>
                    </a:ext>
                  </a:extLst>
                </a:gridCol>
                <a:gridCol w="498555">
                  <a:extLst>
                    <a:ext uri="{9D8B030D-6E8A-4147-A177-3AD203B41FA5}">
                      <a16:colId xmlns:a16="http://schemas.microsoft.com/office/drawing/2014/main" val="850334351"/>
                    </a:ext>
                  </a:extLst>
                </a:gridCol>
                <a:gridCol w="498555">
                  <a:extLst>
                    <a:ext uri="{9D8B030D-6E8A-4147-A177-3AD203B41FA5}">
                      <a16:colId xmlns:a16="http://schemas.microsoft.com/office/drawing/2014/main" val="1939732929"/>
                    </a:ext>
                  </a:extLst>
                </a:gridCol>
                <a:gridCol w="498555">
                  <a:extLst>
                    <a:ext uri="{9D8B030D-6E8A-4147-A177-3AD203B41FA5}">
                      <a16:colId xmlns:a16="http://schemas.microsoft.com/office/drawing/2014/main" val="3793872369"/>
                    </a:ext>
                  </a:extLst>
                </a:gridCol>
                <a:gridCol w="498555">
                  <a:extLst>
                    <a:ext uri="{9D8B030D-6E8A-4147-A177-3AD203B41FA5}">
                      <a16:colId xmlns:a16="http://schemas.microsoft.com/office/drawing/2014/main" val="2320552531"/>
                    </a:ext>
                  </a:extLst>
                </a:gridCol>
                <a:gridCol w="498555">
                  <a:extLst>
                    <a:ext uri="{9D8B030D-6E8A-4147-A177-3AD203B41FA5}">
                      <a16:colId xmlns:a16="http://schemas.microsoft.com/office/drawing/2014/main" val="1273642041"/>
                    </a:ext>
                  </a:extLst>
                </a:gridCol>
                <a:gridCol w="498555">
                  <a:extLst>
                    <a:ext uri="{9D8B030D-6E8A-4147-A177-3AD203B41FA5}">
                      <a16:colId xmlns:a16="http://schemas.microsoft.com/office/drawing/2014/main" val="346867962"/>
                    </a:ext>
                  </a:extLst>
                </a:gridCol>
              </a:tblGrid>
              <a:tr h="264041">
                <a:tc>
                  <a:txBody>
                    <a:bodyPr/>
                    <a:lstStyle/>
                    <a:p>
                      <a:pPr algn="l" rtl="0" fontAlgn="auto"/>
                      <a:r>
                        <a:rPr lang="en-GB" sz="800" b="1" i="0" u="none" strike="noStrike" dirty="0">
                          <a:solidFill>
                            <a:srgbClr val="000000"/>
                          </a:solidFill>
                          <a:effectLst/>
                          <a:latin typeface="Trebuchet MS" panose="020B0603020202020204" pitchFamily="34" charset="0"/>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800" b="0" i="0" u="none" strike="noStrike" dirty="0">
                          <a:solidFill>
                            <a:srgbClr val="000000"/>
                          </a:solidFill>
                          <a:effectLst/>
                          <a:latin typeface="Trebuchet MS"/>
                        </a:rPr>
                        <a:t>-4</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800" b="0" i="0" u="none" strike="noStrike" dirty="0">
                          <a:solidFill>
                            <a:srgbClr val="000000"/>
                          </a:solidFill>
                          <a:effectLst/>
                          <a:latin typeface="Trebuchet MS"/>
                        </a:rPr>
                        <a:t>-3</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800" b="0" i="0" u="none" strike="noStrike" dirty="0">
                          <a:solidFill>
                            <a:srgbClr val="000000"/>
                          </a:solidFill>
                          <a:effectLst/>
                          <a:latin typeface="Trebuchet MS"/>
                        </a:rPr>
                        <a:t>-2</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800" b="0" i="0" u="none" strike="noStrike" dirty="0">
                          <a:solidFill>
                            <a:srgbClr val="000000"/>
                          </a:solidFill>
                          <a:effectLst/>
                          <a:latin typeface="Trebuchet MS"/>
                        </a:rPr>
                        <a:t>-1</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800" b="0" i="0" u="none" strike="noStrike" dirty="0">
                          <a:solidFill>
                            <a:srgbClr val="000000"/>
                          </a:solidFill>
                          <a:effectLst/>
                          <a:latin typeface="Trebuchet MS"/>
                        </a:rPr>
                        <a:t>0</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800" b="0" i="0" u="none" strike="noStrike" dirty="0">
                          <a:solidFill>
                            <a:srgbClr val="000000"/>
                          </a:solidFill>
                          <a:effectLst/>
                          <a:latin typeface="Trebuchet MS"/>
                        </a:rPr>
                        <a:t>1</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800" b="0" i="0" u="none" strike="noStrike" dirty="0">
                          <a:solidFill>
                            <a:srgbClr val="000000"/>
                          </a:solidFill>
                          <a:effectLst/>
                          <a:latin typeface="Trebuchet MS"/>
                        </a:rPr>
                        <a:t>2</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800" b="0" i="0" u="none" strike="noStrike" dirty="0">
                          <a:solidFill>
                            <a:srgbClr val="000000"/>
                          </a:solidFill>
                          <a:effectLst/>
                          <a:latin typeface="Trebuchet MS"/>
                        </a:rPr>
                        <a:t>3</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800" b="0" i="0" u="none" strike="noStrike" dirty="0">
                          <a:solidFill>
                            <a:srgbClr val="000000"/>
                          </a:solidFill>
                          <a:effectLst/>
                          <a:latin typeface="Trebuchet MS"/>
                        </a:rPr>
                        <a:t>4</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1653683984"/>
                  </a:ext>
                </a:extLst>
              </a:tr>
              <a:tr h="716685">
                <a:tc>
                  <a:txBody>
                    <a:bodyPr/>
                    <a:lstStyle/>
                    <a:p>
                      <a:pPr algn="l" rtl="0" fontAlgn="base"/>
                      <a:r>
                        <a:rPr lang="en-US" sz="800" b="0" i="0" u="none" strike="noStrike" dirty="0">
                          <a:solidFill>
                            <a:srgbClr val="000000"/>
                          </a:solidFill>
                          <a:effectLst/>
                          <a:latin typeface="Trebuchet MS"/>
                        </a:rPr>
                        <a:t>Area of green space (% cover)</a:t>
                      </a:r>
                      <a:r>
                        <a:rPr lang="en-US"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800" b="0" i="0" u="none" strike="noStrike" dirty="0">
                          <a:solidFill>
                            <a:srgbClr val="000000"/>
                          </a:solidFill>
                          <a:effectLst/>
                          <a:latin typeface="Trebuchet MS" panose="020B0603020202020204" pitchFamily="34" charset="0"/>
                        </a:rPr>
                        <a:t> </a:t>
                      </a:r>
                      <a:r>
                        <a:rPr lang="en-GB" sz="800" b="0" i="0" dirty="0">
                          <a:solidFill>
                            <a:srgbClr val="000000"/>
                          </a:solidFill>
                          <a:effectLst/>
                          <a:latin typeface="Trebuchet MS" panose="020B0603020202020204" pitchFamily="34" charset="0"/>
                        </a:rPr>
                        <a:t>​</a:t>
                      </a:r>
                      <a:endParaRPr lang="en-GB" sz="800" b="0" i="0" dirty="0">
                        <a:solidFill>
                          <a:srgbClr val="000000"/>
                        </a:solidFill>
                        <a:effectLst/>
                      </a:endParaRP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25092271"/>
                  </a:ext>
                </a:extLst>
              </a:tr>
              <a:tr h="490364">
                <a:tc>
                  <a:txBody>
                    <a:bodyPr/>
                    <a:lstStyle/>
                    <a:p>
                      <a:pPr algn="l" rtl="0" fontAlgn="base"/>
                      <a:r>
                        <a:rPr lang="en-GB" sz="800" b="0" i="0" u="none" strike="noStrike" dirty="0">
                          <a:solidFill>
                            <a:srgbClr val="000000"/>
                          </a:solidFill>
                          <a:effectLst/>
                          <a:latin typeface="Trebuchet MS"/>
                        </a:rPr>
                        <a:t>Ecological Variety</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panose="020B0603020202020204" pitchFamily="34" charset="0"/>
                        </a:rPr>
                        <a:t> </a:t>
                      </a:r>
                      <a:r>
                        <a:rPr lang="en-GB" sz="800" b="0" i="0" dirty="0">
                          <a:solidFill>
                            <a:srgbClr val="000000"/>
                          </a:solidFill>
                          <a:effectLst/>
                          <a:latin typeface="Trebuchet MS" panose="020B0603020202020204" pitchFamily="34" charset="0"/>
                        </a:rPr>
                        <a:t>​</a:t>
                      </a:r>
                      <a:endParaRPr lang="en-GB" sz="800" b="0" i="0" dirty="0">
                        <a:solidFill>
                          <a:srgbClr val="000000"/>
                        </a:solidFill>
                        <a:effectLst/>
                      </a:endParaRP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panose="020B0603020202020204" pitchFamily="34" charset="0"/>
                        </a:rPr>
                        <a:t> </a:t>
                      </a:r>
                      <a:r>
                        <a:rPr lang="en-GB" sz="800" b="0" i="0" dirty="0">
                          <a:solidFill>
                            <a:srgbClr val="000000"/>
                          </a:solidFill>
                          <a:effectLst/>
                          <a:latin typeface="Trebuchet MS" panose="020B0603020202020204" pitchFamily="34" charset="0"/>
                        </a:rPr>
                        <a:t>​</a:t>
                      </a:r>
                      <a:endParaRPr lang="en-GB" sz="800" b="0" i="0" dirty="0">
                        <a:solidFill>
                          <a:srgbClr val="000000"/>
                        </a:solidFill>
                        <a:effectLst/>
                      </a:endParaRP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panose="020B0603020202020204" pitchFamily="34" charset="0"/>
                        </a:rPr>
                        <a:t> </a:t>
                      </a:r>
                      <a:r>
                        <a:rPr lang="en-GB" sz="800" b="0" i="0" dirty="0">
                          <a:solidFill>
                            <a:srgbClr val="000000"/>
                          </a:solidFill>
                          <a:effectLst/>
                          <a:latin typeface="Trebuchet MS" panose="020B0603020202020204" pitchFamily="34" charset="0"/>
                        </a:rPr>
                        <a:t>​</a:t>
                      </a:r>
                      <a:endParaRPr lang="en-GB" sz="800" b="0" i="0" dirty="0">
                        <a:solidFill>
                          <a:srgbClr val="000000"/>
                        </a:solidFill>
                        <a:effectLst/>
                      </a:endParaRP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2735428"/>
                  </a:ext>
                </a:extLst>
              </a:tr>
              <a:tr h="490364">
                <a:tc>
                  <a:txBody>
                    <a:bodyPr/>
                    <a:lstStyle/>
                    <a:p>
                      <a:pPr algn="l" rtl="0" fontAlgn="base"/>
                      <a:r>
                        <a:rPr lang="en-GB" sz="800" b="0" i="0" u="none" strike="noStrike" dirty="0">
                          <a:solidFill>
                            <a:srgbClr val="000000"/>
                          </a:solidFill>
                          <a:effectLst/>
                          <a:latin typeface="Trebuchet MS"/>
                        </a:rPr>
                        <a:t>Outside seating</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panose="020B0603020202020204" pitchFamily="34" charset="0"/>
                        </a:rPr>
                        <a:t> </a:t>
                      </a:r>
                      <a:r>
                        <a:rPr lang="en-GB" sz="800" b="0" i="0" dirty="0">
                          <a:solidFill>
                            <a:srgbClr val="000000"/>
                          </a:solidFill>
                          <a:effectLst/>
                          <a:latin typeface="Trebuchet MS" panose="020B0603020202020204" pitchFamily="34" charset="0"/>
                        </a:rPr>
                        <a:t>​</a:t>
                      </a:r>
                      <a:endParaRPr lang="en-GB" sz="800" b="0" i="0" dirty="0">
                        <a:solidFill>
                          <a:srgbClr val="000000"/>
                        </a:solidFill>
                        <a:effectLst/>
                      </a:endParaRP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68631987"/>
                  </a:ext>
                </a:extLst>
              </a:tr>
              <a:tr h="490364">
                <a:tc>
                  <a:txBody>
                    <a:bodyPr/>
                    <a:lstStyle/>
                    <a:p>
                      <a:pPr algn="l" rtl="0" fontAlgn="base"/>
                      <a:r>
                        <a:rPr lang="en-GB" sz="800" b="0" i="0" u="none" strike="noStrike" dirty="0">
                          <a:solidFill>
                            <a:srgbClr val="000000"/>
                          </a:solidFill>
                          <a:effectLst/>
                          <a:latin typeface="Trebuchet MS"/>
                        </a:rPr>
                        <a:t>Outside play/sports</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panose="020B0603020202020204" pitchFamily="34" charset="0"/>
                        </a:rPr>
                        <a:t> </a:t>
                      </a:r>
                      <a:r>
                        <a:rPr lang="en-GB" sz="800" b="0" i="0" dirty="0">
                          <a:solidFill>
                            <a:srgbClr val="000000"/>
                          </a:solidFill>
                          <a:effectLst/>
                          <a:latin typeface="Trebuchet MS" panose="020B0603020202020204" pitchFamily="34" charset="0"/>
                        </a:rPr>
                        <a:t>​</a:t>
                      </a:r>
                      <a:endParaRPr lang="en-GB" sz="800" b="0" i="0" dirty="0">
                        <a:solidFill>
                          <a:srgbClr val="000000"/>
                        </a:solidFill>
                        <a:effectLst/>
                      </a:endParaRP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29756660"/>
                  </a:ext>
                </a:extLst>
              </a:tr>
              <a:tr h="377203">
                <a:tc>
                  <a:txBody>
                    <a:bodyPr/>
                    <a:lstStyle/>
                    <a:p>
                      <a:pPr algn="l" rtl="0" fontAlgn="base"/>
                      <a:r>
                        <a:rPr lang="en-GB" sz="800" b="0" i="0" u="none" strike="noStrike" dirty="0">
                          <a:solidFill>
                            <a:srgbClr val="000000"/>
                          </a:solidFill>
                          <a:effectLst/>
                          <a:latin typeface="Trebuchet MS"/>
                        </a:rPr>
                        <a:t>Vegetable patch</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panose="020B0603020202020204" pitchFamily="34" charset="0"/>
                        </a:rPr>
                        <a:t> </a:t>
                      </a:r>
                      <a:r>
                        <a:rPr lang="en-GB" sz="800" b="0" i="0" dirty="0">
                          <a:solidFill>
                            <a:srgbClr val="000000"/>
                          </a:solidFill>
                          <a:effectLst/>
                          <a:latin typeface="Trebuchet MS" panose="020B0603020202020204" pitchFamily="34" charset="0"/>
                        </a:rPr>
                        <a:t>​</a:t>
                      </a:r>
                      <a:endParaRPr lang="en-GB" sz="800" b="0" i="0" dirty="0">
                        <a:solidFill>
                          <a:srgbClr val="000000"/>
                        </a:solidFill>
                        <a:effectLst/>
                      </a:endParaRP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93589034"/>
                  </a:ext>
                </a:extLst>
              </a:tr>
              <a:tr h="377203">
                <a:tc>
                  <a:txBody>
                    <a:bodyPr/>
                    <a:lstStyle/>
                    <a:p>
                      <a:pPr algn="l" rtl="0" fontAlgn="base"/>
                      <a:r>
                        <a:rPr lang="en-GB" sz="800" b="0" i="0" u="none" strike="noStrike" dirty="0">
                          <a:solidFill>
                            <a:srgbClr val="000000"/>
                          </a:solidFill>
                          <a:effectLst/>
                          <a:latin typeface="Trebuchet MS"/>
                        </a:rPr>
                        <a:t>Gardening club</a:t>
                      </a:r>
                      <a:r>
                        <a:rPr lang="en-GB" sz="800" b="0" i="0" dirty="0">
                          <a:solidFill>
                            <a:srgbClr val="000000"/>
                          </a:solidFill>
                          <a:effectLst/>
                          <a:latin typeface="Trebuchet MS"/>
                        </a:rPr>
                        <a:t>​</a:t>
                      </a:r>
                    </a:p>
                  </a:txBody>
                  <a:tcPr marL="38394" marR="38394" marT="19197" marB="19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a:rPr>
                        <a:t> </a:t>
                      </a:r>
                      <a:r>
                        <a:rPr lang="en-GB" sz="800" b="0" i="0" dirty="0">
                          <a:solidFill>
                            <a:srgbClr val="000000"/>
                          </a:solidFill>
                          <a:effectLst/>
                          <a:latin typeface="Trebuchet MS"/>
                        </a:rPr>
                        <a:t>​</a:t>
                      </a: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panose="020B0603020202020204" pitchFamily="34" charset="0"/>
                        </a:rPr>
                        <a:t> </a:t>
                      </a:r>
                      <a:r>
                        <a:rPr lang="en-GB" sz="800" b="0" i="0" dirty="0">
                          <a:solidFill>
                            <a:srgbClr val="000000"/>
                          </a:solidFill>
                          <a:effectLst/>
                          <a:latin typeface="Trebuchet MS" panose="020B0603020202020204" pitchFamily="34" charset="0"/>
                        </a:rPr>
                        <a:t>​</a:t>
                      </a:r>
                      <a:endParaRPr lang="en-GB" sz="800" b="0" i="0" dirty="0">
                        <a:solidFill>
                          <a:srgbClr val="000000"/>
                        </a:solidFill>
                        <a:effectLst/>
                      </a:endParaRP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800" b="0" i="0" u="none" strike="noStrike" dirty="0">
                          <a:solidFill>
                            <a:srgbClr val="000000"/>
                          </a:solidFill>
                          <a:effectLst/>
                          <a:latin typeface="Trebuchet MS" panose="020B0603020202020204" pitchFamily="34" charset="0"/>
                        </a:rPr>
                        <a:t> </a:t>
                      </a:r>
                      <a:r>
                        <a:rPr lang="en-GB" sz="800" b="0" i="0" dirty="0">
                          <a:solidFill>
                            <a:srgbClr val="000000"/>
                          </a:solidFill>
                          <a:effectLst/>
                          <a:latin typeface="Trebuchet MS" panose="020B0603020202020204" pitchFamily="34" charset="0"/>
                        </a:rPr>
                        <a:t>​</a:t>
                      </a:r>
                      <a:endParaRPr lang="en-GB" sz="800" b="0" i="0" dirty="0">
                        <a:solidFill>
                          <a:srgbClr val="000000"/>
                        </a:solidFill>
                        <a:effectLst/>
                      </a:endParaRPr>
                    </a:p>
                  </a:txBody>
                  <a:tcPr marL="38394" marR="38394" marT="19197" marB="19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66333151"/>
                  </a:ext>
                </a:extLst>
              </a:tr>
            </a:tbl>
          </a:graphicData>
        </a:graphic>
      </p:graphicFrame>
    </p:spTree>
    <p:extLst>
      <p:ext uri="{BB962C8B-B14F-4D97-AF65-F5344CB8AC3E}">
        <p14:creationId xmlns:p14="http://schemas.microsoft.com/office/powerpoint/2010/main" val="213904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58D4D9-52F4-44E5-9C14-2386CACABC6F}"/>
              </a:ext>
            </a:extLst>
          </p:cNvPr>
          <p:cNvSpPr>
            <a:spLocks noGrp="1"/>
          </p:cNvSpPr>
          <p:nvPr>
            <p:ph type="subTitle" idx="1"/>
          </p:nvPr>
        </p:nvSpPr>
        <p:spPr>
          <a:xfrm>
            <a:off x="350044" y="985424"/>
            <a:ext cx="6858000" cy="421397"/>
          </a:xfrm>
        </p:spPr>
        <p:txBody>
          <a:bodyPr vert="horz" lIns="68580" tIns="34290" rIns="68580" bIns="34290" rtlCol="0" anchor="t">
            <a:noAutofit/>
          </a:bodyPr>
          <a:lstStyle/>
          <a:p>
            <a:r>
              <a:rPr lang="en-GB" sz="2800" b="1" dirty="0">
                <a:solidFill>
                  <a:srgbClr val="0070C0"/>
                </a:solidFill>
                <a:latin typeface="Trebuchet MS"/>
                <a:cs typeface="Times New Roman"/>
              </a:rPr>
              <a:t>Transport</a:t>
            </a:r>
            <a:endParaRPr lang="en-GB" sz="2800" dirty="0">
              <a:solidFill>
                <a:srgbClr val="0070C0"/>
              </a:solidFill>
              <a:latin typeface="Trebuchet MS"/>
              <a:cs typeface="Times New Roman"/>
            </a:endParaRPr>
          </a:p>
        </p:txBody>
      </p:sp>
      <p:graphicFrame>
        <p:nvGraphicFramePr>
          <p:cNvPr id="6" name="Table 5">
            <a:extLst>
              <a:ext uri="{FF2B5EF4-FFF2-40B4-BE49-F238E27FC236}">
                <a16:creationId xmlns:a16="http://schemas.microsoft.com/office/drawing/2014/main" id="{2B1566B0-60BA-4479-BDD6-FA41A2EA1D3C}"/>
              </a:ext>
            </a:extLst>
          </p:cNvPr>
          <p:cNvGraphicFramePr>
            <a:graphicFrameLocks noGrp="1"/>
          </p:cNvGraphicFramePr>
          <p:nvPr>
            <p:extLst>
              <p:ext uri="{D42A27DB-BD31-4B8C-83A1-F6EECF244321}">
                <p14:modId xmlns:p14="http://schemas.microsoft.com/office/powerpoint/2010/main" val="1630143134"/>
              </p:ext>
            </p:extLst>
          </p:nvPr>
        </p:nvGraphicFramePr>
        <p:xfrm>
          <a:off x="524289" y="4765719"/>
          <a:ext cx="1972233" cy="586264"/>
        </p:xfrm>
        <a:graphic>
          <a:graphicData uri="http://schemas.openxmlformats.org/drawingml/2006/table">
            <a:tbl>
              <a:tblPr>
                <a:tableStyleId>{5C22544A-7EE6-4342-B048-85BDC9FD1C3A}</a:tableStyleId>
              </a:tblPr>
              <a:tblGrid>
                <a:gridCol w="1479175">
                  <a:extLst>
                    <a:ext uri="{9D8B030D-6E8A-4147-A177-3AD203B41FA5}">
                      <a16:colId xmlns:a16="http://schemas.microsoft.com/office/drawing/2014/main" val="934800262"/>
                    </a:ext>
                  </a:extLst>
                </a:gridCol>
                <a:gridCol w="493058">
                  <a:extLst>
                    <a:ext uri="{9D8B030D-6E8A-4147-A177-3AD203B41FA5}">
                      <a16:colId xmlns:a16="http://schemas.microsoft.com/office/drawing/2014/main" val="1464499660"/>
                    </a:ext>
                  </a:extLst>
                </a:gridCol>
              </a:tblGrid>
              <a:tr h="578644">
                <a:tc>
                  <a:txBody>
                    <a:bodyPr/>
                    <a:lstStyle/>
                    <a:p>
                      <a:pPr algn="ctr" rtl="0" fontAlgn="ctr"/>
                      <a:r>
                        <a:rPr lang="en-GB" sz="1900" u="none" strike="noStrike" dirty="0">
                          <a:effectLst/>
                          <a:latin typeface="Trebuchet MS"/>
                        </a:rPr>
                        <a:t>Subtotal out of 20</a:t>
                      </a:r>
                      <a:endParaRPr lang="en-GB" sz="1900" b="1" i="0" u="none" strike="noStrike" dirty="0">
                        <a:solidFill>
                          <a:srgbClr val="000000"/>
                        </a:solidFill>
                        <a:effectLst/>
                        <a:latin typeface="Trebuchet MS"/>
                      </a:endParaRPr>
                    </a:p>
                  </a:txBody>
                  <a:tcPr marL="7144" marR="7144" marT="7144" marB="0" anchor="ctr">
                    <a:solidFill>
                      <a:srgbClr val="92D050"/>
                    </a:solidFill>
                  </a:tcPr>
                </a:tc>
                <a:tc>
                  <a:txBody>
                    <a:bodyPr/>
                    <a:lstStyle/>
                    <a:p>
                      <a:pPr algn="l" rtl="0" fontAlgn="ctr"/>
                      <a:r>
                        <a:rPr lang="en-GB" sz="1100" u="none" strike="noStrike" dirty="0">
                          <a:effectLst/>
                          <a:latin typeface="Trebuchet MS" panose="020B0603020202020204" pitchFamily="34" charset="0"/>
                        </a:rPr>
                        <a:t> </a:t>
                      </a:r>
                    </a:p>
                    <a:p>
                      <a:pPr algn="l" rtl="0" fontAlgn="ctr"/>
                      <a:endParaRPr lang="en-GB" sz="1100" b="1" i="0" u="none" strike="noStrike" dirty="0">
                        <a:solidFill>
                          <a:srgbClr val="000000"/>
                        </a:solidFill>
                        <a:effectLst/>
                        <a:latin typeface="Trebuchet MS" panose="020B0603020202020204" pitchFamily="34" charset="0"/>
                      </a:endParaRPr>
                    </a:p>
                    <a:p>
                      <a:pPr algn="l" rtl="0" fontAlgn="ctr"/>
                      <a:endParaRPr lang="en-GB" sz="1100" b="1" i="0" u="none" strike="noStrike" dirty="0">
                        <a:solidFill>
                          <a:srgbClr val="000000"/>
                        </a:solidFill>
                        <a:effectLst/>
                        <a:latin typeface="Trebuchet MS" panose="020B0603020202020204" pitchFamily="34" charset="0"/>
                      </a:endParaRPr>
                    </a:p>
                  </a:txBody>
                  <a:tcPr marL="7144" marR="7144" marT="7144" marB="0" anchor="ctr">
                    <a:solidFill>
                      <a:srgbClr val="92D050"/>
                    </a:solidFill>
                  </a:tcPr>
                </a:tc>
                <a:extLst>
                  <a:ext uri="{0D108BD9-81ED-4DB2-BD59-A6C34878D82A}">
                    <a16:rowId xmlns:a16="http://schemas.microsoft.com/office/drawing/2014/main" val="3806650694"/>
                  </a:ext>
                </a:extLst>
              </a:tr>
            </a:tbl>
          </a:graphicData>
        </a:graphic>
      </p:graphicFrame>
      <p:graphicFrame>
        <p:nvGraphicFramePr>
          <p:cNvPr id="7" name="Table 6">
            <a:extLst>
              <a:ext uri="{FF2B5EF4-FFF2-40B4-BE49-F238E27FC236}">
                <a16:creationId xmlns:a16="http://schemas.microsoft.com/office/drawing/2014/main" id="{0DBDE8CB-A4F4-4598-856D-076206075AC3}"/>
              </a:ext>
            </a:extLst>
          </p:cNvPr>
          <p:cNvGraphicFramePr>
            <a:graphicFrameLocks noGrp="1"/>
          </p:cNvGraphicFramePr>
          <p:nvPr>
            <p:extLst>
              <p:ext uri="{D42A27DB-BD31-4B8C-83A1-F6EECF244321}">
                <p14:modId xmlns:p14="http://schemas.microsoft.com/office/powerpoint/2010/main" val="4101000822"/>
              </p:ext>
            </p:extLst>
          </p:nvPr>
        </p:nvGraphicFramePr>
        <p:xfrm>
          <a:off x="4206737" y="4765719"/>
          <a:ext cx="1972233" cy="631984"/>
        </p:xfrm>
        <a:graphic>
          <a:graphicData uri="http://schemas.openxmlformats.org/drawingml/2006/table">
            <a:tbl>
              <a:tblPr>
                <a:tableStyleId>{5C22544A-7EE6-4342-B048-85BDC9FD1C3A}</a:tableStyleId>
              </a:tblPr>
              <a:tblGrid>
                <a:gridCol w="1479175">
                  <a:extLst>
                    <a:ext uri="{9D8B030D-6E8A-4147-A177-3AD203B41FA5}">
                      <a16:colId xmlns:a16="http://schemas.microsoft.com/office/drawing/2014/main" val="2004181719"/>
                    </a:ext>
                  </a:extLst>
                </a:gridCol>
                <a:gridCol w="493058">
                  <a:extLst>
                    <a:ext uri="{9D8B030D-6E8A-4147-A177-3AD203B41FA5}">
                      <a16:colId xmlns:a16="http://schemas.microsoft.com/office/drawing/2014/main" val="889836972"/>
                    </a:ext>
                  </a:extLst>
                </a:gridCol>
              </a:tblGrid>
              <a:tr h="612934">
                <a:tc>
                  <a:txBody>
                    <a:bodyPr/>
                    <a:lstStyle/>
                    <a:p>
                      <a:pPr algn="ctr" rtl="0" fontAlgn="ctr"/>
                      <a:r>
                        <a:rPr lang="en-GB" sz="1900" u="none" strike="noStrike" dirty="0">
                          <a:effectLst/>
                          <a:latin typeface="Trebuchet MS"/>
                        </a:rPr>
                        <a:t>As a percentage</a:t>
                      </a:r>
                      <a:endParaRPr lang="en-GB" sz="1900" b="1" i="0" u="none" strike="noStrike" dirty="0">
                        <a:solidFill>
                          <a:srgbClr val="000000"/>
                        </a:solidFill>
                        <a:effectLst/>
                        <a:latin typeface="Trebuchet MS"/>
                      </a:endParaRPr>
                    </a:p>
                  </a:txBody>
                  <a:tcPr marL="7144" marR="7144" marT="7144" marB="0" anchor="ctr">
                    <a:solidFill>
                      <a:srgbClr val="92D050"/>
                    </a:solidFill>
                  </a:tcPr>
                </a:tc>
                <a:tc>
                  <a:txBody>
                    <a:bodyPr/>
                    <a:lstStyle/>
                    <a:p>
                      <a:pPr algn="l" rtl="0" fontAlgn="ctr"/>
                      <a:endParaRPr lang="en-GB" sz="1100" u="none" strike="noStrike" dirty="0">
                        <a:effectLst/>
                        <a:latin typeface="Trebuchet MS" panose="020B0603020202020204" pitchFamily="34" charset="0"/>
                      </a:endParaRPr>
                    </a:p>
                    <a:p>
                      <a:pPr algn="ctr" rtl="0" fontAlgn="ctr"/>
                      <a:r>
                        <a:rPr lang="en-GB" sz="1900" b="1" i="0" u="none" strike="noStrike" dirty="0">
                          <a:solidFill>
                            <a:srgbClr val="000000"/>
                          </a:solidFill>
                          <a:effectLst/>
                          <a:latin typeface="Trebuchet MS"/>
                        </a:rPr>
                        <a:t>% </a:t>
                      </a:r>
                    </a:p>
                    <a:p>
                      <a:pPr algn="l" rtl="0" fontAlgn="ctr"/>
                      <a:endParaRPr lang="en-GB" sz="1100" b="1" i="0" u="none" strike="noStrike" dirty="0">
                        <a:solidFill>
                          <a:srgbClr val="000000"/>
                        </a:solidFill>
                        <a:effectLst/>
                        <a:latin typeface="Trebuchet MS" panose="020B0603020202020204" pitchFamily="34" charset="0"/>
                      </a:endParaRPr>
                    </a:p>
                  </a:txBody>
                  <a:tcPr marL="7144" marR="7144" marT="7144" marB="0" anchor="ctr">
                    <a:solidFill>
                      <a:srgbClr val="92D050"/>
                    </a:solidFill>
                  </a:tcPr>
                </a:tc>
                <a:extLst>
                  <a:ext uri="{0D108BD9-81ED-4DB2-BD59-A6C34878D82A}">
                    <a16:rowId xmlns:a16="http://schemas.microsoft.com/office/drawing/2014/main" val="89640655"/>
                  </a:ext>
                </a:extLst>
              </a:tr>
            </a:tbl>
          </a:graphicData>
        </a:graphic>
      </p:graphicFrame>
      <p:graphicFrame>
        <p:nvGraphicFramePr>
          <p:cNvPr id="8" name="Table 7">
            <a:extLst>
              <a:ext uri="{FF2B5EF4-FFF2-40B4-BE49-F238E27FC236}">
                <a16:creationId xmlns:a16="http://schemas.microsoft.com/office/drawing/2014/main" id="{CF544836-5A21-4216-8770-4D2523CB9756}"/>
              </a:ext>
            </a:extLst>
          </p:cNvPr>
          <p:cNvGraphicFramePr>
            <a:graphicFrameLocks noGrp="1"/>
          </p:cNvGraphicFramePr>
          <p:nvPr>
            <p:extLst>
              <p:ext uri="{D42A27DB-BD31-4B8C-83A1-F6EECF244321}">
                <p14:modId xmlns:p14="http://schemas.microsoft.com/office/powerpoint/2010/main" val="1364364670"/>
              </p:ext>
            </p:extLst>
          </p:nvPr>
        </p:nvGraphicFramePr>
        <p:xfrm>
          <a:off x="421479" y="1460297"/>
          <a:ext cx="6715129" cy="3155062"/>
        </p:xfrm>
        <a:graphic>
          <a:graphicData uri="http://schemas.openxmlformats.org/drawingml/2006/table">
            <a:tbl>
              <a:tblPr/>
              <a:tblGrid>
                <a:gridCol w="1943878">
                  <a:extLst>
                    <a:ext uri="{9D8B030D-6E8A-4147-A177-3AD203B41FA5}">
                      <a16:colId xmlns:a16="http://schemas.microsoft.com/office/drawing/2014/main" val="3129949228"/>
                    </a:ext>
                  </a:extLst>
                </a:gridCol>
                <a:gridCol w="530139">
                  <a:extLst>
                    <a:ext uri="{9D8B030D-6E8A-4147-A177-3AD203B41FA5}">
                      <a16:colId xmlns:a16="http://schemas.microsoft.com/office/drawing/2014/main" val="3551766700"/>
                    </a:ext>
                  </a:extLst>
                </a:gridCol>
                <a:gridCol w="530139">
                  <a:extLst>
                    <a:ext uri="{9D8B030D-6E8A-4147-A177-3AD203B41FA5}">
                      <a16:colId xmlns:a16="http://schemas.microsoft.com/office/drawing/2014/main" val="1522569180"/>
                    </a:ext>
                  </a:extLst>
                </a:gridCol>
                <a:gridCol w="530139">
                  <a:extLst>
                    <a:ext uri="{9D8B030D-6E8A-4147-A177-3AD203B41FA5}">
                      <a16:colId xmlns:a16="http://schemas.microsoft.com/office/drawing/2014/main" val="1590185834"/>
                    </a:ext>
                  </a:extLst>
                </a:gridCol>
                <a:gridCol w="530139">
                  <a:extLst>
                    <a:ext uri="{9D8B030D-6E8A-4147-A177-3AD203B41FA5}">
                      <a16:colId xmlns:a16="http://schemas.microsoft.com/office/drawing/2014/main" val="2554886662"/>
                    </a:ext>
                  </a:extLst>
                </a:gridCol>
                <a:gridCol w="530139">
                  <a:extLst>
                    <a:ext uri="{9D8B030D-6E8A-4147-A177-3AD203B41FA5}">
                      <a16:colId xmlns:a16="http://schemas.microsoft.com/office/drawing/2014/main" val="465729804"/>
                    </a:ext>
                  </a:extLst>
                </a:gridCol>
                <a:gridCol w="530139">
                  <a:extLst>
                    <a:ext uri="{9D8B030D-6E8A-4147-A177-3AD203B41FA5}">
                      <a16:colId xmlns:a16="http://schemas.microsoft.com/office/drawing/2014/main" val="820518602"/>
                    </a:ext>
                  </a:extLst>
                </a:gridCol>
                <a:gridCol w="530139">
                  <a:extLst>
                    <a:ext uri="{9D8B030D-6E8A-4147-A177-3AD203B41FA5}">
                      <a16:colId xmlns:a16="http://schemas.microsoft.com/office/drawing/2014/main" val="4163101393"/>
                    </a:ext>
                  </a:extLst>
                </a:gridCol>
                <a:gridCol w="530139">
                  <a:extLst>
                    <a:ext uri="{9D8B030D-6E8A-4147-A177-3AD203B41FA5}">
                      <a16:colId xmlns:a16="http://schemas.microsoft.com/office/drawing/2014/main" val="4067231058"/>
                    </a:ext>
                  </a:extLst>
                </a:gridCol>
                <a:gridCol w="530139">
                  <a:extLst>
                    <a:ext uri="{9D8B030D-6E8A-4147-A177-3AD203B41FA5}">
                      <a16:colId xmlns:a16="http://schemas.microsoft.com/office/drawing/2014/main" val="3796152806"/>
                    </a:ext>
                  </a:extLst>
                </a:gridCol>
              </a:tblGrid>
              <a:tr h="187677">
                <a:tc>
                  <a:txBody>
                    <a:bodyPr/>
                    <a:lstStyle/>
                    <a:p>
                      <a:pPr algn="l" rtl="0" fontAlgn="auto"/>
                      <a:r>
                        <a:rPr lang="en-GB" sz="1100" b="1" i="0" u="none" strike="noStrike"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panose="020B0603020202020204" pitchFamily="34" charset="0"/>
                        </a:rPr>
                        <a:t>-4</a:t>
                      </a:r>
                      <a:r>
                        <a:rPr lang="en-GB" sz="1100" b="0" i="0" dirty="0">
                          <a:solidFill>
                            <a:srgbClr val="000000"/>
                          </a:solidFill>
                          <a:effectLst/>
                          <a:latin typeface="Trebuchet MS" panose="020B0603020202020204" pitchFamily="34" charset="0"/>
                        </a:rPr>
                        <a:t>​</a:t>
                      </a:r>
                      <a:endParaRPr lang="en-GB" sz="1100" b="0" i="0" dirty="0">
                        <a:solidFill>
                          <a:srgbClr val="000000"/>
                        </a:solidFill>
                        <a:effectLst/>
                      </a:endParaRP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-3</a:t>
                      </a:r>
                      <a:r>
                        <a:rPr lang="en-GB" sz="1100" b="0" i="0"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-2</a:t>
                      </a:r>
                      <a:r>
                        <a:rPr lang="en-GB" sz="1100" b="0" i="0"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panose="020B0603020202020204" pitchFamily="34" charset="0"/>
                        </a:rPr>
                        <a:t>-1</a:t>
                      </a:r>
                      <a:r>
                        <a:rPr lang="en-GB" sz="1100" b="0" i="0" dirty="0">
                          <a:solidFill>
                            <a:srgbClr val="000000"/>
                          </a:solidFill>
                          <a:effectLst/>
                          <a:latin typeface="Trebuchet MS" panose="020B0603020202020204" pitchFamily="34" charset="0"/>
                        </a:rPr>
                        <a:t>​</a:t>
                      </a:r>
                      <a:endParaRPr lang="en-GB" sz="1100" b="0" i="0" dirty="0">
                        <a:solidFill>
                          <a:srgbClr val="000000"/>
                        </a:solidFill>
                        <a:effectLst/>
                      </a:endParaRP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0</a:t>
                      </a:r>
                      <a:r>
                        <a:rPr lang="en-GB" sz="1100" b="0" i="0"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1</a:t>
                      </a:r>
                      <a:r>
                        <a:rPr lang="en-GB" sz="1100" b="0" i="0"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panose="020B0603020202020204" pitchFamily="34" charset="0"/>
                        </a:rPr>
                        <a:t>2</a:t>
                      </a:r>
                      <a:r>
                        <a:rPr lang="en-GB" sz="1100" b="0" i="0" dirty="0">
                          <a:solidFill>
                            <a:srgbClr val="000000"/>
                          </a:solidFill>
                          <a:effectLst/>
                          <a:latin typeface="Trebuchet MS" panose="020B0603020202020204" pitchFamily="34" charset="0"/>
                        </a:rPr>
                        <a:t>​</a:t>
                      </a:r>
                      <a:endParaRPr lang="en-GB" sz="1100" b="0" i="0" dirty="0">
                        <a:solidFill>
                          <a:srgbClr val="000000"/>
                        </a:solidFill>
                        <a:effectLst/>
                      </a:endParaRP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panose="020B0603020202020204" pitchFamily="34" charset="0"/>
                        </a:rPr>
                        <a:t>3</a:t>
                      </a:r>
                      <a:r>
                        <a:rPr lang="en-GB" sz="1100" b="0" i="0" dirty="0">
                          <a:solidFill>
                            <a:srgbClr val="000000"/>
                          </a:solidFill>
                          <a:effectLst/>
                          <a:latin typeface="Trebuchet MS" panose="020B0603020202020204" pitchFamily="34" charset="0"/>
                        </a:rPr>
                        <a:t>​</a:t>
                      </a:r>
                      <a:endParaRPr lang="en-GB" sz="1100" b="0" i="0" dirty="0">
                        <a:solidFill>
                          <a:srgbClr val="000000"/>
                        </a:solidFill>
                        <a:effectLst/>
                      </a:endParaRP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panose="020B0603020202020204" pitchFamily="34" charset="0"/>
                        </a:rPr>
                        <a:t>4</a:t>
                      </a:r>
                      <a:r>
                        <a:rPr lang="en-GB" sz="1100" b="0" i="0" dirty="0">
                          <a:solidFill>
                            <a:srgbClr val="000000"/>
                          </a:solidFill>
                          <a:effectLst/>
                          <a:latin typeface="Trebuchet MS" panose="020B0603020202020204" pitchFamily="34" charset="0"/>
                        </a:rPr>
                        <a:t>​</a:t>
                      </a:r>
                      <a:endParaRPr lang="en-GB" sz="1100" b="0" i="0" dirty="0">
                        <a:solidFill>
                          <a:srgbClr val="000000"/>
                        </a:solidFill>
                        <a:effectLst/>
                      </a:endParaRP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755895885"/>
                  </a:ext>
                </a:extLst>
              </a:tr>
              <a:tr h="505047">
                <a:tc>
                  <a:txBody>
                    <a:bodyPr/>
                    <a:lstStyle/>
                    <a:p>
                      <a:pPr algn="l" rtl="0" fontAlgn="base"/>
                      <a:r>
                        <a:rPr lang="en-US" sz="1100" b="0" i="0" u="none" strike="noStrike" dirty="0">
                          <a:solidFill>
                            <a:srgbClr val="000000"/>
                          </a:solidFill>
                          <a:effectLst/>
                          <a:latin typeface="Trebuchet MS"/>
                        </a:rPr>
                        <a:t>Full carpark (less cars = higher score)</a:t>
                      </a:r>
                      <a:r>
                        <a:rPr lang="en-US" sz="1100" b="0" i="0"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panose="020B0603020202020204" pitchFamily="34" charset="0"/>
                        </a:rPr>
                        <a:t> </a:t>
                      </a:r>
                      <a:r>
                        <a:rPr lang="en-GB" sz="500" b="0" i="0" dirty="0">
                          <a:solidFill>
                            <a:srgbClr val="000000"/>
                          </a:solidFill>
                          <a:effectLst/>
                          <a:latin typeface="Trebuchet MS" panose="020B0603020202020204" pitchFamily="34" charset="0"/>
                        </a:rPr>
                        <a:t>​</a:t>
                      </a:r>
                      <a:endParaRPr lang="en-GB" sz="500" b="0" i="0" dirty="0">
                        <a:solidFill>
                          <a:srgbClr val="000000"/>
                        </a:solidFill>
                        <a:effectLst/>
                      </a:endParaRP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panose="020B0603020202020204" pitchFamily="34" charset="0"/>
                        </a:rPr>
                        <a:t> </a:t>
                      </a:r>
                      <a:r>
                        <a:rPr lang="en-GB" sz="500" b="0" i="0" dirty="0">
                          <a:solidFill>
                            <a:srgbClr val="000000"/>
                          </a:solidFill>
                          <a:effectLst/>
                          <a:latin typeface="Trebuchet MS" panose="020B0603020202020204" pitchFamily="34" charset="0"/>
                        </a:rPr>
                        <a:t>​</a:t>
                      </a:r>
                      <a:endParaRPr lang="en-GB" sz="500" b="0" i="0" dirty="0">
                        <a:solidFill>
                          <a:srgbClr val="000000"/>
                        </a:solidFill>
                        <a:effectLst/>
                      </a:endParaRP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panose="020B0603020202020204" pitchFamily="34" charset="0"/>
                        </a:rPr>
                        <a:t> </a:t>
                      </a:r>
                      <a:r>
                        <a:rPr lang="en-GB" sz="500" b="0" i="0" dirty="0">
                          <a:solidFill>
                            <a:srgbClr val="000000"/>
                          </a:solidFill>
                          <a:effectLst/>
                          <a:latin typeface="Trebuchet MS" panose="020B0603020202020204" pitchFamily="34" charset="0"/>
                        </a:rPr>
                        <a:t>​</a:t>
                      </a:r>
                      <a:endParaRPr lang="en-GB" sz="500" b="0" i="0" dirty="0">
                        <a:solidFill>
                          <a:srgbClr val="000000"/>
                        </a:solidFill>
                        <a:effectLst/>
                      </a:endParaRP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43083136"/>
                  </a:ext>
                </a:extLst>
              </a:tr>
              <a:tr h="744279">
                <a:tc>
                  <a:txBody>
                    <a:bodyPr/>
                    <a:lstStyle/>
                    <a:p>
                      <a:pPr algn="l" rtl="0" fontAlgn="base"/>
                      <a:r>
                        <a:rPr lang="en-US" sz="1100" b="0" i="0" u="none" strike="noStrike" dirty="0">
                          <a:solidFill>
                            <a:srgbClr val="000000"/>
                          </a:solidFill>
                          <a:effectLst/>
                          <a:latin typeface="Trebuchet MS"/>
                        </a:rPr>
                        <a:t>Footpaths and crossings to promote walking</a:t>
                      </a:r>
                      <a:r>
                        <a:rPr lang="en-US" sz="1100" b="0" i="0"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31600348"/>
                  </a:ext>
                </a:extLst>
              </a:tr>
              <a:tr h="187677">
                <a:tc>
                  <a:txBody>
                    <a:bodyPr/>
                    <a:lstStyle/>
                    <a:p>
                      <a:pPr algn="l" rtl="0" fontAlgn="base"/>
                      <a:r>
                        <a:rPr lang="en-GB" sz="1100" b="0" i="0" u="none" strike="noStrike" dirty="0">
                          <a:solidFill>
                            <a:srgbClr val="000000"/>
                          </a:solidFill>
                          <a:effectLst/>
                          <a:latin typeface="Trebuchet MS"/>
                        </a:rPr>
                        <a:t>Bike lanes</a:t>
                      </a:r>
                      <a:r>
                        <a:rPr lang="en-GB" sz="1100" b="0" i="0"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44971025"/>
                  </a:ext>
                </a:extLst>
              </a:tr>
              <a:tr h="265814">
                <a:tc>
                  <a:txBody>
                    <a:bodyPr/>
                    <a:lstStyle/>
                    <a:p>
                      <a:pPr algn="l" rtl="0" fontAlgn="base"/>
                      <a:r>
                        <a:rPr lang="en-GB" sz="1100" b="0" i="0" u="none" strike="noStrike" dirty="0">
                          <a:solidFill>
                            <a:srgbClr val="000000"/>
                          </a:solidFill>
                          <a:effectLst/>
                          <a:latin typeface="Trebuchet MS"/>
                        </a:rPr>
                        <a:t>Bike storage</a:t>
                      </a:r>
                      <a:r>
                        <a:rPr lang="en-GB" sz="1100" b="0" i="0"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80873999"/>
                  </a:ext>
                </a:extLst>
              </a:tr>
              <a:tr h="425303">
                <a:tc>
                  <a:txBody>
                    <a:bodyPr/>
                    <a:lstStyle/>
                    <a:p>
                      <a:pPr algn="l" rtl="0" fontAlgn="base"/>
                      <a:r>
                        <a:rPr lang="en-GB" sz="1100" b="0" i="0" u="none" strike="noStrike" dirty="0">
                          <a:solidFill>
                            <a:srgbClr val="000000"/>
                          </a:solidFill>
                          <a:effectLst/>
                          <a:latin typeface="Trebuchet MS"/>
                        </a:rPr>
                        <a:t>Electric car charging points</a:t>
                      </a:r>
                      <a:r>
                        <a:rPr lang="en-GB" sz="1100" b="0" i="0" dirty="0">
                          <a:solidFill>
                            <a:srgbClr val="000000"/>
                          </a:solidFill>
                          <a:effectLst/>
                          <a:latin typeface="Trebuchet MS"/>
                        </a:rPr>
                        <a:t>​</a:t>
                      </a: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09767694"/>
                  </a:ext>
                </a:extLst>
              </a:tr>
              <a:tr h="824023">
                <a:tc>
                  <a:txBody>
                    <a:bodyPr/>
                    <a:lstStyle/>
                    <a:p>
                      <a:pPr algn="l" rtl="0" fontAlgn="base"/>
                      <a:r>
                        <a:rPr lang="en-US" sz="1100" b="0" i="0" u="none" strike="noStrike" dirty="0">
                          <a:solidFill>
                            <a:srgbClr val="000000"/>
                          </a:solidFill>
                          <a:effectLst/>
                          <a:latin typeface="Trebuchet MS"/>
                        </a:rPr>
                        <a:t>Locally sourced food and supplies (to reduce carbon footprint)</a:t>
                      </a:r>
                      <a:r>
                        <a:rPr lang="en-US" sz="1100" b="0" i="0" dirty="0">
                          <a:solidFill>
                            <a:srgbClr val="000000"/>
                          </a:solidFill>
                          <a:effectLst/>
                          <a:latin typeface="Trebuchet MS"/>
                        </a:rPr>
                        <a:t>​</a:t>
                      </a:r>
                      <a:endParaRPr lang="en-US" sz="1100" b="0" i="0">
                        <a:solidFill>
                          <a:srgbClr val="000000"/>
                        </a:solidFill>
                        <a:effectLst/>
                        <a:latin typeface="Trebuchet MS"/>
                      </a:endParaRPr>
                    </a:p>
                  </a:txBody>
                  <a:tcPr marL="27657" marR="27657" marT="13829" marB="138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a:rPr>
                        <a:t> </a:t>
                      </a:r>
                      <a:r>
                        <a:rPr lang="en-GB" sz="500" b="0" i="0" dirty="0">
                          <a:solidFill>
                            <a:srgbClr val="000000"/>
                          </a:solidFill>
                          <a:effectLst/>
                          <a:latin typeface="Trebuchet MS"/>
                        </a:rPr>
                        <a:t>​</a:t>
                      </a: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500" b="0" i="0" u="none" strike="noStrike" dirty="0">
                          <a:solidFill>
                            <a:srgbClr val="000000"/>
                          </a:solidFill>
                          <a:effectLst/>
                          <a:latin typeface="Trebuchet MS" panose="020B0603020202020204" pitchFamily="34" charset="0"/>
                        </a:rPr>
                        <a:t> </a:t>
                      </a:r>
                      <a:r>
                        <a:rPr lang="en-GB" sz="500" b="0" i="0" dirty="0">
                          <a:solidFill>
                            <a:srgbClr val="000000"/>
                          </a:solidFill>
                          <a:effectLst/>
                          <a:latin typeface="Trebuchet MS" panose="020B0603020202020204" pitchFamily="34" charset="0"/>
                        </a:rPr>
                        <a:t>​</a:t>
                      </a:r>
                      <a:endParaRPr lang="en-GB" sz="500" b="0" i="0" dirty="0">
                        <a:solidFill>
                          <a:srgbClr val="000000"/>
                        </a:solidFill>
                        <a:effectLst/>
                      </a:endParaRPr>
                    </a:p>
                  </a:txBody>
                  <a:tcPr marL="27657" marR="27657" marT="13829" marB="138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15219384"/>
                  </a:ext>
                </a:extLst>
              </a:tr>
            </a:tbl>
          </a:graphicData>
        </a:graphic>
      </p:graphicFrame>
    </p:spTree>
    <p:extLst>
      <p:ext uri="{BB962C8B-B14F-4D97-AF65-F5344CB8AC3E}">
        <p14:creationId xmlns:p14="http://schemas.microsoft.com/office/powerpoint/2010/main" val="118357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EC9701-FA4C-4585-B6AF-C7DD11898006}"/>
              </a:ext>
            </a:extLst>
          </p:cNvPr>
          <p:cNvSpPr>
            <a:spLocks noGrp="1"/>
          </p:cNvSpPr>
          <p:nvPr>
            <p:ph type="subTitle" idx="1"/>
          </p:nvPr>
        </p:nvSpPr>
        <p:spPr>
          <a:xfrm>
            <a:off x="339353" y="1090481"/>
            <a:ext cx="6858000" cy="421397"/>
          </a:xfrm>
        </p:spPr>
        <p:txBody>
          <a:bodyPr>
            <a:noAutofit/>
          </a:bodyPr>
          <a:lstStyle/>
          <a:p>
            <a:r>
              <a:rPr lang="en-US" sz="2800" b="1" dirty="0">
                <a:latin typeface="Trebuchet MS" panose="020B0603020202020204" pitchFamily="34" charset="0"/>
              </a:rPr>
              <a:t>Reducing waste</a:t>
            </a:r>
            <a:endParaRPr lang="en-GB" sz="2800" b="1" dirty="0">
              <a:latin typeface="Trebuchet MS" panose="020B0603020202020204" pitchFamily="34" charset="0"/>
            </a:endParaRPr>
          </a:p>
        </p:txBody>
      </p:sp>
      <p:graphicFrame>
        <p:nvGraphicFramePr>
          <p:cNvPr id="4" name="Table 3">
            <a:extLst>
              <a:ext uri="{FF2B5EF4-FFF2-40B4-BE49-F238E27FC236}">
                <a16:creationId xmlns:a16="http://schemas.microsoft.com/office/drawing/2014/main" id="{7C73B82A-433E-441F-A4AA-6348D5D9A55F}"/>
              </a:ext>
            </a:extLst>
          </p:cNvPr>
          <p:cNvGraphicFramePr>
            <a:graphicFrameLocks noGrp="1"/>
          </p:cNvGraphicFramePr>
          <p:nvPr>
            <p:extLst>
              <p:ext uri="{D42A27DB-BD31-4B8C-83A1-F6EECF244321}">
                <p14:modId xmlns:p14="http://schemas.microsoft.com/office/powerpoint/2010/main" val="2831960517"/>
              </p:ext>
            </p:extLst>
          </p:nvPr>
        </p:nvGraphicFramePr>
        <p:xfrm>
          <a:off x="3707606" y="4733925"/>
          <a:ext cx="1972233" cy="631984"/>
        </p:xfrm>
        <a:graphic>
          <a:graphicData uri="http://schemas.openxmlformats.org/drawingml/2006/table">
            <a:tbl>
              <a:tblPr>
                <a:tableStyleId>{5C22544A-7EE6-4342-B048-85BDC9FD1C3A}</a:tableStyleId>
              </a:tblPr>
              <a:tblGrid>
                <a:gridCol w="1479175">
                  <a:extLst>
                    <a:ext uri="{9D8B030D-6E8A-4147-A177-3AD203B41FA5}">
                      <a16:colId xmlns:a16="http://schemas.microsoft.com/office/drawing/2014/main" val="2004181719"/>
                    </a:ext>
                  </a:extLst>
                </a:gridCol>
                <a:gridCol w="493058">
                  <a:extLst>
                    <a:ext uri="{9D8B030D-6E8A-4147-A177-3AD203B41FA5}">
                      <a16:colId xmlns:a16="http://schemas.microsoft.com/office/drawing/2014/main" val="889836972"/>
                    </a:ext>
                  </a:extLst>
                </a:gridCol>
              </a:tblGrid>
              <a:tr h="612934">
                <a:tc>
                  <a:txBody>
                    <a:bodyPr/>
                    <a:lstStyle/>
                    <a:p>
                      <a:pPr algn="ctr" rtl="0" fontAlgn="ctr"/>
                      <a:r>
                        <a:rPr lang="en-GB" sz="1900" u="none" strike="noStrike" dirty="0">
                          <a:effectLst/>
                          <a:latin typeface="Trebuchet MS"/>
                        </a:rPr>
                        <a:t>As a percentage</a:t>
                      </a:r>
                      <a:endParaRPr lang="en-GB" sz="1900" b="1" i="0" u="none" strike="noStrike" dirty="0">
                        <a:solidFill>
                          <a:srgbClr val="000000"/>
                        </a:solidFill>
                        <a:effectLst/>
                        <a:latin typeface="Trebuchet MS"/>
                      </a:endParaRPr>
                    </a:p>
                  </a:txBody>
                  <a:tcPr marL="7144" marR="7144" marT="7144" marB="0" anchor="ctr">
                    <a:solidFill>
                      <a:srgbClr val="92D050"/>
                    </a:solidFill>
                  </a:tcPr>
                </a:tc>
                <a:tc>
                  <a:txBody>
                    <a:bodyPr/>
                    <a:lstStyle/>
                    <a:p>
                      <a:pPr algn="ctr" rtl="0" fontAlgn="ctr"/>
                      <a:endParaRPr lang="en-GB" sz="1100" u="none" strike="noStrike" dirty="0">
                        <a:effectLst/>
                        <a:latin typeface="Trebuchet MS" panose="020B0603020202020204" pitchFamily="34" charset="0"/>
                      </a:endParaRPr>
                    </a:p>
                    <a:p>
                      <a:pPr algn="ctr" rtl="0" fontAlgn="ctr"/>
                      <a:r>
                        <a:rPr lang="en-GB" sz="1900" b="1" i="0" u="none" strike="noStrike" dirty="0">
                          <a:solidFill>
                            <a:srgbClr val="000000"/>
                          </a:solidFill>
                          <a:effectLst/>
                          <a:latin typeface="Trebuchet MS"/>
                        </a:rPr>
                        <a:t>% </a:t>
                      </a:r>
                    </a:p>
                    <a:p>
                      <a:pPr algn="ctr" rtl="0" fontAlgn="ctr"/>
                      <a:endParaRPr lang="en-GB" sz="1100" b="1" i="0" u="none" strike="noStrike" dirty="0">
                        <a:solidFill>
                          <a:srgbClr val="000000"/>
                        </a:solidFill>
                        <a:effectLst/>
                        <a:latin typeface="Trebuchet MS" panose="020B0603020202020204" pitchFamily="34" charset="0"/>
                      </a:endParaRPr>
                    </a:p>
                  </a:txBody>
                  <a:tcPr marL="7144" marR="7144" marT="7144" marB="0" anchor="ctr">
                    <a:solidFill>
                      <a:srgbClr val="92D050"/>
                    </a:solidFill>
                  </a:tcPr>
                </a:tc>
                <a:extLst>
                  <a:ext uri="{0D108BD9-81ED-4DB2-BD59-A6C34878D82A}">
                    <a16:rowId xmlns:a16="http://schemas.microsoft.com/office/drawing/2014/main" val="89640655"/>
                  </a:ext>
                </a:extLst>
              </a:tr>
            </a:tbl>
          </a:graphicData>
        </a:graphic>
      </p:graphicFrame>
      <p:graphicFrame>
        <p:nvGraphicFramePr>
          <p:cNvPr id="5" name="Table 4">
            <a:extLst>
              <a:ext uri="{FF2B5EF4-FFF2-40B4-BE49-F238E27FC236}">
                <a16:creationId xmlns:a16="http://schemas.microsoft.com/office/drawing/2014/main" id="{B9A12055-E449-4E11-98B3-89AF2E6C4150}"/>
              </a:ext>
            </a:extLst>
          </p:cNvPr>
          <p:cNvGraphicFramePr>
            <a:graphicFrameLocks noGrp="1"/>
          </p:cNvGraphicFramePr>
          <p:nvPr>
            <p:extLst>
              <p:ext uri="{D42A27DB-BD31-4B8C-83A1-F6EECF244321}">
                <p14:modId xmlns:p14="http://schemas.microsoft.com/office/powerpoint/2010/main" val="2536234337"/>
              </p:ext>
            </p:extLst>
          </p:nvPr>
        </p:nvGraphicFramePr>
        <p:xfrm>
          <a:off x="803782" y="4762089"/>
          <a:ext cx="1972232" cy="586264"/>
        </p:xfrm>
        <a:graphic>
          <a:graphicData uri="http://schemas.openxmlformats.org/drawingml/2006/table">
            <a:tbl>
              <a:tblPr>
                <a:tableStyleId>{5C22544A-7EE6-4342-B048-85BDC9FD1C3A}</a:tableStyleId>
              </a:tblPr>
              <a:tblGrid>
                <a:gridCol w="493058">
                  <a:extLst>
                    <a:ext uri="{9D8B030D-6E8A-4147-A177-3AD203B41FA5}">
                      <a16:colId xmlns:a16="http://schemas.microsoft.com/office/drawing/2014/main" val="1614635249"/>
                    </a:ext>
                  </a:extLst>
                </a:gridCol>
                <a:gridCol w="493058">
                  <a:extLst>
                    <a:ext uri="{9D8B030D-6E8A-4147-A177-3AD203B41FA5}">
                      <a16:colId xmlns:a16="http://schemas.microsoft.com/office/drawing/2014/main" val="1790079703"/>
                    </a:ext>
                  </a:extLst>
                </a:gridCol>
                <a:gridCol w="493058">
                  <a:extLst>
                    <a:ext uri="{9D8B030D-6E8A-4147-A177-3AD203B41FA5}">
                      <a16:colId xmlns:a16="http://schemas.microsoft.com/office/drawing/2014/main" val="930137026"/>
                    </a:ext>
                  </a:extLst>
                </a:gridCol>
                <a:gridCol w="493058">
                  <a:extLst>
                    <a:ext uri="{9D8B030D-6E8A-4147-A177-3AD203B41FA5}">
                      <a16:colId xmlns:a16="http://schemas.microsoft.com/office/drawing/2014/main" val="1026358100"/>
                    </a:ext>
                  </a:extLst>
                </a:gridCol>
              </a:tblGrid>
              <a:tr h="578644">
                <a:tc gridSpan="3">
                  <a:txBody>
                    <a:bodyPr/>
                    <a:lstStyle/>
                    <a:p>
                      <a:pPr algn="ctr" rtl="0" fontAlgn="ctr"/>
                      <a:r>
                        <a:rPr lang="en-GB" sz="1900" u="none" strike="noStrike" dirty="0">
                          <a:effectLst/>
                          <a:latin typeface="Trebuchet MS"/>
                        </a:rPr>
                        <a:t>Subtotal out of 20</a:t>
                      </a:r>
                      <a:endParaRPr lang="en-GB" sz="1900" b="1" i="0" u="none" strike="noStrike" dirty="0">
                        <a:solidFill>
                          <a:srgbClr val="000000"/>
                        </a:solidFill>
                        <a:effectLst/>
                        <a:latin typeface="Trebuchet MS"/>
                      </a:endParaRPr>
                    </a:p>
                  </a:txBody>
                  <a:tcPr marL="7144" marR="7144" marT="7144"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100" u="none" strike="noStrike" dirty="0">
                          <a:effectLst/>
                          <a:latin typeface="Trebuchet MS" panose="020B0603020202020204" pitchFamily="34" charset="0"/>
                        </a:rPr>
                        <a:t> </a:t>
                      </a:r>
                    </a:p>
                    <a:p>
                      <a:pPr algn="l" rtl="0" fontAlgn="ctr"/>
                      <a:endParaRPr lang="en-GB" sz="1100" b="1" i="0" u="none" strike="noStrike" dirty="0">
                        <a:solidFill>
                          <a:srgbClr val="000000"/>
                        </a:solidFill>
                        <a:effectLst/>
                        <a:latin typeface="Trebuchet MS" panose="020B0603020202020204" pitchFamily="34" charset="0"/>
                      </a:endParaRPr>
                    </a:p>
                    <a:p>
                      <a:pPr algn="l" rtl="0" fontAlgn="ctr"/>
                      <a:endParaRPr lang="en-GB" sz="1100" b="1" i="0" u="none" strike="noStrike" dirty="0">
                        <a:solidFill>
                          <a:srgbClr val="000000"/>
                        </a:solidFill>
                        <a:effectLst/>
                        <a:latin typeface="Trebuchet MS" panose="020B0603020202020204" pitchFamily="34" charset="0"/>
                      </a:endParaRPr>
                    </a:p>
                  </a:txBody>
                  <a:tcPr marL="7144" marR="7144" marT="7144" marB="0" anchor="ctr">
                    <a:solidFill>
                      <a:srgbClr val="92D050"/>
                    </a:solidFill>
                  </a:tcPr>
                </a:tc>
                <a:extLst>
                  <a:ext uri="{0D108BD9-81ED-4DB2-BD59-A6C34878D82A}">
                    <a16:rowId xmlns:a16="http://schemas.microsoft.com/office/drawing/2014/main" val="3813202823"/>
                  </a:ext>
                </a:extLst>
              </a:tr>
            </a:tbl>
          </a:graphicData>
        </a:graphic>
      </p:graphicFrame>
      <p:graphicFrame>
        <p:nvGraphicFramePr>
          <p:cNvPr id="8" name="Table 7">
            <a:extLst>
              <a:ext uri="{FF2B5EF4-FFF2-40B4-BE49-F238E27FC236}">
                <a16:creationId xmlns:a16="http://schemas.microsoft.com/office/drawing/2014/main" id="{C918514A-E7DB-42C7-8BD0-DE1B4107B6B9}"/>
              </a:ext>
            </a:extLst>
          </p:cNvPr>
          <p:cNvGraphicFramePr>
            <a:graphicFrameLocks noGrp="1"/>
          </p:cNvGraphicFramePr>
          <p:nvPr>
            <p:extLst>
              <p:ext uri="{D42A27DB-BD31-4B8C-83A1-F6EECF244321}">
                <p14:modId xmlns:p14="http://schemas.microsoft.com/office/powerpoint/2010/main" val="2572737779"/>
              </p:ext>
            </p:extLst>
          </p:nvPr>
        </p:nvGraphicFramePr>
        <p:xfrm>
          <a:off x="464343" y="1511878"/>
          <a:ext cx="6020677" cy="3144658"/>
        </p:xfrm>
        <a:graphic>
          <a:graphicData uri="http://schemas.openxmlformats.org/drawingml/2006/table">
            <a:tbl>
              <a:tblPr/>
              <a:tblGrid>
                <a:gridCol w="1742851">
                  <a:extLst>
                    <a:ext uri="{9D8B030D-6E8A-4147-A177-3AD203B41FA5}">
                      <a16:colId xmlns:a16="http://schemas.microsoft.com/office/drawing/2014/main" val="2499869220"/>
                    </a:ext>
                  </a:extLst>
                </a:gridCol>
                <a:gridCol w="475314">
                  <a:extLst>
                    <a:ext uri="{9D8B030D-6E8A-4147-A177-3AD203B41FA5}">
                      <a16:colId xmlns:a16="http://schemas.microsoft.com/office/drawing/2014/main" val="148293436"/>
                    </a:ext>
                  </a:extLst>
                </a:gridCol>
                <a:gridCol w="475314">
                  <a:extLst>
                    <a:ext uri="{9D8B030D-6E8A-4147-A177-3AD203B41FA5}">
                      <a16:colId xmlns:a16="http://schemas.microsoft.com/office/drawing/2014/main" val="2535416695"/>
                    </a:ext>
                  </a:extLst>
                </a:gridCol>
                <a:gridCol w="475314">
                  <a:extLst>
                    <a:ext uri="{9D8B030D-6E8A-4147-A177-3AD203B41FA5}">
                      <a16:colId xmlns:a16="http://schemas.microsoft.com/office/drawing/2014/main" val="4211640328"/>
                    </a:ext>
                  </a:extLst>
                </a:gridCol>
                <a:gridCol w="475314">
                  <a:extLst>
                    <a:ext uri="{9D8B030D-6E8A-4147-A177-3AD203B41FA5}">
                      <a16:colId xmlns:a16="http://schemas.microsoft.com/office/drawing/2014/main" val="3823966405"/>
                    </a:ext>
                  </a:extLst>
                </a:gridCol>
                <a:gridCol w="475314">
                  <a:extLst>
                    <a:ext uri="{9D8B030D-6E8A-4147-A177-3AD203B41FA5}">
                      <a16:colId xmlns:a16="http://schemas.microsoft.com/office/drawing/2014/main" val="3971417655"/>
                    </a:ext>
                  </a:extLst>
                </a:gridCol>
                <a:gridCol w="475314">
                  <a:extLst>
                    <a:ext uri="{9D8B030D-6E8A-4147-A177-3AD203B41FA5}">
                      <a16:colId xmlns:a16="http://schemas.microsoft.com/office/drawing/2014/main" val="2992639048"/>
                    </a:ext>
                  </a:extLst>
                </a:gridCol>
                <a:gridCol w="475314">
                  <a:extLst>
                    <a:ext uri="{9D8B030D-6E8A-4147-A177-3AD203B41FA5}">
                      <a16:colId xmlns:a16="http://schemas.microsoft.com/office/drawing/2014/main" val="1384502735"/>
                    </a:ext>
                  </a:extLst>
                </a:gridCol>
                <a:gridCol w="475314">
                  <a:extLst>
                    <a:ext uri="{9D8B030D-6E8A-4147-A177-3AD203B41FA5}">
                      <a16:colId xmlns:a16="http://schemas.microsoft.com/office/drawing/2014/main" val="871280744"/>
                    </a:ext>
                  </a:extLst>
                </a:gridCol>
                <a:gridCol w="475314">
                  <a:extLst>
                    <a:ext uri="{9D8B030D-6E8A-4147-A177-3AD203B41FA5}">
                      <a16:colId xmlns:a16="http://schemas.microsoft.com/office/drawing/2014/main" val="3398190312"/>
                    </a:ext>
                  </a:extLst>
                </a:gridCol>
              </a:tblGrid>
              <a:tr h="196173">
                <a:tc>
                  <a:txBody>
                    <a:bodyPr/>
                    <a:lstStyle/>
                    <a:p>
                      <a:pPr algn="l" rtl="0" fontAlgn="auto"/>
                      <a:r>
                        <a:rPr lang="en-GB" sz="1100" b="1" i="0" u="none" strike="noStrike"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-4</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-3</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-2</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-1</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0</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1</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2</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3</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4</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559700983"/>
                  </a:ext>
                </a:extLst>
              </a:tr>
              <a:tr h="617611">
                <a:tc>
                  <a:txBody>
                    <a:bodyPr/>
                    <a:lstStyle/>
                    <a:p>
                      <a:pPr algn="l" rtl="0" fontAlgn="base"/>
                      <a:r>
                        <a:rPr lang="en-US" sz="1100" b="0" i="0" u="none" strike="noStrike" dirty="0">
                          <a:solidFill>
                            <a:srgbClr val="000000"/>
                          </a:solidFill>
                          <a:effectLst/>
                          <a:latin typeface="Trebuchet MS"/>
                        </a:rPr>
                        <a:t>Recycling bins, including food waste</a:t>
                      </a:r>
                      <a:r>
                        <a:rPr lang="en-US"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4087397"/>
                  </a:ext>
                </a:extLst>
              </a:tr>
              <a:tr h="701898">
                <a:tc>
                  <a:txBody>
                    <a:bodyPr/>
                    <a:lstStyle/>
                    <a:p>
                      <a:pPr algn="l" rtl="0" fontAlgn="base"/>
                      <a:r>
                        <a:rPr lang="en-GB" sz="1100" b="0" i="0" u="none" strike="noStrike" dirty="0">
                          <a:solidFill>
                            <a:srgbClr val="000000"/>
                          </a:solidFill>
                          <a:effectLst/>
                          <a:latin typeface="Trebuchet MS"/>
                        </a:rPr>
                        <a:t>Posters/signage encouraging waste reduction</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10035436"/>
                  </a:ext>
                </a:extLst>
              </a:tr>
              <a:tr h="533324">
                <a:tc>
                  <a:txBody>
                    <a:bodyPr/>
                    <a:lstStyle/>
                    <a:p>
                      <a:pPr algn="l" rtl="0" fontAlgn="base"/>
                      <a:r>
                        <a:rPr lang="en-GB" sz="1100" b="0" i="0" u="none" strike="noStrike" dirty="0">
                          <a:solidFill>
                            <a:srgbClr val="000000"/>
                          </a:solidFill>
                          <a:effectLst/>
                          <a:latin typeface="Trebuchet MS"/>
                        </a:rPr>
                        <a:t>Reusable plates &amp; cutlery</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50641647"/>
                  </a:ext>
                </a:extLst>
              </a:tr>
              <a:tr h="364748">
                <a:tc>
                  <a:txBody>
                    <a:bodyPr/>
                    <a:lstStyle/>
                    <a:p>
                      <a:pPr algn="l" rtl="0" fontAlgn="base"/>
                      <a:r>
                        <a:rPr lang="en-GB" sz="1100" b="0" i="0" u="none" strike="noStrike" dirty="0">
                          <a:solidFill>
                            <a:srgbClr val="000000"/>
                          </a:solidFill>
                          <a:effectLst/>
                          <a:latin typeface="Trebuchet MS"/>
                        </a:rPr>
                        <a:t>Drinks refill available</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78176296"/>
                  </a:ext>
                </a:extLst>
              </a:tr>
              <a:tr h="449036">
                <a:tc>
                  <a:txBody>
                    <a:bodyPr/>
                    <a:lstStyle/>
                    <a:p>
                      <a:pPr algn="l" rtl="0" fontAlgn="base"/>
                      <a:r>
                        <a:rPr lang="en-GB" sz="1100" b="0" i="0" u="none" strike="noStrike" dirty="0">
                          <a:solidFill>
                            <a:srgbClr val="000000"/>
                          </a:solidFill>
                          <a:effectLst/>
                          <a:latin typeface="Trebuchet MS"/>
                        </a:rPr>
                        <a:t>Onsite composting/wormery</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38874048"/>
                  </a:ext>
                </a:extLst>
              </a:tr>
              <a:tr h="280461">
                <a:tc>
                  <a:txBody>
                    <a:bodyPr/>
                    <a:lstStyle/>
                    <a:p>
                      <a:pPr algn="l" rtl="0" fontAlgn="base"/>
                      <a:r>
                        <a:rPr lang="en-GB" sz="1100" b="0" i="0" u="none" strike="noStrike" dirty="0">
                          <a:solidFill>
                            <a:srgbClr val="000000"/>
                          </a:solidFill>
                          <a:effectLst/>
                          <a:latin typeface="Trebuchet MS"/>
                        </a:rPr>
                        <a:t>Use of scrap paper</a:t>
                      </a:r>
                      <a:r>
                        <a:rPr lang="en-GB" sz="1100" b="0" i="0" dirty="0">
                          <a:solidFill>
                            <a:srgbClr val="000000"/>
                          </a:solidFill>
                          <a:effectLst/>
                          <a:latin typeface="Trebuchet MS"/>
                        </a:rPr>
                        <a:t>​</a:t>
                      </a:r>
                    </a:p>
                  </a:txBody>
                  <a:tcPr marL="29941" marR="29941" marT="14970" marB="14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panose="020B0603020202020204" pitchFamily="34" charset="0"/>
                        </a:rPr>
                        <a:t> </a:t>
                      </a:r>
                      <a:r>
                        <a:rPr lang="en-GB" sz="1100" b="0" i="0" dirty="0">
                          <a:solidFill>
                            <a:srgbClr val="000000"/>
                          </a:solidFill>
                          <a:effectLst/>
                          <a:latin typeface="Trebuchet MS" panose="020B0603020202020204" pitchFamily="34" charset="0"/>
                        </a:rPr>
                        <a:t>​</a:t>
                      </a:r>
                      <a:endParaRPr lang="en-GB" sz="1100" b="0" i="0" dirty="0">
                        <a:solidFill>
                          <a:srgbClr val="000000"/>
                        </a:solidFill>
                        <a:effectLst/>
                      </a:endParaRPr>
                    </a:p>
                  </a:txBody>
                  <a:tcPr marL="29941" marR="29941" marT="14970" marB="149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00469494"/>
                  </a:ext>
                </a:extLst>
              </a:tr>
            </a:tbl>
          </a:graphicData>
        </a:graphic>
      </p:graphicFrame>
      <p:graphicFrame>
        <p:nvGraphicFramePr>
          <p:cNvPr id="6" name="Table 5">
            <a:extLst>
              <a:ext uri="{FF2B5EF4-FFF2-40B4-BE49-F238E27FC236}">
                <a16:creationId xmlns:a16="http://schemas.microsoft.com/office/drawing/2014/main" id="{CA479470-EA3A-467F-96E5-E0DBF61FB17E}"/>
              </a:ext>
            </a:extLst>
          </p:cNvPr>
          <p:cNvGraphicFramePr>
            <a:graphicFrameLocks noGrp="1"/>
          </p:cNvGraphicFramePr>
          <p:nvPr>
            <p:extLst>
              <p:ext uri="{D42A27DB-BD31-4B8C-83A1-F6EECF244321}">
                <p14:modId xmlns:p14="http://schemas.microsoft.com/office/powerpoint/2010/main" val="2831960517"/>
              </p:ext>
            </p:extLst>
          </p:nvPr>
        </p:nvGraphicFramePr>
        <p:xfrm>
          <a:off x="3707606" y="4714138"/>
          <a:ext cx="1972233" cy="631984"/>
        </p:xfrm>
        <a:graphic>
          <a:graphicData uri="http://schemas.openxmlformats.org/drawingml/2006/table">
            <a:tbl>
              <a:tblPr>
                <a:tableStyleId>{5C22544A-7EE6-4342-B048-85BDC9FD1C3A}</a:tableStyleId>
              </a:tblPr>
              <a:tblGrid>
                <a:gridCol w="1479175">
                  <a:extLst>
                    <a:ext uri="{9D8B030D-6E8A-4147-A177-3AD203B41FA5}">
                      <a16:colId xmlns:a16="http://schemas.microsoft.com/office/drawing/2014/main" val="2004181719"/>
                    </a:ext>
                  </a:extLst>
                </a:gridCol>
                <a:gridCol w="493058">
                  <a:extLst>
                    <a:ext uri="{9D8B030D-6E8A-4147-A177-3AD203B41FA5}">
                      <a16:colId xmlns:a16="http://schemas.microsoft.com/office/drawing/2014/main" val="889836972"/>
                    </a:ext>
                  </a:extLst>
                </a:gridCol>
              </a:tblGrid>
              <a:tr h="612934">
                <a:tc>
                  <a:txBody>
                    <a:bodyPr/>
                    <a:lstStyle/>
                    <a:p>
                      <a:pPr algn="ctr" rtl="0" fontAlgn="ctr"/>
                      <a:r>
                        <a:rPr lang="en-GB" sz="1900" u="none" strike="noStrike" dirty="0">
                          <a:effectLst/>
                          <a:latin typeface="Trebuchet MS"/>
                        </a:rPr>
                        <a:t>As a percentage</a:t>
                      </a:r>
                      <a:endParaRPr lang="en-GB" sz="1900" b="1" i="0" u="none" strike="noStrike" dirty="0">
                        <a:solidFill>
                          <a:srgbClr val="000000"/>
                        </a:solidFill>
                        <a:effectLst/>
                        <a:latin typeface="Trebuchet MS"/>
                      </a:endParaRPr>
                    </a:p>
                  </a:txBody>
                  <a:tcPr marL="7144" marR="7144" marT="7144" marB="0" anchor="ctr">
                    <a:solidFill>
                      <a:srgbClr val="92D050"/>
                    </a:solidFill>
                  </a:tcPr>
                </a:tc>
                <a:tc>
                  <a:txBody>
                    <a:bodyPr/>
                    <a:lstStyle/>
                    <a:p>
                      <a:pPr algn="ctr" rtl="0" fontAlgn="ctr"/>
                      <a:endParaRPr lang="en-GB" sz="1100" u="none" strike="noStrike" dirty="0">
                        <a:effectLst/>
                        <a:latin typeface="Trebuchet MS" panose="020B0603020202020204" pitchFamily="34" charset="0"/>
                      </a:endParaRPr>
                    </a:p>
                    <a:p>
                      <a:pPr algn="ctr" rtl="0" fontAlgn="ctr"/>
                      <a:r>
                        <a:rPr lang="en-GB" sz="1900" b="1" i="0" u="none" strike="noStrike" dirty="0">
                          <a:solidFill>
                            <a:srgbClr val="000000"/>
                          </a:solidFill>
                          <a:effectLst/>
                          <a:latin typeface="Trebuchet MS"/>
                        </a:rPr>
                        <a:t>% </a:t>
                      </a:r>
                    </a:p>
                    <a:p>
                      <a:pPr algn="ctr" rtl="0" fontAlgn="ctr"/>
                      <a:endParaRPr lang="en-GB" sz="1100" b="1" i="0" u="none" strike="noStrike" dirty="0">
                        <a:solidFill>
                          <a:srgbClr val="000000"/>
                        </a:solidFill>
                        <a:effectLst/>
                        <a:latin typeface="Trebuchet MS" panose="020B0603020202020204" pitchFamily="34" charset="0"/>
                      </a:endParaRPr>
                    </a:p>
                  </a:txBody>
                  <a:tcPr marL="7144" marR="7144" marT="7144" marB="0" anchor="ctr">
                    <a:solidFill>
                      <a:srgbClr val="92D050"/>
                    </a:solidFill>
                  </a:tcPr>
                </a:tc>
                <a:extLst>
                  <a:ext uri="{0D108BD9-81ED-4DB2-BD59-A6C34878D82A}">
                    <a16:rowId xmlns:a16="http://schemas.microsoft.com/office/drawing/2014/main" val="89640655"/>
                  </a:ext>
                </a:extLst>
              </a:tr>
            </a:tbl>
          </a:graphicData>
        </a:graphic>
      </p:graphicFrame>
    </p:spTree>
    <p:extLst>
      <p:ext uri="{BB962C8B-B14F-4D97-AF65-F5344CB8AC3E}">
        <p14:creationId xmlns:p14="http://schemas.microsoft.com/office/powerpoint/2010/main" val="147285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481D75-E9A2-4BC2-AD5D-2C8102F446A8}"/>
              </a:ext>
            </a:extLst>
          </p:cNvPr>
          <p:cNvSpPr>
            <a:spLocks noGrp="1"/>
          </p:cNvSpPr>
          <p:nvPr>
            <p:ph type="subTitle" idx="1"/>
          </p:nvPr>
        </p:nvSpPr>
        <p:spPr>
          <a:xfrm>
            <a:off x="296492" y="1254787"/>
            <a:ext cx="7801028" cy="421397"/>
          </a:xfrm>
        </p:spPr>
        <p:txBody>
          <a:bodyPr vert="horz" lIns="68580" tIns="34290" rIns="68580" bIns="34290" rtlCol="0" anchor="t">
            <a:noAutofit/>
          </a:bodyPr>
          <a:lstStyle/>
          <a:p>
            <a:r>
              <a:rPr lang="en-GB" sz="2800" b="1" dirty="0">
                <a:solidFill>
                  <a:srgbClr val="0070C0"/>
                </a:solidFill>
                <a:latin typeface="Trebuchet MS"/>
                <a:cs typeface="Times New Roman"/>
              </a:rPr>
              <a:t>Energy – Reducing Fossil Fuel Consumption</a:t>
            </a:r>
            <a:endParaRPr lang="en-GB" sz="2800" dirty="0">
              <a:solidFill>
                <a:srgbClr val="0070C0"/>
              </a:solidFill>
              <a:latin typeface="Trebuchet MS"/>
              <a:cs typeface="Times New Roman"/>
            </a:endParaRPr>
          </a:p>
        </p:txBody>
      </p:sp>
      <p:graphicFrame>
        <p:nvGraphicFramePr>
          <p:cNvPr id="7" name="Table 6">
            <a:extLst>
              <a:ext uri="{FF2B5EF4-FFF2-40B4-BE49-F238E27FC236}">
                <a16:creationId xmlns:a16="http://schemas.microsoft.com/office/drawing/2014/main" id="{18D5A019-FEA0-4427-8ACE-7DEDC3E20C8A}"/>
              </a:ext>
            </a:extLst>
          </p:cNvPr>
          <p:cNvGraphicFramePr>
            <a:graphicFrameLocks noGrp="1"/>
          </p:cNvGraphicFramePr>
          <p:nvPr>
            <p:extLst>
              <p:ext uri="{D42A27DB-BD31-4B8C-83A1-F6EECF244321}">
                <p14:modId xmlns:p14="http://schemas.microsoft.com/office/powerpoint/2010/main" val="3763024907"/>
              </p:ext>
            </p:extLst>
          </p:nvPr>
        </p:nvGraphicFramePr>
        <p:xfrm>
          <a:off x="1068477" y="4733925"/>
          <a:ext cx="1972232" cy="586264"/>
        </p:xfrm>
        <a:graphic>
          <a:graphicData uri="http://schemas.openxmlformats.org/drawingml/2006/table">
            <a:tbl>
              <a:tblPr>
                <a:tableStyleId>{5C22544A-7EE6-4342-B048-85BDC9FD1C3A}</a:tableStyleId>
              </a:tblPr>
              <a:tblGrid>
                <a:gridCol w="493058">
                  <a:extLst>
                    <a:ext uri="{9D8B030D-6E8A-4147-A177-3AD203B41FA5}">
                      <a16:colId xmlns:a16="http://schemas.microsoft.com/office/drawing/2014/main" val="1614635249"/>
                    </a:ext>
                  </a:extLst>
                </a:gridCol>
                <a:gridCol w="493058">
                  <a:extLst>
                    <a:ext uri="{9D8B030D-6E8A-4147-A177-3AD203B41FA5}">
                      <a16:colId xmlns:a16="http://schemas.microsoft.com/office/drawing/2014/main" val="1790079703"/>
                    </a:ext>
                  </a:extLst>
                </a:gridCol>
                <a:gridCol w="493058">
                  <a:extLst>
                    <a:ext uri="{9D8B030D-6E8A-4147-A177-3AD203B41FA5}">
                      <a16:colId xmlns:a16="http://schemas.microsoft.com/office/drawing/2014/main" val="930137026"/>
                    </a:ext>
                  </a:extLst>
                </a:gridCol>
                <a:gridCol w="493058">
                  <a:extLst>
                    <a:ext uri="{9D8B030D-6E8A-4147-A177-3AD203B41FA5}">
                      <a16:colId xmlns:a16="http://schemas.microsoft.com/office/drawing/2014/main" val="1026358100"/>
                    </a:ext>
                  </a:extLst>
                </a:gridCol>
              </a:tblGrid>
              <a:tr h="578644">
                <a:tc gridSpan="3">
                  <a:txBody>
                    <a:bodyPr/>
                    <a:lstStyle/>
                    <a:p>
                      <a:pPr algn="ctr" rtl="0" fontAlgn="ctr"/>
                      <a:r>
                        <a:rPr lang="en-GB" sz="1900" u="none" strike="noStrike" dirty="0">
                          <a:effectLst/>
                          <a:latin typeface="Trebuchet MS"/>
                        </a:rPr>
                        <a:t>Subtotal out of 20</a:t>
                      </a:r>
                      <a:endParaRPr lang="en-GB" sz="1900" b="1" i="0" u="none" strike="noStrike" dirty="0">
                        <a:solidFill>
                          <a:srgbClr val="000000"/>
                        </a:solidFill>
                        <a:effectLst/>
                        <a:latin typeface="Trebuchet MS"/>
                      </a:endParaRPr>
                    </a:p>
                  </a:txBody>
                  <a:tcPr marL="7144" marR="7144" marT="7144" marB="0" anchor="ctr">
                    <a:solidFill>
                      <a:srgbClr val="92D050"/>
                    </a:solidFill>
                  </a:tcPr>
                </a:tc>
                <a:tc hMerge="1">
                  <a:txBody>
                    <a:bodyPr/>
                    <a:lstStyle/>
                    <a:p>
                      <a:endParaRPr lang="en-GB"/>
                    </a:p>
                  </a:txBody>
                  <a:tcPr/>
                </a:tc>
                <a:tc hMerge="1">
                  <a:txBody>
                    <a:bodyPr/>
                    <a:lstStyle/>
                    <a:p>
                      <a:endParaRPr lang="en-GB"/>
                    </a:p>
                  </a:txBody>
                  <a:tcPr/>
                </a:tc>
                <a:tc>
                  <a:txBody>
                    <a:bodyPr/>
                    <a:lstStyle/>
                    <a:p>
                      <a:pPr algn="l" rtl="0" fontAlgn="ctr"/>
                      <a:r>
                        <a:rPr lang="en-GB" sz="1100" u="none" strike="noStrike" dirty="0">
                          <a:effectLst/>
                          <a:latin typeface="Trebuchet MS" panose="020B0603020202020204" pitchFamily="34" charset="0"/>
                        </a:rPr>
                        <a:t> </a:t>
                      </a:r>
                    </a:p>
                    <a:p>
                      <a:pPr algn="l" rtl="0" fontAlgn="ctr"/>
                      <a:endParaRPr lang="en-GB" sz="1100" b="1" i="0" u="none" strike="noStrike" dirty="0">
                        <a:solidFill>
                          <a:srgbClr val="000000"/>
                        </a:solidFill>
                        <a:effectLst/>
                        <a:latin typeface="Trebuchet MS" panose="020B0603020202020204" pitchFamily="34" charset="0"/>
                      </a:endParaRPr>
                    </a:p>
                    <a:p>
                      <a:pPr algn="l" rtl="0" fontAlgn="ctr"/>
                      <a:endParaRPr lang="en-GB" sz="1100" b="1" i="0" u="none" strike="noStrike" dirty="0">
                        <a:solidFill>
                          <a:srgbClr val="000000"/>
                        </a:solidFill>
                        <a:effectLst/>
                        <a:latin typeface="Trebuchet MS" panose="020B0603020202020204" pitchFamily="34" charset="0"/>
                      </a:endParaRPr>
                    </a:p>
                  </a:txBody>
                  <a:tcPr marL="7144" marR="7144" marT="7144" marB="0" anchor="ctr">
                    <a:solidFill>
                      <a:srgbClr val="92D050"/>
                    </a:solidFill>
                  </a:tcPr>
                </a:tc>
                <a:extLst>
                  <a:ext uri="{0D108BD9-81ED-4DB2-BD59-A6C34878D82A}">
                    <a16:rowId xmlns:a16="http://schemas.microsoft.com/office/drawing/2014/main" val="3813202823"/>
                  </a:ext>
                </a:extLst>
              </a:tr>
            </a:tbl>
          </a:graphicData>
        </a:graphic>
      </p:graphicFrame>
      <p:graphicFrame>
        <p:nvGraphicFramePr>
          <p:cNvPr id="9" name="Table 8">
            <a:extLst>
              <a:ext uri="{FF2B5EF4-FFF2-40B4-BE49-F238E27FC236}">
                <a16:creationId xmlns:a16="http://schemas.microsoft.com/office/drawing/2014/main" id="{B8584F39-F512-4D45-BAA5-D3555DBCF662}"/>
              </a:ext>
            </a:extLst>
          </p:cNvPr>
          <p:cNvGraphicFramePr>
            <a:graphicFrameLocks noGrp="1"/>
          </p:cNvGraphicFramePr>
          <p:nvPr>
            <p:extLst>
              <p:ext uri="{D42A27DB-BD31-4B8C-83A1-F6EECF244321}">
                <p14:modId xmlns:p14="http://schemas.microsoft.com/office/powerpoint/2010/main" val="1127196839"/>
              </p:ext>
            </p:extLst>
          </p:nvPr>
        </p:nvGraphicFramePr>
        <p:xfrm>
          <a:off x="351086" y="1676185"/>
          <a:ext cx="5713958" cy="2795806"/>
        </p:xfrm>
        <a:graphic>
          <a:graphicData uri="http://schemas.openxmlformats.org/drawingml/2006/table">
            <a:tbl>
              <a:tblPr/>
              <a:tblGrid>
                <a:gridCol w="1654058">
                  <a:extLst>
                    <a:ext uri="{9D8B030D-6E8A-4147-A177-3AD203B41FA5}">
                      <a16:colId xmlns:a16="http://schemas.microsoft.com/office/drawing/2014/main" val="1118576567"/>
                    </a:ext>
                  </a:extLst>
                </a:gridCol>
                <a:gridCol w="451100">
                  <a:extLst>
                    <a:ext uri="{9D8B030D-6E8A-4147-A177-3AD203B41FA5}">
                      <a16:colId xmlns:a16="http://schemas.microsoft.com/office/drawing/2014/main" val="4155810068"/>
                    </a:ext>
                  </a:extLst>
                </a:gridCol>
                <a:gridCol w="451100">
                  <a:extLst>
                    <a:ext uri="{9D8B030D-6E8A-4147-A177-3AD203B41FA5}">
                      <a16:colId xmlns:a16="http://schemas.microsoft.com/office/drawing/2014/main" val="3353793749"/>
                    </a:ext>
                  </a:extLst>
                </a:gridCol>
                <a:gridCol w="451100">
                  <a:extLst>
                    <a:ext uri="{9D8B030D-6E8A-4147-A177-3AD203B41FA5}">
                      <a16:colId xmlns:a16="http://schemas.microsoft.com/office/drawing/2014/main" val="2416029685"/>
                    </a:ext>
                  </a:extLst>
                </a:gridCol>
                <a:gridCol w="451100">
                  <a:extLst>
                    <a:ext uri="{9D8B030D-6E8A-4147-A177-3AD203B41FA5}">
                      <a16:colId xmlns:a16="http://schemas.microsoft.com/office/drawing/2014/main" val="1214054378"/>
                    </a:ext>
                  </a:extLst>
                </a:gridCol>
                <a:gridCol w="451100">
                  <a:extLst>
                    <a:ext uri="{9D8B030D-6E8A-4147-A177-3AD203B41FA5}">
                      <a16:colId xmlns:a16="http://schemas.microsoft.com/office/drawing/2014/main" val="1149598578"/>
                    </a:ext>
                  </a:extLst>
                </a:gridCol>
                <a:gridCol w="451100">
                  <a:extLst>
                    <a:ext uri="{9D8B030D-6E8A-4147-A177-3AD203B41FA5}">
                      <a16:colId xmlns:a16="http://schemas.microsoft.com/office/drawing/2014/main" val="4047241355"/>
                    </a:ext>
                  </a:extLst>
                </a:gridCol>
                <a:gridCol w="451100">
                  <a:extLst>
                    <a:ext uri="{9D8B030D-6E8A-4147-A177-3AD203B41FA5}">
                      <a16:colId xmlns:a16="http://schemas.microsoft.com/office/drawing/2014/main" val="2616527370"/>
                    </a:ext>
                  </a:extLst>
                </a:gridCol>
                <a:gridCol w="451100">
                  <a:extLst>
                    <a:ext uri="{9D8B030D-6E8A-4147-A177-3AD203B41FA5}">
                      <a16:colId xmlns:a16="http://schemas.microsoft.com/office/drawing/2014/main" val="3522633185"/>
                    </a:ext>
                  </a:extLst>
                </a:gridCol>
                <a:gridCol w="451100">
                  <a:extLst>
                    <a:ext uri="{9D8B030D-6E8A-4147-A177-3AD203B41FA5}">
                      <a16:colId xmlns:a16="http://schemas.microsoft.com/office/drawing/2014/main" val="3254168433"/>
                    </a:ext>
                  </a:extLst>
                </a:gridCol>
              </a:tblGrid>
              <a:tr h="227745">
                <a:tc>
                  <a:txBody>
                    <a:bodyPr/>
                    <a:lstStyle/>
                    <a:p>
                      <a:pPr algn="l" rtl="0" fontAlgn="auto"/>
                      <a:r>
                        <a:rPr lang="en-US" sz="1100" b="1" i="0" u="none" strike="noStrike"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-4</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-3</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-2</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-1</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0</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1</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2</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3</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rtl="0" fontAlgn="base"/>
                      <a:r>
                        <a:rPr lang="en-GB" sz="1100" b="0" i="0" u="none" strike="noStrike" dirty="0">
                          <a:solidFill>
                            <a:srgbClr val="000000"/>
                          </a:solidFill>
                          <a:effectLst/>
                          <a:latin typeface="Trebuchet MS"/>
                        </a:rPr>
                        <a:t>4</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1460775289"/>
                  </a:ext>
                </a:extLst>
              </a:tr>
              <a:tr h="227745">
                <a:tc>
                  <a:txBody>
                    <a:bodyPr/>
                    <a:lstStyle/>
                    <a:p>
                      <a:pPr algn="l" rtl="0" fontAlgn="base"/>
                      <a:r>
                        <a:rPr lang="en-GB" sz="1100" b="0" i="0" u="none" strike="noStrike" dirty="0">
                          <a:solidFill>
                            <a:srgbClr val="000000"/>
                          </a:solidFill>
                          <a:effectLst/>
                          <a:latin typeface="Trebuchet MS"/>
                        </a:rPr>
                        <a:t>Light sensors</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7840869"/>
                  </a:ext>
                </a:extLst>
              </a:tr>
              <a:tr h="395119">
                <a:tc>
                  <a:txBody>
                    <a:bodyPr/>
                    <a:lstStyle/>
                    <a:p>
                      <a:pPr algn="l" rtl="0" fontAlgn="base"/>
                      <a:r>
                        <a:rPr lang="en-GB" sz="1100" b="0" i="0" u="none" strike="noStrike" dirty="0">
                          <a:solidFill>
                            <a:srgbClr val="000000"/>
                          </a:solidFill>
                          <a:effectLst/>
                          <a:latin typeface="Trebuchet MS" panose="020B0603020202020204" pitchFamily="34" charset="0"/>
                        </a:rPr>
                        <a:t>Energy saving lightbulbs</a:t>
                      </a:r>
                      <a:r>
                        <a:rPr lang="en-GB" sz="1100" b="0" i="0" dirty="0">
                          <a:solidFill>
                            <a:srgbClr val="000000"/>
                          </a:solidFill>
                          <a:effectLst/>
                          <a:latin typeface="Trebuchet MS" panose="020B0603020202020204" pitchFamily="34" charset="0"/>
                        </a:rPr>
                        <a:t>​</a:t>
                      </a:r>
                      <a:endParaRPr lang="en-GB" sz="1100" b="0" i="0" dirty="0">
                        <a:solidFill>
                          <a:srgbClr val="000000"/>
                        </a:solidFill>
                        <a:effectLst/>
                      </a:endParaRP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152049058"/>
                  </a:ext>
                </a:extLst>
              </a:tr>
              <a:tr h="486299">
                <a:tc>
                  <a:txBody>
                    <a:bodyPr/>
                    <a:lstStyle/>
                    <a:p>
                      <a:pPr algn="l" rtl="0" fontAlgn="base"/>
                      <a:r>
                        <a:rPr lang="en-GB" sz="1100" b="0" i="0" u="none" strike="noStrike" dirty="0">
                          <a:solidFill>
                            <a:srgbClr val="000000"/>
                          </a:solidFill>
                          <a:effectLst/>
                          <a:latin typeface="Trebuchet MS"/>
                        </a:rPr>
                        <a:t>Renewable energy sources on site</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76861173"/>
                  </a:ext>
                </a:extLst>
              </a:tr>
              <a:tr h="486299">
                <a:tc>
                  <a:txBody>
                    <a:bodyPr/>
                    <a:lstStyle/>
                    <a:p>
                      <a:pPr algn="l" rtl="0" fontAlgn="base"/>
                      <a:r>
                        <a:rPr lang="en-GB" sz="1100" b="0" i="0" u="none" strike="noStrike" dirty="0">
                          <a:solidFill>
                            <a:srgbClr val="000000"/>
                          </a:solidFill>
                          <a:effectLst/>
                          <a:latin typeface="Trebuchet MS"/>
                        </a:rPr>
                        <a:t>Renewable energy provider </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50428222"/>
                  </a:ext>
                </a:extLst>
              </a:tr>
              <a:tr h="577480">
                <a:tc>
                  <a:txBody>
                    <a:bodyPr/>
                    <a:lstStyle/>
                    <a:p>
                      <a:pPr algn="l" rtl="0" fontAlgn="base"/>
                      <a:r>
                        <a:rPr lang="en-US" sz="1100" b="0" i="0" u="none" strike="noStrike" dirty="0">
                          <a:solidFill>
                            <a:srgbClr val="000000"/>
                          </a:solidFill>
                          <a:effectLst/>
                          <a:latin typeface="Trebuchet MS"/>
                        </a:rPr>
                        <a:t>Power down PCs/unplug electronics</a:t>
                      </a:r>
                      <a:r>
                        <a:rPr lang="en-US"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81779606"/>
                  </a:ext>
                </a:extLst>
              </a:tr>
              <a:tr h="395119">
                <a:tc>
                  <a:txBody>
                    <a:bodyPr/>
                    <a:lstStyle/>
                    <a:p>
                      <a:pPr algn="l" rtl="0" fontAlgn="base"/>
                      <a:r>
                        <a:rPr lang="en-GB" sz="1100" b="0" i="0" u="none" strike="noStrike" dirty="0">
                          <a:solidFill>
                            <a:srgbClr val="000000"/>
                          </a:solidFill>
                          <a:effectLst/>
                          <a:latin typeface="Trebuchet MS"/>
                        </a:rPr>
                        <a:t>Sedum roof - insulation</a:t>
                      </a:r>
                      <a:r>
                        <a:rPr lang="en-GB" sz="1100" b="0" i="0" dirty="0">
                          <a:solidFill>
                            <a:srgbClr val="000000"/>
                          </a:solidFill>
                          <a:effectLst/>
                          <a:latin typeface="Trebuchet MS"/>
                        </a:rPr>
                        <a:t>​</a:t>
                      </a:r>
                    </a:p>
                  </a:txBody>
                  <a:tcPr marL="35863" marR="35863" marT="17931" marB="179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2D1D"/>
                    </a:solidFill>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a:rPr>
                        <a:t> </a:t>
                      </a:r>
                      <a:r>
                        <a:rPr lang="en-GB" sz="1100" b="0" i="0" dirty="0">
                          <a:solidFill>
                            <a:srgbClr val="000000"/>
                          </a:solidFill>
                          <a:effectLst/>
                          <a:latin typeface="Trebuchet MS"/>
                        </a:rPr>
                        <a:t>​</a:t>
                      </a: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100" b="0" i="0" u="none" strike="noStrike" dirty="0">
                          <a:solidFill>
                            <a:srgbClr val="000000"/>
                          </a:solidFill>
                          <a:effectLst/>
                          <a:latin typeface="Trebuchet MS" panose="020B0603020202020204" pitchFamily="34" charset="0"/>
                        </a:rPr>
                        <a:t> </a:t>
                      </a:r>
                      <a:r>
                        <a:rPr lang="en-GB" sz="1100" b="0" i="0" dirty="0">
                          <a:solidFill>
                            <a:srgbClr val="000000"/>
                          </a:solidFill>
                          <a:effectLst/>
                          <a:latin typeface="Trebuchet MS" panose="020B0603020202020204" pitchFamily="34" charset="0"/>
                        </a:rPr>
                        <a:t>​</a:t>
                      </a:r>
                      <a:endParaRPr lang="en-GB" sz="1100" b="0" i="0" dirty="0">
                        <a:solidFill>
                          <a:srgbClr val="000000"/>
                        </a:solidFill>
                        <a:effectLst/>
                      </a:endParaRPr>
                    </a:p>
                  </a:txBody>
                  <a:tcPr marL="35863" marR="35863" marT="17931" marB="179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38330163"/>
                  </a:ext>
                </a:extLst>
              </a:tr>
            </a:tbl>
          </a:graphicData>
        </a:graphic>
      </p:graphicFrame>
      <p:graphicFrame>
        <p:nvGraphicFramePr>
          <p:cNvPr id="10" name="Table 9">
            <a:extLst>
              <a:ext uri="{FF2B5EF4-FFF2-40B4-BE49-F238E27FC236}">
                <a16:creationId xmlns:a16="http://schemas.microsoft.com/office/drawing/2014/main" id="{5A908DF6-420B-41C1-84D3-85DBBC98A161}"/>
              </a:ext>
            </a:extLst>
          </p:cNvPr>
          <p:cNvGraphicFramePr>
            <a:graphicFrameLocks noGrp="1"/>
          </p:cNvGraphicFramePr>
          <p:nvPr>
            <p:extLst>
              <p:ext uri="{D42A27DB-BD31-4B8C-83A1-F6EECF244321}">
                <p14:modId xmlns:p14="http://schemas.microsoft.com/office/powerpoint/2010/main" val="3089792792"/>
              </p:ext>
            </p:extLst>
          </p:nvPr>
        </p:nvGraphicFramePr>
        <p:xfrm>
          <a:off x="3827922" y="4688205"/>
          <a:ext cx="1972233" cy="631984"/>
        </p:xfrm>
        <a:graphic>
          <a:graphicData uri="http://schemas.openxmlformats.org/drawingml/2006/table">
            <a:tbl>
              <a:tblPr>
                <a:tableStyleId>{5C22544A-7EE6-4342-B048-85BDC9FD1C3A}</a:tableStyleId>
              </a:tblPr>
              <a:tblGrid>
                <a:gridCol w="1479175">
                  <a:extLst>
                    <a:ext uri="{9D8B030D-6E8A-4147-A177-3AD203B41FA5}">
                      <a16:colId xmlns:a16="http://schemas.microsoft.com/office/drawing/2014/main" val="2004181719"/>
                    </a:ext>
                  </a:extLst>
                </a:gridCol>
                <a:gridCol w="493058">
                  <a:extLst>
                    <a:ext uri="{9D8B030D-6E8A-4147-A177-3AD203B41FA5}">
                      <a16:colId xmlns:a16="http://schemas.microsoft.com/office/drawing/2014/main" val="889836972"/>
                    </a:ext>
                  </a:extLst>
                </a:gridCol>
              </a:tblGrid>
              <a:tr h="612934">
                <a:tc>
                  <a:txBody>
                    <a:bodyPr/>
                    <a:lstStyle/>
                    <a:p>
                      <a:pPr algn="ctr" rtl="0" fontAlgn="ctr"/>
                      <a:r>
                        <a:rPr lang="en-GB" sz="1900" u="none" strike="noStrike" dirty="0">
                          <a:effectLst/>
                          <a:latin typeface="Trebuchet MS"/>
                        </a:rPr>
                        <a:t>As a percentage</a:t>
                      </a:r>
                      <a:endParaRPr lang="en-GB" sz="1900" b="1" i="0" u="none" strike="noStrike" dirty="0">
                        <a:solidFill>
                          <a:srgbClr val="000000"/>
                        </a:solidFill>
                        <a:effectLst/>
                        <a:latin typeface="Trebuchet MS"/>
                      </a:endParaRPr>
                    </a:p>
                  </a:txBody>
                  <a:tcPr marL="7144" marR="7144" marT="7144" marB="0" anchor="ctr">
                    <a:solidFill>
                      <a:srgbClr val="92D050"/>
                    </a:solidFill>
                  </a:tcPr>
                </a:tc>
                <a:tc>
                  <a:txBody>
                    <a:bodyPr/>
                    <a:lstStyle/>
                    <a:p>
                      <a:pPr algn="ctr" rtl="0" fontAlgn="ctr"/>
                      <a:endParaRPr lang="en-GB" sz="1100" u="none" strike="noStrike" dirty="0">
                        <a:effectLst/>
                        <a:latin typeface="Trebuchet MS" panose="020B0603020202020204" pitchFamily="34" charset="0"/>
                      </a:endParaRPr>
                    </a:p>
                    <a:p>
                      <a:pPr algn="ctr" rtl="0" fontAlgn="ctr"/>
                      <a:r>
                        <a:rPr lang="en-GB" sz="1900" b="1" i="0" u="none" strike="noStrike" dirty="0">
                          <a:solidFill>
                            <a:srgbClr val="000000"/>
                          </a:solidFill>
                          <a:effectLst/>
                          <a:latin typeface="Trebuchet MS"/>
                        </a:rPr>
                        <a:t>% </a:t>
                      </a:r>
                    </a:p>
                    <a:p>
                      <a:pPr algn="ctr" rtl="0" fontAlgn="ctr"/>
                      <a:endParaRPr lang="en-GB" sz="1100" b="1" i="0" u="none" strike="noStrike" dirty="0">
                        <a:solidFill>
                          <a:srgbClr val="000000"/>
                        </a:solidFill>
                        <a:effectLst/>
                        <a:latin typeface="Trebuchet MS" panose="020B0603020202020204" pitchFamily="34" charset="0"/>
                      </a:endParaRPr>
                    </a:p>
                  </a:txBody>
                  <a:tcPr marL="7144" marR="7144" marT="7144" marB="0" anchor="ctr">
                    <a:solidFill>
                      <a:srgbClr val="92D050"/>
                    </a:solidFill>
                  </a:tcPr>
                </a:tc>
                <a:extLst>
                  <a:ext uri="{0D108BD9-81ED-4DB2-BD59-A6C34878D82A}">
                    <a16:rowId xmlns:a16="http://schemas.microsoft.com/office/drawing/2014/main" val="89640655"/>
                  </a:ext>
                </a:extLst>
              </a:tr>
            </a:tbl>
          </a:graphicData>
        </a:graphic>
      </p:graphicFrame>
    </p:spTree>
    <p:extLst>
      <p:ext uri="{BB962C8B-B14F-4D97-AF65-F5344CB8AC3E}">
        <p14:creationId xmlns:p14="http://schemas.microsoft.com/office/powerpoint/2010/main" val="65842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1EC686-2D73-4C25-AF15-EB3F0D8EC6D8}"/>
              </a:ext>
            </a:extLst>
          </p:cNvPr>
          <p:cNvSpPr>
            <a:spLocks noGrp="1"/>
          </p:cNvSpPr>
          <p:nvPr>
            <p:ph type="ctrTitle"/>
          </p:nvPr>
        </p:nvSpPr>
        <p:spPr>
          <a:xfrm>
            <a:off x="168229" y="2172229"/>
            <a:ext cx="3718741" cy="1631405"/>
          </a:xfrm>
        </p:spPr>
        <p:txBody>
          <a:bodyPr>
            <a:noAutofit/>
          </a:bodyPr>
          <a:lstStyle/>
          <a:p>
            <a:pPr algn="ctr"/>
            <a:r>
              <a:rPr lang="en-US" sz="3750" dirty="0">
                <a:latin typeface="Trebuchet MS"/>
                <a:cs typeface="Times New Roman"/>
              </a:rPr>
              <a:t>What is your overall Bioeconomy rating? </a:t>
            </a:r>
            <a:endParaRPr lang="en-US" sz="3750" dirty="0"/>
          </a:p>
        </p:txBody>
      </p:sp>
      <p:sp>
        <p:nvSpPr>
          <p:cNvPr id="5" name="Subtitle 2">
            <a:extLst>
              <a:ext uri="{FF2B5EF4-FFF2-40B4-BE49-F238E27FC236}">
                <a16:creationId xmlns:a16="http://schemas.microsoft.com/office/drawing/2014/main" id="{54005CEE-7CB8-4704-B8DD-6ACDB57DFE05}"/>
              </a:ext>
            </a:extLst>
          </p:cNvPr>
          <p:cNvSpPr>
            <a:spLocks noGrp="1"/>
          </p:cNvSpPr>
          <p:nvPr>
            <p:ph type="subTitle" idx="1"/>
          </p:nvPr>
        </p:nvSpPr>
        <p:spPr>
          <a:xfrm>
            <a:off x="311582" y="4021515"/>
            <a:ext cx="3432037" cy="802308"/>
          </a:xfrm>
        </p:spPr>
        <p:txBody>
          <a:bodyPr vert="horz" lIns="68580" tIns="34290" rIns="68580" bIns="34290" rtlCol="0" anchor="t">
            <a:noAutofit/>
          </a:bodyPr>
          <a:lstStyle/>
          <a:p>
            <a:pPr algn="ctr"/>
            <a:r>
              <a:rPr lang="en-US" sz="1875" dirty="0">
                <a:latin typeface="Trebuchet MS"/>
                <a:cs typeface="Times New Roman"/>
              </a:rPr>
              <a:t>Percentage calculation: </a:t>
            </a:r>
            <a:endParaRPr lang="en-US" sz="1875">
              <a:latin typeface="Trebuchet MS"/>
            </a:endParaRPr>
          </a:p>
          <a:p>
            <a:pPr algn="ctr"/>
            <a:r>
              <a:rPr lang="en-US" sz="1875" dirty="0">
                <a:latin typeface="Trebuchet MS"/>
                <a:cs typeface="Times New Roman"/>
              </a:rPr>
              <a:t>(Total ÷ 80) x 100 </a:t>
            </a:r>
            <a:endParaRPr lang="en-US" sz="1875"/>
          </a:p>
        </p:txBody>
      </p:sp>
      <p:grpSp>
        <p:nvGrpSpPr>
          <p:cNvPr id="6" name="Group 5">
            <a:extLst>
              <a:ext uri="{FF2B5EF4-FFF2-40B4-BE49-F238E27FC236}">
                <a16:creationId xmlns:a16="http://schemas.microsoft.com/office/drawing/2014/main" id="{79FF492E-8CA7-4438-AD1A-A6359145BB05}"/>
              </a:ext>
            </a:extLst>
          </p:cNvPr>
          <p:cNvGrpSpPr/>
          <p:nvPr/>
        </p:nvGrpSpPr>
        <p:grpSpPr>
          <a:xfrm>
            <a:off x="4016608" y="1684814"/>
            <a:ext cx="1116060" cy="2820083"/>
            <a:chOff x="1758040" y="2802293"/>
            <a:chExt cx="1488080" cy="3760111"/>
          </a:xfrm>
        </p:grpSpPr>
        <p:sp>
          <p:nvSpPr>
            <p:cNvPr id="7" name="Flowchart: Merge 6">
              <a:extLst>
                <a:ext uri="{FF2B5EF4-FFF2-40B4-BE49-F238E27FC236}">
                  <a16:creationId xmlns:a16="http://schemas.microsoft.com/office/drawing/2014/main" id="{C6BE3E1F-04F1-43DB-8959-E3CDC0C7E964}"/>
                </a:ext>
              </a:extLst>
            </p:cNvPr>
            <p:cNvSpPr>
              <a:spLocks noChangeAspect="1"/>
            </p:cNvSpPr>
            <p:nvPr/>
          </p:nvSpPr>
          <p:spPr>
            <a:xfrm rot="16200000" flipH="1">
              <a:off x="1758045" y="3410495"/>
              <a:ext cx="612179" cy="612179"/>
            </a:xfrm>
            <a:prstGeom prst="flowChartMerge">
              <a:avLst/>
            </a:prstGeom>
            <a:solidFill>
              <a:srgbClr val="00B05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Flowchart: Merge 7">
              <a:extLst>
                <a:ext uri="{FF2B5EF4-FFF2-40B4-BE49-F238E27FC236}">
                  <a16:creationId xmlns:a16="http://schemas.microsoft.com/office/drawing/2014/main" id="{F79DF93A-FA74-4C41-8DC0-E401B75AEC91}"/>
                </a:ext>
              </a:extLst>
            </p:cNvPr>
            <p:cNvSpPr>
              <a:spLocks noChangeAspect="1"/>
            </p:cNvSpPr>
            <p:nvPr/>
          </p:nvSpPr>
          <p:spPr>
            <a:xfrm rot="16200000" flipH="1">
              <a:off x="1758045" y="4064602"/>
              <a:ext cx="612179" cy="612179"/>
            </a:xfrm>
            <a:prstGeom prst="flowChartMerge">
              <a:avLst/>
            </a:prstGeom>
            <a:solidFill>
              <a:srgbClr val="92D05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Flowchart: Merge 8">
              <a:extLst>
                <a:ext uri="{FF2B5EF4-FFF2-40B4-BE49-F238E27FC236}">
                  <a16:creationId xmlns:a16="http://schemas.microsoft.com/office/drawing/2014/main" id="{7F02CDFA-38B1-4DD0-B0B9-0A9A768E17E7}"/>
                </a:ext>
              </a:extLst>
            </p:cNvPr>
            <p:cNvSpPr>
              <a:spLocks noChangeAspect="1"/>
            </p:cNvSpPr>
            <p:nvPr/>
          </p:nvSpPr>
          <p:spPr>
            <a:xfrm rot="16200000" flipH="1">
              <a:off x="1758041" y="4693144"/>
              <a:ext cx="612179" cy="612179"/>
            </a:xfrm>
            <a:prstGeom prst="flowChartMerge">
              <a:avLst/>
            </a:prstGeom>
            <a:solidFill>
              <a:srgbClr val="FFFF0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Flowchart: Merge 9">
              <a:extLst>
                <a:ext uri="{FF2B5EF4-FFF2-40B4-BE49-F238E27FC236}">
                  <a16:creationId xmlns:a16="http://schemas.microsoft.com/office/drawing/2014/main" id="{77F6B530-CEC6-4BA0-B93B-B98456F986F8}"/>
                </a:ext>
              </a:extLst>
            </p:cNvPr>
            <p:cNvSpPr>
              <a:spLocks noChangeAspect="1"/>
            </p:cNvSpPr>
            <p:nvPr/>
          </p:nvSpPr>
          <p:spPr>
            <a:xfrm rot="16200000" flipH="1">
              <a:off x="1758045" y="5321685"/>
              <a:ext cx="612179" cy="612179"/>
            </a:xfrm>
            <a:prstGeom prst="flowChartMerge">
              <a:avLst/>
            </a:prstGeom>
            <a:solidFill>
              <a:srgbClr val="FFC00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Flowchart: Merge 10">
              <a:extLst>
                <a:ext uri="{FF2B5EF4-FFF2-40B4-BE49-F238E27FC236}">
                  <a16:creationId xmlns:a16="http://schemas.microsoft.com/office/drawing/2014/main" id="{3D7CFA07-C327-45F0-B349-F5734D6CF051}"/>
                </a:ext>
              </a:extLst>
            </p:cNvPr>
            <p:cNvSpPr>
              <a:spLocks noChangeAspect="1"/>
            </p:cNvSpPr>
            <p:nvPr/>
          </p:nvSpPr>
          <p:spPr>
            <a:xfrm rot="16200000" flipH="1">
              <a:off x="1758040" y="5950225"/>
              <a:ext cx="612179" cy="612179"/>
            </a:xfrm>
            <a:prstGeom prst="flowChartMerge">
              <a:avLst/>
            </a:prstGeom>
            <a:solidFill>
              <a:srgbClr val="FF0000"/>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Flowchart: Merge 11">
              <a:extLst>
                <a:ext uri="{FF2B5EF4-FFF2-40B4-BE49-F238E27FC236}">
                  <a16:creationId xmlns:a16="http://schemas.microsoft.com/office/drawing/2014/main" id="{852EF79D-6A19-4B03-8A3A-F76B60E8BEBF}"/>
                </a:ext>
              </a:extLst>
            </p:cNvPr>
            <p:cNvSpPr>
              <a:spLocks noChangeAspect="1"/>
            </p:cNvSpPr>
            <p:nvPr/>
          </p:nvSpPr>
          <p:spPr>
            <a:xfrm rot="16200000" flipH="1">
              <a:off x="1758045" y="2802293"/>
              <a:ext cx="612179" cy="612179"/>
            </a:xfrm>
            <a:prstGeom prst="flowChartMerge">
              <a:avLst/>
            </a:prstGeom>
            <a:solidFill>
              <a:srgbClr val="00642D"/>
            </a:solidFill>
            <a:ln>
              <a:noFill/>
            </a:ln>
            <a:effectLst>
              <a:outerShdw blurRad="127000" dist="88900" dir="21540000" sx="103000" sy="103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Subtitle 2">
              <a:extLst>
                <a:ext uri="{FF2B5EF4-FFF2-40B4-BE49-F238E27FC236}">
                  <a16:creationId xmlns:a16="http://schemas.microsoft.com/office/drawing/2014/main" id="{3E6397D5-D001-40EC-9E4B-1B33563B6359}"/>
                </a:ext>
              </a:extLst>
            </p:cNvPr>
            <p:cNvSpPr txBox="1">
              <a:spLocks/>
            </p:cNvSpPr>
            <p:nvPr/>
          </p:nvSpPr>
          <p:spPr>
            <a:xfrm>
              <a:off x="2370224" y="2906499"/>
              <a:ext cx="868276" cy="412771"/>
            </a:xfrm>
            <a:prstGeom prst="rect">
              <a:avLst/>
            </a:prstGeom>
          </p:spPr>
          <p:txBody>
            <a:bodyPr vert="horz" lIns="68580" tIns="34290" rIns="68580" bIns="3429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1800" dirty="0"/>
                <a:t>100%</a:t>
              </a:r>
            </a:p>
          </p:txBody>
        </p:sp>
        <p:sp>
          <p:nvSpPr>
            <p:cNvPr id="14" name="Subtitle 2">
              <a:extLst>
                <a:ext uri="{FF2B5EF4-FFF2-40B4-BE49-F238E27FC236}">
                  <a16:creationId xmlns:a16="http://schemas.microsoft.com/office/drawing/2014/main" id="{ABD102C7-C1B8-4659-99CF-04DB171B187B}"/>
                </a:ext>
              </a:extLst>
            </p:cNvPr>
            <p:cNvSpPr txBox="1">
              <a:spLocks/>
            </p:cNvSpPr>
            <p:nvPr/>
          </p:nvSpPr>
          <p:spPr>
            <a:xfrm>
              <a:off x="2377844" y="3504069"/>
              <a:ext cx="868276" cy="412771"/>
            </a:xfrm>
            <a:prstGeom prst="rect">
              <a:avLst/>
            </a:prstGeom>
          </p:spPr>
          <p:txBody>
            <a:bodyPr vert="horz" lIns="68580" tIns="34290" rIns="68580" bIns="3429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1800" dirty="0"/>
                <a:t>90%</a:t>
              </a:r>
            </a:p>
          </p:txBody>
        </p:sp>
        <p:sp>
          <p:nvSpPr>
            <p:cNvPr id="15" name="Subtitle 2">
              <a:extLst>
                <a:ext uri="{FF2B5EF4-FFF2-40B4-BE49-F238E27FC236}">
                  <a16:creationId xmlns:a16="http://schemas.microsoft.com/office/drawing/2014/main" id="{8D03DBBB-29B6-4909-B01D-51C46C17C2D7}"/>
                </a:ext>
              </a:extLst>
            </p:cNvPr>
            <p:cNvSpPr txBox="1">
              <a:spLocks/>
            </p:cNvSpPr>
            <p:nvPr/>
          </p:nvSpPr>
          <p:spPr>
            <a:xfrm>
              <a:off x="2377844" y="4164305"/>
              <a:ext cx="868276" cy="412771"/>
            </a:xfrm>
            <a:prstGeom prst="rect">
              <a:avLst/>
            </a:prstGeom>
          </p:spPr>
          <p:txBody>
            <a:bodyPr vert="horz" lIns="68580" tIns="34290" rIns="68580" bIns="3429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1800" dirty="0"/>
                <a:t>70%</a:t>
              </a:r>
            </a:p>
          </p:txBody>
        </p:sp>
        <p:sp>
          <p:nvSpPr>
            <p:cNvPr id="16" name="Subtitle 2">
              <a:extLst>
                <a:ext uri="{FF2B5EF4-FFF2-40B4-BE49-F238E27FC236}">
                  <a16:creationId xmlns:a16="http://schemas.microsoft.com/office/drawing/2014/main" id="{C041B2C1-E289-40BE-B4FF-9F414C4893AF}"/>
                </a:ext>
              </a:extLst>
            </p:cNvPr>
            <p:cNvSpPr txBox="1">
              <a:spLocks/>
            </p:cNvSpPr>
            <p:nvPr/>
          </p:nvSpPr>
          <p:spPr>
            <a:xfrm>
              <a:off x="2370224" y="4792847"/>
              <a:ext cx="868276" cy="412771"/>
            </a:xfrm>
            <a:prstGeom prst="rect">
              <a:avLst/>
            </a:prstGeom>
          </p:spPr>
          <p:txBody>
            <a:bodyPr vert="horz" lIns="68580" tIns="34290" rIns="68580" bIns="3429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1800" dirty="0"/>
                <a:t>50%</a:t>
              </a:r>
            </a:p>
          </p:txBody>
        </p:sp>
        <p:sp>
          <p:nvSpPr>
            <p:cNvPr id="17" name="Subtitle 2">
              <a:extLst>
                <a:ext uri="{FF2B5EF4-FFF2-40B4-BE49-F238E27FC236}">
                  <a16:creationId xmlns:a16="http://schemas.microsoft.com/office/drawing/2014/main" id="{692AC84F-545D-4C69-BF35-2BC76980FB7A}"/>
                </a:ext>
              </a:extLst>
            </p:cNvPr>
            <p:cNvSpPr txBox="1">
              <a:spLocks/>
            </p:cNvSpPr>
            <p:nvPr/>
          </p:nvSpPr>
          <p:spPr>
            <a:xfrm>
              <a:off x="2370219" y="5436628"/>
              <a:ext cx="868276" cy="412771"/>
            </a:xfrm>
            <a:prstGeom prst="rect">
              <a:avLst/>
            </a:prstGeom>
          </p:spPr>
          <p:txBody>
            <a:bodyPr vert="horz" lIns="68580" tIns="34290" rIns="68580" bIns="3429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1800" dirty="0"/>
                <a:t>30%</a:t>
              </a:r>
            </a:p>
          </p:txBody>
        </p:sp>
        <p:sp>
          <p:nvSpPr>
            <p:cNvPr id="18" name="Subtitle 2">
              <a:extLst>
                <a:ext uri="{FF2B5EF4-FFF2-40B4-BE49-F238E27FC236}">
                  <a16:creationId xmlns:a16="http://schemas.microsoft.com/office/drawing/2014/main" id="{555E1D61-BE3A-4DAF-B2FE-F4D05E04FD73}"/>
                </a:ext>
              </a:extLst>
            </p:cNvPr>
            <p:cNvSpPr txBox="1">
              <a:spLocks/>
            </p:cNvSpPr>
            <p:nvPr/>
          </p:nvSpPr>
          <p:spPr>
            <a:xfrm>
              <a:off x="2370219" y="6049929"/>
              <a:ext cx="868276" cy="412771"/>
            </a:xfrm>
            <a:prstGeom prst="rect">
              <a:avLst/>
            </a:prstGeom>
          </p:spPr>
          <p:txBody>
            <a:bodyPr vert="horz" lIns="68580" tIns="34290" rIns="68580" bIns="34290" rtlCol="0" anchor="ctr">
              <a:normAutofit lnSpcReduction="10000"/>
            </a:bodyPr>
            <a:lstStyle>
              <a:lvl1pPr marL="0" indent="0" algn="l" defTabSz="1007943" rtl="0" eaLnBrk="1" latinLnBrk="0" hangingPunct="1">
                <a:lnSpc>
                  <a:spcPct val="90000"/>
                </a:lnSpc>
                <a:spcBef>
                  <a:spcPts val="1102"/>
                </a:spcBef>
                <a:buFont typeface="Arial" panose="020B0604020202020204" pitchFamily="34" charset="0"/>
                <a:buNone/>
                <a:defRPr sz="3500" kern="1200">
                  <a:solidFill>
                    <a:srgbClr val="662482"/>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US" sz="1800" dirty="0"/>
                <a:t>20%</a:t>
              </a:r>
            </a:p>
          </p:txBody>
        </p:sp>
      </p:grpSp>
      <p:sp>
        <p:nvSpPr>
          <p:cNvPr id="20" name="TextBox 19">
            <a:extLst>
              <a:ext uri="{FF2B5EF4-FFF2-40B4-BE49-F238E27FC236}">
                <a16:creationId xmlns:a16="http://schemas.microsoft.com/office/drawing/2014/main" id="{CD23691B-2E5C-4D92-B10C-6495E4F05C8A}"/>
              </a:ext>
            </a:extLst>
          </p:cNvPr>
          <p:cNvSpPr txBox="1"/>
          <p:nvPr/>
        </p:nvSpPr>
        <p:spPr>
          <a:xfrm>
            <a:off x="5185606" y="2150127"/>
            <a:ext cx="3189616" cy="35779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875" dirty="0">
                <a:latin typeface="Trebuchet MS"/>
                <a:cs typeface="Calibri"/>
              </a:rPr>
              <a:t>Very</a:t>
            </a:r>
            <a:r>
              <a:rPr lang="en-US" sz="1875" dirty="0">
                <a:cs typeface="Calibri"/>
              </a:rPr>
              <a:t> Sustainable</a:t>
            </a:r>
            <a:endParaRPr lang="en-US" dirty="0">
              <a:latin typeface="Trebuchet MS"/>
              <a:cs typeface="Calibri"/>
            </a:endParaRPr>
          </a:p>
        </p:txBody>
      </p:sp>
      <p:sp>
        <p:nvSpPr>
          <p:cNvPr id="21" name="TextBox 20">
            <a:extLst>
              <a:ext uri="{FF2B5EF4-FFF2-40B4-BE49-F238E27FC236}">
                <a16:creationId xmlns:a16="http://schemas.microsoft.com/office/drawing/2014/main" id="{53BEE41A-26EE-4502-A900-B6872C409472}"/>
              </a:ext>
            </a:extLst>
          </p:cNvPr>
          <p:cNvSpPr txBox="1"/>
          <p:nvPr/>
        </p:nvSpPr>
        <p:spPr>
          <a:xfrm>
            <a:off x="5185606" y="1686122"/>
            <a:ext cx="3125855" cy="35779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latin typeface="Trebuchet MS"/>
                <a:cs typeface="Calibri"/>
              </a:rPr>
              <a:t>Extremely Sustainable</a:t>
            </a:r>
          </a:p>
        </p:txBody>
      </p:sp>
      <p:sp>
        <p:nvSpPr>
          <p:cNvPr id="22" name="TextBox 21">
            <a:extLst>
              <a:ext uri="{FF2B5EF4-FFF2-40B4-BE49-F238E27FC236}">
                <a16:creationId xmlns:a16="http://schemas.microsoft.com/office/drawing/2014/main" id="{A66271C6-DCD6-4A50-BDDE-F0A7391F7DEA}"/>
              </a:ext>
            </a:extLst>
          </p:cNvPr>
          <p:cNvSpPr txBox="1"/>
          <p:nvPr/>
        </p:nvSpPr>
        <p:spPr>
          <a:xfrm>
            <a:off x="5185606" y="2695643"/>
            <a:ext cx="2984739" cy="35779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latin typeface="Trebuchet MS"/>
                <a:cs typeface="Calibri"/>
              </a:rPr>
              <a:t>Fairly Sustainable</a:t>
            </a:r>
          </a:p>
        </p:txBody>
      </p:sp>
      <p:sp>
        <p:nvSpPr>
          <p:cNvPr id="23" name="TextBox 22">
            <a:extLst>
              <a:ext uri="{FF2B5EF4-FFF2-40B4-BE49-F238E27FC236}">
                <a16:creationId xmlns:a16="http://schemas.microsoft.com/office/drawing/2014/main" id="{896852FB-9E62-44D7-8B0A-02F3B41205B4}"/>
              </a:ext>
            </a:extLst>
          </p:cNvPr>
          <p:cNvSpPr txBox="1"/>
          <p:nvPr/>
        </p:nvSpPr>
        <p:spPr>
          <a:xfrm>
            <a:off x="5185606" y="3178059"/>
            <a:ext cx="3871290" cy="35779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latin typeface="Trebuchet MS"/>
                <a:cs typeface="Calibri"/>
              </a:rPr>
              <a:t>Partially Sustainable</a:t>
            </a:r>
          </a:p>
        </p:txBody>
      </p:sp>
      <p:sp>
        <p:nvSpPr>
          <p:cNvPr id="24" name="TextBox 23">
            <a:extLst>
              <a:ext uri="{FF2B5EF4-FFF2-40B4-BE49-F238E27FC236}">
                <a16:creationId xmlns:a16="http://schemas.microsoft.com/office/drawing/2014/main" id="{33632BC3-3098-4536-BAC9-E47F48057BBC}"/>
              </a:ext>
            </a:extLst>
          </p:cNvPr>
          <p:cNvSpPr txBox="1"/>
          <p:nvPr/>
        </p:nvSpPr>
        <p:spPr>
          <a:xfrm>
            <a:off x="5185606" y="3617999"/>
            <a:ext cx="3945834" cy="35779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latin typeface="Trebuchet MS"/>
                <a:cs typeface="Calibri"/>
              </a:rPr>
              <a:t>Bioeconomy is a concern</a:t>
            </a:r>
          </a:p>
        </p:txBody>
      </p:sp>
      <p:sp>
        <p:nvSpPr>
          <p:cNvPr id="25" name="TextBox 24">
            <a:extLst>
              <a:ext uri="{FF2B5EF4-FFF2-40B4-BE49-F238E27FC236}">
                <a16:creationId xmlns:a16="http://schemas.microsoft.com/office/drawing/2014/main" id="{72663E84-6B4F-4D8F-8AB0-F983317E8315}"/>
              </a:ext>
            </a:extLst>
          </p:cNvPr>
          <p:cNvSpPr txBox="1"/>
          <p:nvPr/>
        </p:nvSpPr>
        <p:spPr>
          <a:xfrm>
            <a:off x="5185606" y="4103813"/>
            <a:ext cx="3729824" cy="6463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latin typeface="Trebuchet MS"/>
                <a:cs typeface="Calibri"/>
              </a:rPr>
              <a:t>Very low evidence of the Bioeconomy</a:t>
            </a:r>
          </a:p>
        </p:txBody>
      </p:sp>
    </p:spTree>
    <p:extLst>
      <p:ext uri="{BB962C8B-B14F-4D97-AF65-F5344CB8AC3E}">
        <p14:creationId xmlns:p14="http://schemas.microsoft.com/office/powerpoint/2010/main" val="105999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F97B-E6B8-43C8-ABDD-CB644012C45E}"/>
              </a:ext>
            </a:extLst>
          </p:cNvPr>
          <p:cNvSpPr>
            <a:spLocks noGrp="1"/>
          </p:cNvSpPr>
          <p:nvPr>
            <p:ph type="ctrTitle"/>
          </p:nvPr>
        </p:nvSpPr>
        <p:spPr>
          <a:xfrm>
            <a:off x="203623" y="1031262"/>
            <a:ext cx="7772400" cy="654664"/>
          </a:xfrm>
        </p:spPr>
        <p:txBody>
          <a:bodyPr>
            <a:normAutofit/>
          </a:bodyPr>
          <a:lstStyle/>
          <a:p>
            <a:r>
              <a:rPr lang="en-US" sz="3750" dirty="0">
                <a:solidFill>
                  <a:srgbClr val="0070C0"/>
                </a:solidFill>
                <a:latin typeface="Trebuchet MS"/>
                <a:cs typeface="Times New Roman"/>
              </a:rPr>
              <a:t>Present your findings</a:t>
            </a:r>
            <a:endParaRPr lang="en-GB" sz="3750" dirty="0">
              <a:solidFill>
                <a:srgbClr val="0070C0"/>
              </a:solidFill>
              <a:latin typeface="Trebuchet MS"/>
              <a:cs typeface="Times New Roman"/>
            </a:endParaRPr>
          </a:p>
        </p:txBody>
      </p:sp>
      <p:sp>
        <p:nvSpPr>
          <p:cNvPr id="5" name="TextBox 4">
            <a:extLst>
              <a:ext uri="{FF2B5EF4-FFF2-40B4-BE49-F238E27FC236}">
                <a16:creationId xmlns:a16="http://schemas.microsoft.com/office/drawing/2014/main" id="{38C54646-5CD5-4168-894C-42B7FD0B7624}"/>
              </a:ext>
            </a:extLst>
          </p:cNvPr>
          <p:cNvSpPr txBox="1"/>
          <p:nvPr/>
        </p:nvSpPr>
        <p:spPr>
          <a:xfrm>
            <a:off x="294731" y="1692755"/>
            <a:ext cx="4593431" cy="923330"/>
          </a:xfrm>
          <a:prstGeom prst="rect">
            <a:avLst/>
          </a:prstGeom>
          <a:noFill/>
        </p:spPr>
        <p:txBody>
          <a:bodyPr wrap="square">
            <a:spAutoFit/>
          </a:bodyPr>
          <a:lstStyle/>
          <a:p>
            <a:r>
              <a:rPr lang="en-US" dirty="0">
                <a:latin typeface="Trebuchet MS" panose="020B0603020202020204" pitchFamily="34" charset="0"/>
              </a:rPr>
              <a:t>Presenting your research findings is an important skill. What ways can we present the data found? </a:t>
            </a:r>
          </a:p>
        </p:txBody>
      </p:sp>
      <p:sp>
        <p:nvSpPr>
          <p:cNvPr id="6" name="Subtitle 2">
            <a:extLst>
              <a:ext uri="{FF2B5EF4-FFF2-40B4-BE49-F238E27FC236}">
                <a16:creationId xmlns:a16="http://schemas.microsoft.com/office/drawing/2014/main" id="{E81DD207-1851-4EAC-B747-F12F6ABE220F}"/>
              </a:ext>
            </a:extLst>
          </p:cNvPr>
          <p:cNvSpPr txBox="1">
            <a:spLocks/>
          </p:cNvSpPr>
          <p:nvPr/>
        </p:nvSpPr>
        <p:spPr>
          <a:xfrm>
            <a:off x="291696" y="2676378"/>
            <a:ext cx="3065867" cy="29528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US" sz="1800" b="1" dirty="0">
                <a:solidFill>
                  <a:schemeClr val="bg1"/>
                </a:solidFill>
              </a:rPr>
              <a:t>Think!</a:t>
            </a:r>
          </a:p>
          <a:p>
            <a:r>
              <a:rPr lang="en-US" sz="1800" dirty="0">
                <a:solidFill>
                  <a:schemeClr val="bg1"/>
                </a:solidFill>
              </a:rPr>
              <a:t>What data will you present? </a:t>
            </a:r>
          </a:p>
          <a:p>
            <a:r>
              <a:rPr lang="en-US" sz="1800" dirty="0">
                <a:solidFill>
                  <a:schemeClr val="bg1"/>
                </a:solidFill>
              </a:rPr>
              <a:t>How will you use the data?</a:t>
            </a:r>
          </a:p>
          <a:p>
            <a:r>
              <a:rPr lang="en-US" sz="1800" dirty="0">
                <a:solidFill>
                  <a:schemeClr val="bg1"/>
                </a:solidFill>
              </a:rPr>
              <a:t>Who will you show it to?  </a:t>
            </a:r>
          </a:p>
          <a:p>
            <a:r>
              <a:rPr lang="en-US" sz="1800" dirty="0">
                <a:solidFill>
                  <a:schemeClr val="bg1"/>
                </a:solidFill>
              </a:rPr>
              <a:t>Will you present each zone/category separately? </a:t>
            </a:r>
          </a:p>
          <a:p>
            <a:r>
              <a:rPr lang="en-US" sz="1800" dirty="0">
                <a:solidFill>
                  <a:schemeClr val="bg1"/>
                </a:solidFill>
              </a:rPr>
              <a:t>Make sure you can justify your choices </a:t>
            </a:r>
          </a:p>
        </p:txBody>
      </p:sp>
      <p:sp>
        <p:nvSpPr>
          <p:cNvPr id="7" name="Oval 6">
            <a:extLst>
              <a:ext uri="{FF2B5EF4-FFF2-40B4-BE49-F238E27FC236}">
                <a16:creationId xmlns:a16="http://schemas.microsoft.com/office/drawing/2014/main" id="{6991EFA6-6128-4678-B759-BE7A4C7F60EB}"/>
              </a:ext>
            </a:extLst>
          </p:cNvPr>
          <p:cNvSpPr>
            <a:spLocks noChangeAspect="1"/>
          </p:cNvSpPr>
          <p:nvPr/>
        </p:nvSpPr>
        <p:spPr>
          <a:xfrm>
            <a:off x="4556813" y="2320684"/>
            <a:ext cx="1563351" cy="1555069"/>
          </a:xfrm>
          <a:prstGeom prst="ellipse">
            <a:avLst/>
          </a:prstGeom>
          <a:solidFill>
            <a:srgbClr val="00B0F0"/>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875" dirty="0">
                <a:latin typeface="Trebuchet MS"/>
              </a:rPr>
              <a:t>Horizontal Bar chart</a:t>
            </a:r>
          </a:p>
        </p:txBody>
      </p:sp>
      <p:sp>
        <p:nvSpPr>
          <p:cNvPr id="8" name="Oval 7">
            <a:extLst>
              <a:ext uri="{FF2B5EF4-FFF2-40B4-BE49-F238E27FC236}">
                <a16:creationId xmlns:a16="http://schemas.microsoft.com/office/drawing/2014/main" id="{075F75CD-7690-4A64-B859-7A1BB633D8BB}"/>
              </a:ext>
            </a:extLst>
          </p:cNvPr>
          <p:cNvSpPr>
            <a:spLocks noChangeAspect="1"/>
          </p:cNvSpPr>
          <p:nvPr/>
        </p:nvSpPr>
        <p:spPr>
          <a:xfrm>
            <a:off x="5885303" y="1088262"/>
            <a:ext cx="1513655" cy="1414264"/>
          </a:xfrm>
          <a:prstGeom prst="ellipse">
            <a:avLst/>
          </a:prstGeom>
          <a:solidFill>
            <a:srgbClr val="00B0F0"/>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latin typeface="Trebuchet MS"/>
              </a:rPr>
              <a:t>Pie Chart</a:t>
            </a:r>
          </a:p>
        </p:txBody>
      </p:sp>
      <p:sp>
        <p:nvSpPr>
          <p:cNvPr id="9" name="Oval 8">
            <a:extLst>
              <a:ext uri="{FF2B5EF4-FFF2-40B4-BE49-F238E27FC236}">
                <a16:creationId xmlns:a16="http://schemas.microsoft.com/office/drawing/2014/main" id="{FFB47AA2-12D6-4572-865F-435C0C806172}"/>
              </a:ext>
            </a:extLst>
          </p:cNvPr>
          <p:cNvSpPr>
            <a:spLocks noChangeAspect="1"/>
          </p:cNvSpPr>
          <p:nvPr/>
        </p:nvSpPr>
        <p:spPr>
          <a:xfrm>
            <a:off x="7449531" y="2275951"/>
            <a:ext cx="1455677" cy="1505372"/>
          </a:xfrm>
          <a:prstGeom prst="ellipse">
            <a:avLst/>
          </a:prstGeom>
          <a:solidFill>
            <a:srgbClr val="00B0F0"/>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latin typeface="Trebuchet MS"/>
              </a:rPr>
              <a:t>Scatter graph</a:t>
            </a:r>
          </a:p>
        </p:txBody>
      </p:sp>
      <p:sp>
        <p:nvSpPr>
          <p:cNvPr id="10" name="Oval 9">
            <a:extLst>
              <a:ext uri="{FF2B5EF4-FFF2-40B4-BE49-F238E27FC236}">
                <a16:creationId xmlns:a16="http://schemas.microsoft.com/office/drawing/2014/main" id="{50376FB4-B90E-415E-8F9E-D08F2DA88E77}"/>
              </a:ext>
            </a:extLst>
          </p:cNvPr>
          <p:cNvSpPr>
            <a:spLocks noChangeAspect="1"/>
          </p:cNvSpPr>
          <p:nvPr/>
        </p:nvSpPr>
        <p:spPr>
          <a:xfrm>
            <a:off x="6122965" y="3303866"/>
            <a:ext cx="1505373" cy="1555068"/>
          </a:xfrm>
          <a:prstGeom prst="ellipse">
            <a:avLst/>
          </a:prstGeom>
          <a:solidFill>
            <a:srgbClr val="00B0F0"/>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75" dirty="0">
                <a:latin typeface="Trebuchet MS"/>
              </a:rPr>
              <a:t>Line graph</a:t>
            </a:r>
            <a:endParaRPr lang="en-GB" sz="1875" dirty="0">
              <a:latin typeface="Trebuchet MS"/>
            </a:endParaRPr>
          </a:p>
        </p:txBody>
      </p:sp>
    </p:spTree>
    <p:extLst>
      <p:ext uri="{BB962C8B-B14F-4D97-AF65-F5344CB8AC3E}">
        <p14:creationId xmlns:p14="http://schemas.microsoft.com/office/powerpoint/2010/main" val="286538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6F87E67-1FCA-4E54-8ECF-F202B33CEABA}"/>
              </a:ext>
            </a:extLst>
          </p:cNvPr>
          <p:cNvSpPr/>
          <p:nvPr/>
        </p:nvSpPr>
        <p:spPr>
          <a:xfrm>
            <a:off x="2572167" y="1868625"/>
            <a:ext cx="2564704" cy="78379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a:extLst>
              <a:ext uri="{FF2B5EF4-FFF2-40B4-BE49-F238E27FC236}">
                <a16:creationId xmlns:a16="http://schemas.microsoft.com/office/drawing/2014/main" id="{077FFA51-572A-494C-9C85-593B6F72A09C}"/>
              </a:ext>
            </a:extLst>
          </p:cNvPr>
          <p:cNvSpPr/>
          <p:nvPr/>
        </p:nvSpPr>
        <p:spPr>
          <a:xfrm>
            <a:off x="2582825" y="2652420"/>
            <a:ext cx="1282352" cy="78379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angle 18">
            <a:extLst>
              <a:ext uri="{FF2B5EF4-FFF2-40B4-BE49-F238E27FC236}">
                <a16:creationId xmlns:a16="http://schemas.microsoft.com/office/drawing/2014/main" id="{28D7D48A-430D-4F7F-9C60-F80ABF9D3AE7}"/>
              </a:ext>
            </a:extLst>
          </p:cNvPr>
          <p:cNvSpPr/>
          <p:nvPr/>
        </p:nvSpPr>
        <p:spPr>
          <a:xfrm>
            <a:off x="2582824" y="3436215"/>
            <a:ext cx="1679357" cy="78379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ectangle 19">
            <a:extLst>
              <a:ext uri="{FF2B5EF4-FFF2-40B4-BE49-F238E27FC236}">
                <a16:creationId xmlns:a16="http://schemas.microsoft.com/office/drawing/2014/main" id="{99AE5CCA-266C-405F-9E44-8613C932520F}"/>
              </a:ext>
            </a:extLst>
          </p:cNvPr>
          <p:cNvSpPr/>
          <p:nvPr/>
        </p:nvSpPr>
        <p:spPr>
          <a:xfrm>
            <a:off x="2582825" y="4227873"/>
            <a:ext cx="411096" cy="78379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Title 1">
            <a:extLst>
              <a:ext uri="{FF2B5EF4-FFF2-40B4-BE49-F238E27FC236}">
                <a16:creationId xmlns:a16="http://schemas.microsoft.com/office/drawing/2014/main" id="{FBE84B43-4EA9-4F27-98D7-C685D91A4508}"/>
              </a:ext>
            </a:extLst>
          </p:cNvPr>
          <p:cNvSpPr>
            <a:spLocks noGrp="1"/>
          </p:cNvSpPr>
          <p:nvPr>
            <p:ph type="ctrTitle"/>
          </p:nvPr>
        </p:nvSpPr>
        <p:spPr>
          <a:xfrm>
            <a:off x="498206" y="1035146"/>
            <a:ext cx="6816031" cy="631183"/>
          </a:xfrm>
        </p:spPr>
        <p:txBody>
          <a:bodyPr>
            <a:noAutofit/>
          </a:bodyPr>
          <a:lstStyle/>
          <a:p>
            <a:r>
              <a:rPr lang="en-GB" sz="2800" dirty="0">
                <a:latin typeface="Trebuchet MS"/>
                <a:cs typeface="Times New Roman"/>
              </a:rPr>
              <a:t>Example: Data presentation </a:t>
            </a:r>
            <a:br>
              <a:rPr lang="en-GB" sz="2800" dirty="0">
                <a:latin typeface="Trebuchet MS"/>
                <a:cs typeface="Times New Roman"/>
              </a:rPr>
            </a:br>
            <a:r>
              <a:rPr lang="en-GB" sz="2800" dirty="0">
                <a:latin typeface="Trebuchet MS"/>
                <a:cs typeface="Times New Roman"/>
              </a:rPr>
              <a:t>on a horizontal bar chart</a:t>
            </a:r>
          </a:p>
        </p:txBody>
      </p:sp>
      <p:graphicFrame>
        <p:nvGraphicFramePr>
          <p:cNvPr id="23" name="Table 22">
            <a:extLst>
              <a:ext uri="{FF2B5EF4-FFF2-40B4-BE49-F238E27FC236}">
                <a16:creationId xmlns:a16="http://schemas.microsoft.com/office/drawing/2014/main" id="{7EF96178-05E5-42AA-9842-43713E1231B4}"/>
              </a:ext>
            </a:extLst>
          </p:cNvPr>
          <p:cNvGraphicFramePr>
            <a:graphicFrameLocks noGrp="1"/>
          </p:cNvGraphicFramePr>
          <p:nvPr>
            <p:extLst>
              <p:ext uri="{D42A27DB-BD31-4B8C-83A1-F6EECF244321}">
                <p14:modId xmlns:p14="http://schemas.microsoft.com/office/powerpoint/2010/main" val="4013021087"/>
              </p:ext>
            </p:extLst>
          </p:nvPr>
        </p:nvGraphicFramePr>
        <p:xfrm>
          <a:off x="2572166" y="1868625"/>
          <a:ext cx="3358868" cy="3143044"/>
        </p:xfrm>
        <a:graphic>
          <a:graphicData uri="http://schemas.openxmlformats.org/drawingml/2006/table">
            <a:tbl>
              <a:tblPr firstRow="1" bandRow="1">
                <a:tableStyleId>{5940675A-B579-460E-94D1-54222C63F5DA}</a:tableStyleId>
              </a:tblPr>
              <a:tblGrid>
                <a:gridCol w="839717">
                  <a:extLst>
                    <a:ext uri="{9D8B030D-6E8A-4147-A177-3AD203B41FA5}">
                      <a16:colId xmlns:a16="http://schemas.microsoft.com/office/drawing/2014/main" val="20000"/>
                    </a:ext>
                  </a:extLst>
                </a:gridCol>
                <a:gridCol w="839717">
                  <a:extLst>
                    <a:ext uri="{9D8B030D-6E8A-4147-A177-3AD203B41FA5}">
                      <a16:colId xmlns:a16="http://schemas.microsoft.com/office/drawing/2014/main" val="20001"/>
                    </a:ext>
                  </a:extLst>
                </a:gridCol>
                <a:gridCol w="839717">
                  <a:extLst>
                    <a:ext uri="{9D8B030D-6E8A-4147-A177-3AD203B41FA5}">
                      <a16:colId xmlns:a16="http://schemas.microsoft.com/office/drawing/2014/main" val="20002"/>
                    </a:ext>
                  </a:extLst>
                </a:gridCol>
                <a:gridCol w="839717">
                  <a:extLst>
                    <a:ext uri="{9D8B030D-6E8A-4147-A177-3AD203B41FA5}">
                      <a16:colId xmlns:a16="http://schemas.microsoft.com/office/drawing/2014/main" val="20003"/>
                    </a:ext>
                  </a:extLst>
                </a:gridCol>
              </a:tblGrid>
              <a:tr h="765613">
                <a:tc>
                  <a:txBody>
                    <a:bodyPr/>
                    <a:lstStyle/>
                    <a:p>
                      <a:endParaRPr lang="en-GB" sz="1000"/>
                    </a:p>
                  </a:txBody>
                  <a:tcPr marL="68580" marR="68580" marT="34290" marB="34290"/>
                </a:tc>
                <a:tc>
                  <a:txBody>
                    <a:bodyPr/>
                    <a:lstStyle/>
                    <a:p>
                      <a:endParaRPr lang="en-GB" sz="1000"/>
                    </a:p>
                  </a:txBody>
                  <a:tcPr marL="68580" marR="68580" marT="34290" marB="34290"/>
                </a:tc>
                <a:tc>
                  <a:txBody>
                    <a:bodyPr/>
                    <a:lstStyle/>
                    <a:p>
                      <a:endParaRPr lang="en-GB" sz="1000" dirty="0"/>
                    </a:p>
                  </a:txBody>
                  <a:tcPr marL="68580" marR="68580" marT="34290" marB="34290"/>
                </a:tc>
                <a:tc>
                  <a:txBody>
                    <a:bodyPr/>
                    <a:lstStyle/>
                    <a:p>
                      <a:endParaRPr lang="en-GB" sz="1000"/>
                    </a:p>
                  </a:txBody>
                  <a:tcPr marL="68580" marR="68580" marT="34290" marB="34290"/>
                </a:tc>
                <a:extLst>
                  <a:ext uri="{0D108BD9-81ED-4DB2-BD59-A6C34878D82A}">
                    <a16:rowId xmlns:a16="http://schemas.microsoft.com/office/drawing/2014/main" val="10000"/>
                  </a:ext>
                </a:extLst>
              </a:tr>
              <a:tr h="779045">
                <a:tc>
                  <a:txBody>
                    <a:bodyPr/>
                    <a:lstStyle/>
                    <a:p>
                      <a:endParaRPr lang="en-GB" sz="1000" dirty="0"/>
                    </a:p>
                  </a:txBody>
                  <a:tcPr marL="68580" marR="68580" marT="34290" marB="34290"/>
                </a:tc>
                <a:tc>
                  <a:txBody>
                    <a:bodyPr/>
                    <a:lstStyle/>
                    <a:p>
                      <a:endParaRPr lang="en-GB" sz="1000"/>
                    </a:p>
                  </a:txBody>
                  <a:tcPr marL="68580" marR="68580" marT="34290" marB="34290"/>
                </a:tc>
                <a:tc>
                  <a:txBody>
                    <a:bodyPr/>
                    <a:lstStyle/>
                    <a:p>
                      <a:endParaRPr lang="en-GB" sz="1000"/>
                    </a:p>
                  </a:txBody>
                  <a:tcPr marL="68580" marR="68580" marT="34290" marB="34290"/>
                </a:tc>
                <a:tc>
                  <a:txBody>
                    <a:bodyPr/>
                    <a:lstStyle/>
                    <a:p>
                      <a:endParaRPr lang="en-GB" sz="1000"/>
                    </a:p>
                  </a:txBody>
                  <a:tcPr marL="68580" marR="68580" marT="34290" marB="34290"/>
                </a:tc>
                <a:extLst>
                  <a:ext uri="{0D108BD9-81ED-4DB2-BD59-A6C34878D82A}">
                    <a16:rowId xmlns:a16="http://schemas.microsoft.com/office/drawing/2014/main" val="10001"/>
                  </a:ext>
                </a:extLst>
              </a:tr>
              <a:tr h="779045">
                <a:tc>
                  <a:txBody>
                    <a:bodyPr/>
                    <a:lstStyle/>
                    <a:p>
                      <a:endParaRPr lang="en-GB" sz="1000" dirty="0"/>
                    </a:p>
                  </a:txBody>
                  <a:tcPr marL="68580" marR="68580" marT="34290" marB="34290"/>
                </a:tc>
                <a:tc>
                  <a:txBody>
                    <a:bodyPr/>
                    <a:lstStyle/>
                    <a:p>
                      <a:endParaRPr lang="en-GB" sz="1000"/>
                    </a:p>
                  </a:txBody>
                  <a:tcPr marL="68580" marR="68580" marT="34290" marB="34290"/>
                </a:tc>
                <a:tc>
                  <a:txBody>
                    <a:bodyPr/>
                    <a:lstStyle/>
                    <a:p>
                      <a:endParaRPr lang="en-GB" sz="1000"/>
                    </a:p>
                  </a:txBody>
                  <a:tcPr marL="68580" marR="68580" marT="34290" marB="34290"/>
                </a:tc>
                <a:tc>
                  <a:txBody>
                    <a:bodyPr/>
                    <a:lstStyle/>
                    <a:p>
                      <a:endParaRPr lang="en-GB" sz="1000"/>
                    </a:p>
                  </a:txBody>
                  <a:tcPr marL="68580" marR="68580" marT="34290" marB="34290"/>
                </a:tc>
                <a:extLst>
                  <a:ext uri="{0D108BD9-81ED-4DB2-BD59-A6C34878D82A}">
                    <a16:rowId xmlns:a16="http://schemas.microsoft.com/office/drawing/2014/main" val="10002"/>
                  </a:ext>
                </a:extLst>
              </a:tr>
              <a:tr h="819341">
                <a:tc>
                  <a:txBody>
                    <a:bodyPr/>
                    <a:lstStyle/>
                    <a:p>
                      <a:endParaRPr lang="en-GB" sz="1000" dirty="0"/>
                    </a:p>
                  </a:txBody>
                  <a:tcPr marL="68580" marR="68580" marT="34290" marB="34290"/>
                </a:tc>
                <a:tc>
                  <a:txBody>
                    <a:bodyPr/>
                    <a:lstStyle/>
                    <a:p>
                      <a:endParaRPr lang="en-GB" sz="1000"/>
                    </a:p>
                  </a:txBody>
                  <a:tcPr marL="68580" marR="68580" marT="34290" marB="34290"/>
                </a:tc>
                <a:tc>
                  <a:txBody>
                    <a:bodyPr/>
                    <a:lstStyle/>
                    <a:p>
                      <a:endParaRPr lang="en-GB" sz="1000"/>
                    </a:p>
                  </a:txBody>
                  <a:tcPr marL="68580" marR="68580" marT="34290" marB="34290"/>
                </a:tc>
                <a:tc>
                  <a:txBody>
                    <a:bodyPr/>
                    <a:lstStyle/>
                    <a:p>
                      <a:endParaRPr lang="en-GB" sz="1000" dirty="0"/>
                    </a:p>
                  </a:txBody>
                  <a:tcPr marL="68580" marR="68580" marT="34290" marB="34290"/>
                </a:tc>
                <a:extLst>
                  <a:ext uri="{0D108BD9-81ED-4DB2-BD59-A6C34878D82A}">
                    <a16:rowId xmlns:a16="http://schemas.microsoft.com/office/drawing/2014/main" val="10003"/>
                  </a:ext>
                </a:extLst>
              </a:tr>
            </a:tbl>
          </a:graphicData>
        </a:graphic>
      </p:graphicFrame>
      <p:sp>
        <p:nvSpPr>
          <p:cNvPr id="24" name="Title 1">
            <a:extLst>
              <a:ext uri="{FF2B5EF4-FFF2-40B4-BE49-F238E27FC236}">
                <a16:creationId xmlns:a16="http://schemas.microsoft.com/office/drawing/2014/main" id="{2BC0936F-6DD2-473D-ADB8-C75F2EC77F1D}"/>
              </a:ext>
            </a:extLst>
          </p:cNvPr>
          <p:cNvSpPr txBox="1">
            <a:spLocks/>
          </p:cNvSpPr>
          <p:nvPr/>
        </p:nvSpPr>
        <p:spPr>
          <a:xfrm>
            <a:off x="1149428" y="2089425"/>
            <a:ext cx="1296279" cy="299273"/>
          </a:xfrm>
          <a:prstGeom prst="rect">
            <a:avLst/>
          </a:prstGeom>
        </p:spPr>
        <p:txBody>
          <a:bodyPr vert="horz" lIns="68580" tIns="34290" rIns="68580" bIns="3429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1875" dirty="0">
                <a:solidFill>
                  <a:srgbClr val="0070C0"/>
                </a:solidFill>
                <a:latin typeface="Trebuchet MS"/>
                <a:cs typeface="Times New Roman"/>
              </a:rPr>
              <a:t>Green Space</a:t>
            </a:r>
          </a:p>
        </p:txBody>
      </p:sp>
      <p:sp>
        <p:nvSpPr>
          <p:cNvPr id="25" name="Title 1">
            <a:extLst>
              <a:ext uri="{FF2B5EF4-FFF2-40B4-BE49-F238E27FC236}">
                <a16:creationId xmlns:a16="http://schemas.microsoft.com/office/drawing/2014/main" id="{FC4C1379-4E2A-403D-9E05-A3902B13B6DC}"/>
              </a:ext>
            </a:extLst>
          </p:cNvPr>
          <p:cNvSpPr txBox="1">
            <a:spLocks/>
          </p:cNvSpPr>
          <p:nvPr/>
        </p:nvSpPr>
        <p:spPr>
          <a:xfrm>
            <a:off x="1140034" y="2909661"/>
            <a:ext cx="1268097" cy="299273"/>
          </a:xfrm>
          <a:prstGeom prst="rect">
            <a:avLst/>
          </a:prstGeom>
        </p:spPr>
        <p:txBody>
          <a:bodyPr vert="horz" lIns="68580" tIns="34290" rIns="68580" bIns="3429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1875" dirty="0">
                <a:solidFill>
                  <a:srgbClr val="0070C0"/>
                </a:solidFill>
                <a:latin typeface="Trebuchet MS"/>
                <a:cs typeface="Times New Roman"/>
              </a:rPr>
              <a:t>Transport</a:t>
            </a:r>
          </a:p>
        </p:txBody>
      </p:sp>
      <p:sp>
        <p:nvSpPr>
          <p:cNvPr id="26" name="Title 1">
            <a:extLst>
              <a:ext uri="{FF2B5EF4-FFF2-40B4-BE49-F238E27FC236}">
                <a16:creationId xmlns:a16="http://schemas.microsoft.com/office/drawing/2014/main" id="{3DF2825E-4D2F-4F1A-83A7-A95960A0F4E0}"/>
              </a:ext>
            </a:extLst>
          </p:cNvPr>
          <p:cNvSpPr txBox="1">
            <a:spLocks/>
          </p:cNvSpPr>
          <p:nvPr/>
        </p:nvSpPr>
        <p:spPr>
          <a:xfrm>
            <a:off x="1149428" y="3931792"/>
            <a:ext cx="1296279" cy="299273"/>
          </a:xfrm>
          <a:prstGeom prst="rect">
            <a:avLst/>
          </a:prstGeom>
        </p:spPr>
        <p:txBody>
          <a:bodyPr vert="horz" lIns="68580" tIns="34290" rIns="68580" bIns="3429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1875" dirty="0">
                <a:solidFill>
                  <a:srgbClr val="0070C0"/>
                </a:solidFill>
                <a:latin typeface="Trebuchet MS"/>
                <a:cs typeface="Times New Roman"/>
              </a:rPr>
              <a:t>Waste</a:t>
            </a:r>
          </a:p>
        </p:txBody>
      </p:sp>
      <p:sp>
        <p:nvSpPr>
          <p:cNvPr id="27" name="Title 1">
            <a:extLst>
              <a:ext uri="{FF2B5EF4-FFF2-40B4-BE49-F238E27FC236}">
                <a16:creationId xmlns:a16="http://schemas.microsoft.com/office/drawing/2014/main" id="{43530C20-1E13-47D7-9F88-1F9B513244C4}"/>
              </a:ext>
            </a:extLst>
          </p:cNvPr>
          <p:cNvSpPr txBox="1">
            <a:spLocks/>
          </p:cNvSpPr>
          <p:nvPr/>
        </p:nvSpPr>
        <p:spPr>
          <a:xfrm>
            <a:off x="619342" y="4614327"/>
            <a:ext cx="1801518" cy="406947"/>
          </a:xfrm>
          <a:prstGeom prst="rect">
            <a:avLst/>
          </a:prstGeom>
        </p:spPr>
        <p:txBody>
          <a:bodyPr vert="horz" lIns="68580" tIns="34290" rIns="68580" bIns="3429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r"/>
            <a:r>
              <a:rPr lang="en-GB" sz="1875" dirty="0">
                <a:solidFill>
                  <a:srgbClr val="0070C0"/>
                </a:solidFill>
                <a:latin typeface="Trebuchet MS"/>
                <a:cs typeface="Times New Roman"/>
              </a:rPr>
              <a:t>Energy and Fossil Fue</a:t>
            </a:r>
            <a:r>
              <a:rPr lang="en-GB" sz="1500" dirty="0">
                <a:solidFill>
                  <a:srgbClr val="0070C0"/>
                </a:solidFill>
                <a:latin typeface="Trebuchet MS"/>
                <a:cs typeface="Times New Roman"/>
              </a:rPr>
              <a:t>l</a:t>
            </a:r>
          </a:p>
        </p:txBody>
      </p:sp>
      <p:sp>
        <p:nvSpPr>
          <p:cNvPr id="28" name="Title 1">
            <a:extLst>
              <a:ext uri="{FF2B5EF4-FFF2-40B4-BE49-F238E27FC236}">
                <a16:creationId xmlns:a16="http://schemas.microsoft.com/office/drawing/2014/main" id="{058B373B-7A3C-436A-A20F-EA97A977D027}"/>
              </a:ext>
            </a:extLst>
          </p:cNvPr>
          <p:cNvSpPr txBox="1">
            <a:spLocks/>
          </p:cNvSpPr>
          <p:nvPr/>
        </p:nvSpPr>
        <p:spPr>
          <a:xfrm>
            <a:off x="2408131" y="5031042"/>
            <a:ext cx="3898359" cy="299273"/>
          </a:xfrm>
          <a:prstGeom prst="rect">
            <a:avLst/>
          </a:prstGeom>
        </p:spPr>
        <p:txBody>
          <a:bodyPr vert="horz" lIns="68580" tIns="34290" rIns="68580" bIns="3429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ctr"/>
            <a:r>
              <a:rPr lang="en-GB" sz="1500" dirty="0">
                <a:solidFill>
                  <a:srgbClr val="0070C0"/>
                </a:solidFill>
                <a:latin typeface="Trebuchet MS"/>
                <a:cs typeface="Times New Roman"/>
              </a:rPr>
              <a:t>(each block represents 6 points, or 25%)</a:t>
            </a:r>
            <a:r>
              <a:rPr lang="en-GB" sz="1500" dirty="0">
                <a:latin typeface="Trebuchet MS"/>
                <a:cs typeface="Times New Roman"/>
              </a:rPr>
              <a:t> </a:t>
            </a:r>
            <a:endParaRPr lang="en-GB" sz="1500" dirty="0"/>
          </a:p>
        </p:txBody>
      </p:sp>
    </p:spTree>
    <p:extLst>
      <p:ext uri="{BB962C8B-B14F-4D97-AF65-F5344CB8AC3E}">
        <p14:creationId xmlns:p14="http://schemas.microsoft.com/office/powerpoint/2010/main" val="373007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7C3B09E5-5852-4793-AAE6-98293F198F94}"/>
              </a:ext>
            </a:extLst>
          </p:cNvPr>
          <p:cNvGraphicFramePr>
            <a:graphicFrameLocks noGrp="1"/>
          </p:cNvGraphicFramePr>
          <p:nvPr>
            <p:extLst>
              <p:ext uri="{D42A27DB-BD31-4B8C-83A1-F6EECF244321}">
                <p14:modId xmlns:p14="http://schemas.microsoft.com/office/powerpoint/2010/main" val="2543075187"/>
              </p:ext>
            </p:extLst>
          </p:nvPr>
        </p:nvGraphicFramePr>
        <p:xfrm>
          <a:off x="2029023" y="1985530"/>
          <a:ext cx="4345136" cy="2543600"/>
        </p:xfrm>
        <a:graphic>
          <a:graphicData uri="http://schemas.openxmlformats.org/drawingml/2006/table">
            <a:tbl>
              <a:tblPr/>
              <a:tblGrid>
                <a:gridCol w="1086284">
                  <a:extLst>
                    <a:ext uri="{9D8B030D-6E8A-4147-A177-3AD203B41FA5}">
                      <a16:colId xmlns:a16="http://schemas.microsoft.com/office/drawing/2014/main" val="3734265938"/>
                    </a:ext>
                  </a:extLst>
                </a:gridCol>
                <a:gridCol w="1086284">
                  <a:extLst>
                    <a:ext uri="{9D8B030D-6E8A-4147-A177-3AD203B41FA5}">
                      <a16:colId xmlns:a16="http://schemas.microsoft.com/office/drawing/2014/main" val="383583293"/>
                    </a:ext>
                  </a:extLst>
                </a:gridCol>
                <a:gridCol w="1086284">
                  <a:extLst>
                    <a:ext uri="{9D8B030D-6E8A-4147-A177-3AD203B41FA5}">
                      <a16:colId xmlns:a16="http://schemas.microsoft.com/office/drawing/2014/main" val="1596482517"/>
                    </a:ext>
                  </a:extLst>
                </a:gridCol>
                <a:gridCol w="1086284">
                  <a:extLst>
                    <a:ext uri="{9D8B030D-6E8A-4147-A177-3AD203B41FA5}">
                      <a16:colId xmlns:a16="http://schemas.microsoft.com/office/drawing/2014/main" val="2467150081"/>
                    </a:ext>
                  </a:extLst>
                </a:gridCol>
              </a:tblGrid>
              <a:tr h="635900">
                <a:tc>
                  <a:txBody>
                    <a:bodyPr/>
                    <a:lstStyle/>
                    <a:p>
                      <a:pPr algn="l" fontAlgn="auto"/>
                      <a:r>
                        <a:rPr lang="en-GB" sz="1500" b="0" i="0" dirty="0">
                          <a:solidFill>
                            <a:srgbClr val="000000"/>
                          </a:solidFill>
                          <a:effectLst/>
                          <a:latin typeface="Calibri" panose="020F0502020204030204" pitchFamily="34" charset="0"/>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867623"/>
                  </a:ext>
                </a:extLst>
              </a:tr>
              <a:tr h="635900">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053701"/>
                  </a:ext>
                </a:extLst>
              </a:tr>
              <a:tr h="635900">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851530"/>
                  </a:ext>
                </a:extLst>
              </a:tr>
              <a:tr h="635900">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n-GB" sz="1500" b="0" i="0" dirty="0">
                          <a:solidFill>
                            <a:srgbClr val="000000"/>
                          </a:solidFill>
                          <a:effectLst/>
                          <a:latin typeface="Calibri" panose="020F0502020204030204" pitchFamily="34" charset="0"/>
                        </a:rPr>
                        <a:t>​</a:t>
                      </a:r>
                    </a:p>
                  </a:txBody>
                  <a:tcPr marL="68580" marR="68580" marT="34290" marB="34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886923"/>
                  </a:ext>
                </a:extLst>
              </a:tr>
            </a:tbl>
          </a:graphicData>
        </a:graphic>
      </p:graphicFrame>
      <p:sp>
        <p:nvSpPr>
          <p:cNvPr id="20" name="Rectangle 1">
            <a:extLst>
              <a:ext uri="{FF2B5EF4-FFF2-40B4-BE49-F238E27FC236}">
                <a16:creationId xmlns:a16="http://schemas.microsoft.com/office/drawing/2014/main" id="{8DD6CD6A-CC8D-43A7-BF1C-4075B7FFD7E6}"/>
              </a:ext>
            </a:extLst>
          </p:cNvPr>
          <p:cNvSpPr>
            <a:spLocks noChangeArrowheads="1"/>
          </p:cNvSpPr>
          <p:nvPr/>
        </p:nvSpPr>
        <p:spPr bwMode="auto">
          <a:xfrm>
            <a:off x="3438525" y="2578218"/>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22" name="TextBox 21">
            <a:extLst>
              <a:ext uri="{FF2B5EF4-FFF2-40B4-BE49-F238E27FC236}">
                <a16:creationId xmlns:a16="http://schemas.microsoft.com/office/drawing/2014/main" id="{2E0A9650-3A17-4BC8-8699-BE6B9EF0ADA4}"/>
              </a:ext>
            </a:extLst>
          </p:cNvPr>
          <p:cNvSpPr txBox="1"/>
          <p:nvPr/>
        </p:nvSpPr>
        <p:spPr>
          <a:xfrm>
            <a:off x="2103120" y="4529130"/>
            <a:ext cx="842750" cy="646331"/>
          </a:xfrm>
          <a:prstGeom prst="rect">
            <a:avLst/>
          </a:prstGeom>
          <a:noFill/>
        </p:spPr>
        <p:txBody>
          <a:bodyPr wrap="square" lIns="68580" tIns="34290" rIns="68580" bIns="34290" anchor="t">
            <a:spAutoFit/>
          </a:bodyPr>
          <a:lstStyle/>
          <a:p>
            <a:pPr algn="r"/>
            <a:r>
              <a:rPr lang="en-GB" sz="1875" b="1" dirty="0">
                <a:solidFill>
                  <a:srgbClr val="0070C0"/>
                </a:solidFill>
                <a:latin typeface="Trebuchet MS"/>
              </a:rPr>
              <a:t>Green Space</a:t>
            </a:r>
            <a:endParaRPr lang="en-GB" sz="1875" dirty="0">
              <a:solidFill>
                <a:srgbClr val="0070C0"/>
              </a:solidFill>
              <a:latin typeface="Trebuchet MS"/>
            </a:endParaRPr>
          </a:p>
        </p:txBody>
      </p:sp>
      <p:sp>
        <p:nvSpPr>
          <p:cNvPr id="24" name="TextBox 23">
            <a:extLst>
              <a:ext uri="{FF2B5EF4-FFF2-40B4-BE49-F238E27FC236}">
                <a16:creationId xmlns:a16="http://schemas.microsoft.com/office/drawing/2014/main" id="{F1B4ABB4-AE28-42AF-9EA8-6861861E842D}"/>
              </a:ext>
            </a:extLst>
          </p:cNvPr>
          <p:cNvSpPr txBox="1"/>
          <p:nvPr/>
        </p:nvSpPr>
        <p:spPr>
          <a:xfrm>
            <a:off x="2729978" y="4529130"/>
            <a:ext cx="1471613" cy="357790"/>
          </a:xfrm>
          <a:prstGeom prst="rect">
            <a:avLst/>
          </a:prstGeom>
          <a:noFill/>
        </p:spPr>
        <p:txBody>
          <a:bodyPr wrap="square" lIns="68580" tIns="34290" rIns="68580" bIns="34290" anchor="t">
            <a:spAutoFit/>
          </a:bodyPr>
          <a:lstStyle/>
          <a:p>
            <a:pPr algn="r"/>
            <a:r>
              <a:rPr lang="en-GB" sz="1875" b="1" dirty="0">
                <a:solidFill>
                  <a:srgbClr val="0070C0"/>
                </a:solidFill>
                <a:latin typeface="Trebuchet MS"/>
              </a:rPr>
              <a:t>Transport</a:t>
            </a:r>
            <a:endParaRPr lang="en-GB" sz="1875" dirty="0">
              <a:solidFill>
                <a:srgbClr val="0070C0"/>
              </a:solidFill>
              <a:latin typeface="Trebuchet MS"/>
            </a:endParaRPr>
          </a:p>
        </p:txBody>
      </p:sp>
      <p:sp>
        <p:nvSpPr>
          <p:cNvPr id="26" name="TextBox 25">
            <a:extLst>
              <a:ext uri="{FF2B5EF4-FFF2-40B4-BE49-F238E27FC236}">
                <a16:creationId xmlns:a16="http://schemas.microsoft.com/office/drawing/2014/main" id="{706494DE-453F-4554-8FC2-4D20E3E56DFF}"/>
              </a:ext>
            </a:extLst>
          </p:cNvPr>
          <p:cNvSpPr txBox="1"/>
          <p:nvPr/>
        </p:nvSpPr>
        <p:spPr>
          <a:xfrm>
            <a:off x="4201591" y="4529130"/>
            <a:ext cx="985838" cy="357790"/>
          </a:xfrm>
          <a:prstGeom prst="rect">
            <a:avLst/>
          </a:prstGeom>
          <a:noFill/>
        </p:spPr>
        <p:txBody>
          <a:bodyPr wrap="square" lIns="68580" tIns="34290" rIns="68580" bIns="34290" anchor="t">
            <a:spAutoFit/>
          </a:bodyPr>
          <a:lstStyle/>
          <a:p>
            <a:pPr algn="r"/>
            <a:r>
              <a:rPr lang="en-GB" sz="1875" b="1" dirty="0">
                <a:solidFill>
                  <a:srgbClr val="0070C0"/>
                </a:solidFill>
                <a:latin typeface="Trebuchet MS"/>
              </a:rPr>
              <a:t>Waste</a:t>
            </a:r>
            <a:endParaRPr lang="en-GB" sz="1875" dirty="0">
              <a:solidFill>
                <a:srgbClr val="0070C0"/>
              </a:solidFill>
              <a:latin typeface="Trebuchet MS"/>
            </a:endParaRPr>
          </a:p>
        </p:txBody>
      </p:sp>
      <p:sp>
        <p:nvSpPr>
          <p:cNvPr id="28" name="TextBox 27">
            <a:extLst>
              <a:ext uri="{FF2B5EF4-FFF2-40B4-BE49-F238E27FC236}">
                <a16:creationId xmlns:a16="http://schemas.microsoft.com/office/drawing/2014/main" id="{8FCF721D-1962-4077-B62F-276387697138}"/>
              </a:ext>
            </a:extLst>
          </p:cNvPr>
          <p:cNvSpPr txBox="1"/>
          <p:nvPr/>
        </p:nvSpPr>
        <p:spPr>
          <a:xfrm>
            <a:off x="4883420" y="4506148"/>
            <a:ext cx="1412400" cy="934871"/>
          </a:xfrm>
          <a:prstGeom prst="rect">
            <a:avLst/>
          </a:prstGeom>
          <a:noFill/>
        </p:spPr>
        <p:txBody>
          <a:bodyPr wrap="square" lIns="68580" tIns="34290" rIns="68580" bIns="34290" anchor="t">
            <a:spAutoFit/>
          </a:bodyPr>
          <a:lstStyle/>
          <a:p>
            <a:pPr algn="r"/>
            <a:r>
              <a:rPr lang="en-GB" sz="1875" b="1" dirty="0">
                <a:solidFill>
                  <a:srgbClr val="0070C0"/>
                </a:solidFill>
                <a:latin typeface="Trebuchet MS"/>
              </a:rPr>
              <a:t>Energy &amp; Fossil Fuel</a:t>
            </a:r>
            <a:endParaRPr lang="en-GB" sz="1875" dirty="0">
              <a:solidFill>
                <a:srgbClr val="0070C0"/>
              </a:solidFill>
              <a:latin typeface="Trebuchet MS"/>
            </a:endParaRPr>
          </a:p>
        </p:txBody>
      </p:sp>
      <p:sp>
        <p:nvSpPr>
          <p:cNvPr id="30" name="TextBox 29">
            <a:extLst>
              <a:ext uri="{FF2B5EF4-FFF2-40B4-BE49-F238E27FC236}">
                <a16:creationId xmlns:a16="http://schemas.microsoft.com/office/drawing/2014/main" id="{81E1E902-76E7-4844-8939-240965BC72CE}"/>
              </a:ext>
            </a:extLst>
          </p:cNvPr>
          <p:cNvSpPr txBox="1"/>
          <p:nvPr/>
        </p:nvSpPr>
        <p:spPr>
          <a:xfrm>
            <a:off x="498206" y="2372633"/>
            <a:ext cx="1399484" cy="1511952"/>
          </a:xfrm>
          <a:prstGeom prst="rect">
            <a:avLst/>
          </a:prstGeom>
          <a:noFill/>
        </p:spPr>
        <p:txBody>
          <a:bodyPr wrap="square" lIns="68580" tIns="34290" rIns="68580" bIns="34290" anchor="t">
            <a:spAutoFit/>
          </a:bodyPr>
          <a:lstStyle/>
          <a:p>
            <a:pPr algn="ctr"/>
            <a:r>
              <a:rPr lang="en-US" sz="1875" b="1" dirty="0">
                <a:solidFill>
                  <a:srgbClr val="0070C0"/>
                </a:solidFill>
                <a:latin typeface="Trebuchet MS"/>
              </a:rPr>
              <a:t>(each block represents 6 points, or 25%)</a:t>
            </a:r>
            <a:r>
              <a:rPr lang="en-US" sz="1350" b="1" dirty="0">
                <a:solidFill>
                  <a:srgbClr val="662482"/>
                </a:solidFill>
                <a:latin typeface="Trebuchet MS"/>
              </a:rPr>
              <a:t> </a:t>
            </a:r>
            <a:r>
              <a:rPr lang="en-US" sz="1350" dirty="0">
                <a:solidFill>
                  <a:srgbClr val="000000"/>
                </a:solidFill>
                <a:latin typeface="Trebuchet MS"/>
              </a:rPr>
              <a:t>​</a:t>
            </a:r>
            <a:endParaRPr lang="en-GB" sz="1350" dirty="0">
              <a:latin typeface="Trebuchet MS"/>
            </a:endParaRPr>
          </a:p>
        </p:txBody>
      </p:sp>
      <p:sp>
        <p:nvSpPr>
          <p:cNvPr id="10" name="Title 1">
            <a:extLst>
              <a:ext uri="{FF2B5EF4-FFF2-40B4-BE49-F238E27FC236}">
                <a16:creationId xmlns:a16="http://schemas.microsoft.com/office/drawing/2014/main" id="{1820743C-8365-4FA0-803F-27897C4F11C3}"/>
              </a:ext>
            </a:extLst>
          </p:cNvPr>
          <p:cNvSpPr>
            <a:spLocks noGrp="1"/>
          </p:cNvSpPr>
          <p:nvPr>
            <p:ph type="ctrTitle"/>
          </p:nvPr>
        </p:nvSpPr>
        <p:spPr>
          <a:xfrm>
            <a:off x="498206" y="1035146"/>
            <a:ext cx="6816031" cy="631183"/>
          </a:xfrm>
        </p:spPr>
        <p:txBody>
          <a:bodyPr>
            <a:noAutofit/>
          </a:bodyPr>
          <a:lstStyle/>
          <a:p>
            <a:r>
              <a:rPr lang="en-GB" sz="2800" dirty="0">
                <a:latin typeface="Trebuchet MS"/>
                <a:cs typeface="Times New Roman"/>
              </a:rPr>
              <a:t>Example: Data presentation </a:t>
            </a:r>
            <a:br>
              <a:rPr lang="en-GB" sz="2800" dirty="0">
                <a:latin typeface="Trebuchet MS"/>
                <a:cs typeface="Times New Roman"/>
              </a:rPr>
            </a:br>
            <a:r>
              <a:rPr lang="en-GB" sz="2800" dirty="0">
                <a:latin typeface="Trebuchet MS"/>
                <a:cs typeface="Times New Roman"/>
              </a:rPr>
              <a:t>on a vertical bar chart</a:t>
            </a:r>
          </a:p>
        </p:txBody>
      </p:sp>
      <p:sp>
        <p:nvSpPr>
          <p:cNvPr id="2" name="Rectangle 1">
            <a:extLst>
              <a:ext uri="{FF2B5EF4-FFF2-40B4-BE49-F238E27FC236}">
                <a16:creationId xmlns:a16="http://schemas.microsoft.com/office/drawing/2014/main" id="{72BD3167-8CBE-4C19-86D6-926567A7494E}"/>
              </a:ext>
            </a:extLst>
          </p:cNvPr>
          <p:cNvSpPr/>
          <p:nvPr/>
        </p:nvSpPr>
        <p:spPr>
          <a:xfrm>
            <a:off x="2021840" y="3884585"/>
            <a:ext cx="1087120" cy="62156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BECE8476-BB98-435F-A8C3-3991D33BA82C}"/>
              </a:ext>
            </a:extLst>
          </p:cNvPr>
          <p:cNvSpPr/>
          <p:nvPr/>
        </p:nvSpPr>
        <p:spPr>
          <a:xfrm>
            <a:off x="3118147" y="3887247"/>
            <a:ext cx="1087120" cy="62156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a:extLst>
              <a:ext uri="{FF2B5EF4-FFF2-40B4-BE49-F238E27FC236}">
                <a16:creationId xmlns:a16="http://schemas.microsoft.com/office/drawing/2014/main" id="{2AD9D1B5-2F3E-4346-9266-681806E8A51C}"/>
              </a:ext>
            </a:extLst>
          </p:cNvPr>
          <p:cNvSpPr/>
          <p:nvPr/>
        </p:nvSpPr>
        <p:spPr>
          <a:xfrm>
            <a:off x="3107677" y="3257330"/>
            <a:ext cx="1087120" cy="62156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a:extLst>
              <a:ext uri="{FF2B5EF4-FFF2-40B4-BE49-F238E27FC236}">
                <a16:creationId xmlns:a16="http://schemas.microsoft.com/office/drawing/2014/main" id="{792C4937-6771-4BC3-BFA0-211571F2EC15}"/>
              </a:ext>
            </a:extLst>
          </p:cNvPr>
          <p:cNvSpPr/>
          <p:nvPr/>
        </p:nvSpPr>
        <p:spPr>
          <a:xfrm>
            <a:off x="4192278" y="3884585"/>
            <a:ext cx="1087120" cy="62156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56DD922E-A188-4215-9209-7A366D15099E}"/>
              </a:ext>
            </a:extLst>
          </p:cNvPr>
          <p:cNvSpPr/>
          <p:nvPr/>
        </p:nvSpPr>
        <p:spPr>
          <a:xfrm>
            <a:off x="5294222" y="3884585"/>
            <a:ext cx="1087120" cy="62156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51DB1D6D-BDE4-4E35-A26D-26DCAC553E38}"/>
              </a:ext>
            </a:extLst>
          </p:cNvPr>
          <p:cNvSpPr/>
          <p:nvPr/>
        </p:nvSpPr>
        <p:spPr>
          <a:xfrm>
            <a:off x="2036664" y="3256142"/>
            <a:ext cx="1087120" cy="62156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a:extLst>
              <a:ext uri="{FF2B5EF4-FFF2-40B4-BE49-F238E27FC236}">
                <a16:creationId xmlns:a16="http://schemas.microsoft.com/office/drawing/2014/main" id="{A63899D8-2FAB-4D2F-B2DA-B845E5269D17}"/>
              </a:ext>
            </a:extLst>
          </p:cNvPr>
          <p:cNvSpPr/>
          <p:nvPr/>
        </p:nvSpPr>
        <p:spPr>
          <a:xfrm>
            <a:off x="2031027" y="2621757"/>
            <a:ext cx="1087120" cy="62156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7121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DAB2-97BF-6142-B77A-BF7B79763CCC}"/>
              </a:ext>
            </a:extLst>
          </p:cNvPr>
          <p:cNvSpPr>
            <a:spLocks noGrp="1"/>
          </p:cNvSpPr>
          <p:nvPr>
            <p:ph type="ctrTitle"/>
          </p:nvPr>
        </p:nvSpPr>
        <p:spPr>
          <a:xfrm>
            <a:off x="310360" y="949247"/>
            <a:ext cx="6183380" cy="766002"/>
          </a:xfrm>
        </p:spPr>
        <p:txBody>
          <a:bodyPr>
            <a:normAutofit/>
          </a:bodyPr>
          <a:lstStyle/>
          <a:p>
            <a:r>
              <a:rPr lang="en-US" sz="3750" dirty="0">
                <a:latin typeface="Trebuchet MS"/>
                <a:cs typeface="Arial"/>
              </a:rPr>
              <a:t>Lesson objectives</a:t>
            </a:r>
            <a:endParaRPr lang="en-US" sz="375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C0F2E53-8201-F841-86B3-8A3D3F6A39B6}"/>
              </a:ext>
            </a:extLst>
          </p:cNvPr>
          <p:cNvSpPr>
            <a:spLocks noGrp="1"/>
          </p:cNvSpPr>
          <p:nvPr>
            <p:ph type="subTitle" idx="1"/>
          </p:nvPr>
        </p:nvSpPr>
        <p:spPr>
          <a:xfrm>
            <a:off x="271342" y="1877580"/>
            <a:ext cx="6720431" cy="2803430"/>
          </a:xfrm>
        </p:spPr>
        <p:txBody>
          <a:bodyPr vert="horz" lIns="68580" tIns="34290" rIns="68580" bIns="34290" rtlCol="0" anchor="t">
            <a:noAutofit/>
          </a:bodyPr>
          <a:lstStyle/>
          <a:p>
            <a:pPr marL="342900" indent="-342900" fontAlgn="base">
              <a:buFont typeface="Wingdings" panose="05000000000000000000" pitchFamily="2" charset="2"/>
              <a:buChar char="§"/>
            </a:pPr>
            <a:r>
              <a:rPr lang="en-GB" sz="2250" dirty="0">
                <a:solidFill>
                  <a:srgbClr val="000000"/>
                </a:solidFill>
                <a:latin typeface="Trebuchet MS"/>
                <a:cs typeface="Times New Roman"/>
              </a:rPr>
              <a:t>Develop and apply geographical fieldwork techniques.</a:t>
            </a:r>
            <a:endParaRPr lang="en-US" sz="2250" dirty="0">
              <a:solidFill>
                <a:srgbClr val="000000"/>
              </a:solidFill>
              <a:latin typeface="Trebuchet MS"/>
              <a:cs typeface="Times New Roman"/>
            </a:endParaRPr>
          </a:p>
          <a:p>
            <a:pPr marL="342900" indent="-342900" algn="l" rtl="0" fontAlgn="base">
              <a:buFont typeface="Wingdings" panose="05000000000000000000" pitchFamily="2" charset="2"/>
              <a:buChar char="§"/>
            </a:pPr>
            <a:r>
              <a:rPr lang="en-GB" sz="2250" dirty="0">
                <a:solidFill>
                  <a:srgbClr val="000000"/>
                </a:solidFill>
                <a:latin typeface="Trebuchet MS"/>
                <a:cs typeface="Times New Roman"/>
              </a:rPr>
              <a:t>Develop capabilities in presenting and interpreting geographical data. </a:t>
            </a:r>
            <a:r>
              <a:rPr lang="en-US" sz="2250" dirty="0">
                <a:solidFill>
                  <a:srgbClr val="000000"/>
                </a:solidFill>
                <a:latin typeface="Trebuchet MS"/>
                <a:cs typeface="Times New Roman"/>
              </a:rPr>
              <a:t>​</a:t>
            </a:r>
          </a:p>
          <a:p>
            <a:pPr marL="342900" indent="-342900" algn="l" rtl="0" fontAlgn="base">
              <a:buFont typeface="Wingdings" panose="05000000000000000000" pitchFamily="2" charset="2"/>
              <a:buChar char="§"/>
            </a:pPr>
            <a:r>
              <a:rPr lang="en-GB" sz="2250" dirty="0">
                <a:solidFill>
                  <a:srgbClr val="000000"/>
                </a:solidFill>
                <a:latin typeface="Trebuchet MS"/>
                <a:cs typeface="Times New Roman"/>
              </a:rPr>
              <a:t>Understand how societies can become more sustainable and move towards a Bioeconomy</a:t>
            </a:r>
            <a:r>
              <a:rPr lang="en-US" sz="2250" dirty="0">
                <a:solidFill>
                  <a:srgbClr val="000000"/>
                </a:solidFill>
                <a:latin typeface="Trebuchet MS"/>
                <a:cs typeface="Times New Roman"/>
              </a:rPr>
              <a:t>​.</a:t>
            </a:r>
          </a:p>
          <a:p>
            <a:pPr marL="342900" indent="-342900" algn="l" rtl="0" fontAlgn="base">
              <a:buFont typeface="Wingdings" panose="05000000000000000000" pitchFamily="2" charset="2"/>
              <a:buChar char="§"/>
            </a:pPr>
            <a:r>
              <a:rPr lang="en-US" sz="2250" dirty="0">
                <a:solidFill>
                  <a:srgbClr val="000000"/>
                </a:solidFill>
                <a:latin typeface="Trebuchet MS"/>
                <a:cs typeface="Times New Roman"/>
              </a:rPr>
              <a:t>Interpret data to reach conclusions in relation to complex issues such as sustainability.</a:t>
            </a:r>
            <a:endParaRPr lang="en-GB" sz="2250" dirty="0">
              <a:solidFill>
                <a:srgbClr val="000000"/>
              </a:solidFill>
              <a:latin typeface="Trebuchet MS"/>
              <a:cs typeface="Times New Roman"/>
            </a:endParaRPr>
          </a:p>
          <a:p>
            <a:pPr marL="342900" indent="-342900" algn="l" rtl="0" fontAlgn="base">
              <a:buFont typeface="Wingdings" panose="05000000000000000000" pitchFamily="2" charset="2"/>
              <a:buChar char="§"/>
            </a:pPr>
            <a:r>
              <a:rPr lang="en-US" sz="2250" dirty="0">
                <a:solidFill>
                  <a:srgbClr val="000000"/>
                </a:solidFill>
                <a:latin typeface="Trebuchet MS"/>
                <a:cs typeface="Times New Roman"/>
              </a:rPr>
              <a:t>Evaluate the limitations of the enquiry​.</a:t>
            </a:r>
          </a:p>
          <a:p>
            <a:pPr marL="342900"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F12D29A-1311-43F4-B221-E9C972DE72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7771" y="1332248"/>
            <a:ext cx="696863" cy="3347432"/>
          </a:xfrm>
          <a:prstGeom prst="rect">
            <a:avLst/>
          </a:prstGeom>
        </p:spPr>
      </p:pic>
    </p:spTree>
    <p:extLst>
      <p:ext uri="{BB962C8B-B14F-4D97-AF65-F5344CB8AC3E}">
        <p14:creationId xmlns:p14="http://schemas.microsoft.com/office/powerpoint/2010/main" val="224212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087378-E1A0-40B4-9418-E67CDE3E9F10}"/>
              </a:ext>
            </a:extLst>
          </p:cNvPr>
          <p:cNvSpPr>
            <a:spLocks noGrp="1"/>
          </p:cNvSpPr>
          <p:nvPr>
            <p:ph type="subTitle" idx="1"/>
          </p:nvPr>
        </p:nvSpPr>
        <p:spPr>
          <a:xfrm>
            <a:off x="149370" y="968520"/>
            <a:ext cx="4175498" cy="466856"/>
          </a:xfrm>
        </p:spPr>
        <p:txBody>
          <a:bodyPr vert="horz" lIns="68580" tIns="34290" rIns="68580" bIns="34290" rtlCol="0" anchor="t">
            <a:normAutofit/>
          </a:bodyPr>
          <a:lstStyle/>
          <a:p>
            <a:r>
              <a:rPr lang="en-GB" sz="2250" b="1" dirty="0">
                <a:solidFill>
                  <a:srgbClr val="0070C0"/>
                </a:solidFill>
                <a:latin typeface="Trebuchet MS"/>
                <a:cs typeface="Times New Roman"/>
              </a:rPr>
              <a:t>Writing a good conclusion</a:t>
            </a:r>
          </a:p>
        </p:txBody>
      </p:sp>
      <p:sp>
        <p:nvSpPr>
          <p:cNvPr id="5" name="TextBox 4">
            <a:extLst>
              <a:ext uri="{FF2B5EF4-FFF2-40B4-BE49-F238E27FC236}">
                <a16:creationId xmlns:a16="http://schemas.microsoft.com/office/drawing/2014/main" id="{7B407291-85D7-4B45-98F6-8539F415F234}"/>
              </a:ext>
            </a:extLst>
          </p:cNvPr>
          <p:cNvSpPr txBox="1"/>
          <p:nvPr/>
        </p:nvSpPr>
        <p:spPr>
          <a:xfrm>
            <a:off x="145463" y="1355350"/>
            <a:ext cx="6116897" cy="3947234"/>
          </a:xfrm>
          <a:prstGeom prst="rect">
            <a:avLst/>
          </a:prstGeom>
          <a:noFill/>
        </p:spPr>
        <p:txBody>
          <a:bodyPr wrap="square" lIns="68580" tIns="34290" rIns="68580" bIns="34290" anchor="t">
            <a:spAutoFit/>
          </a:bodyPr>
          <a:lstStyle/>
          <a:p>
            <a:pPr algn="l" rtl="0" fontAlgn="base"/>
            <a:r>
              <a:rPr lang="en-GB" b="1" dirty="0">
                <a:solidFill>
                  <a:srgbClr val="0070C0"/>
                </a:solidFill>
                <a:latin typeface="Trebuchet MS"/>
              </a:rPr>
              <a:t>What does your data show?</a:t>
            </a:r>
            <a:r>
              <a:rPr lang="en-US" dirty="0">
                <a:solidFill>
                  <a:srgbClr val="0070C0"/>
                </a:solidFill>
                <a:latin typeface="Trebuchet MS"/>
              </a:rPr>
              <a:t>​</a:t>
            </a:r>
          </a:p>
          <a:p>
            <a:pPr algn="l" rtl="0" fontAlgn="base"/>
            <a:endParaRPr lang="en-US" dirty="0">
              <a:solidFill>
                <a:srgbClr val="0070C0"/>
              </a:solidFill>
              <a:latin typeface="Trebuchet MS"/>
              <a:cs typeface="Segoe UI"/>
            </a:endParaRPr>
          </a:p>
          <a:p>
            <a:pPr fontAlgn="base">
              <a:buFont typeface="+mj-lt"/>
              <a:buAutoNum type="arabicPeriod"/>
            </a:pPr>
            <a:r>
              <a:rPr lang="en-GB" dirty="0">
                <a:solidFill>
                  <a:srgbClr val="0070C0"/>
                </a:solidFill>
                <a:latin typeface="Trebuchet MS"/>
              </a:rPr>
              <a:t>Which area of your school supports the Bioeconomy the most?</a:t>
            </a:r>
            <a:r>
              <a:rPr lang="en-US" dirty="0">
                <a:solidFill>
                  <a:srgbClr val="0070C0"/>
                </a:solidFill>
                <a:latin typeface="Trebuchet MS"/>
              </a:rPr>
              <a:t>​ </a:t>
            </a:r>
            <a:r>
              <a:rPr lang="en-GB" dirty="0">
                <a:solidFill>
                  <a:srgbClr val="0070C0"/>
                </a:solidFill>
                <a:latin typeface="Trebuchet MS"/>
                <a:cs typeface="Calibri"/>
              </a:rPr>
              <a:t> </a:t>
            </a:r>
            <a:r>
              <a:rPr lang="en-GB" dirty="0">
                <a:solidFill>
                  <a:srgbClr val="0070C0"/>
                </a:solidFill>
                <a:latin typeface="Trebuchet MS"/>
              </a:rPr>
              <a:t>What is its Bioeconomy index rating? </a:t>
            </a:r>
            <a:endParaRPr lang="en-GB" dirty="0">
              <a:solidFill>
                <a:srgbClr val="0070C0"/>
              </a:solidFill>
              <a:latin typeface="Trebuchet MS" panose="020B0603020202020204" pitchFamily="34" charset="0"/>
            </a:endParaRPr>
          </a:p>
          <a:p>
            <a:pPr algn="l" rtl="0" fontAlgn="base">
              <a:buFont typeface="+mj-lt"/>
              <a:buAutoNum type="arabicPeriod"/>
            </a:pPr>
            <a:endParaRPr lang="en-US" dirty="0">
              <a:solidFill>
                <a:srgbClr val="0070C0"/>
              </a:solidFill>
              <a:latin typeface="Trebuchet MS"/>
              <a:cs typeface="Arial"/>
            </a:endParaRPr>
          </a:p>
          <a:p>
            <a:pPr fontAlgn="base">
              <a:buFont typeface="+mj-lt"/>
              <a:buAutoNum type="arabicPeriod"/>
            </a:pPr>
            <a:r>
              <a:rPr lang="en-GB" dirty="0">
                <a:solidFill>
                  <a:srgbClr val="0070C0"/>
                </a:solidFill>
                <a:latin typeface="Trebuchet MS"/>
              </a:rPr>
              <a:t>Which area of your school has the fewest elements of the Bioeconomy?</a:t>
            </a:r>
            <a:r>
              <a:rPr lang="en-US" dirty="0">
                <a:solidFill>
                  <a:srgbClr val="0070C0"/>
                </a:solidFill>
                <a:latin typeface="Trebuchet MS"/>
              </a:rPr>
              <a:t>​ </a:t>
            </a:r>
            <a:r>
              <a:rPr lang="en-GB" dirty="0">
                <a:solidFill>
                  <a:srgbClr val="0070C0"/>
                </a:solidFill>
                <a:latin typeface="Trebuchet MS"/>
              </a:rPr>
              <a:t>What does it score on the Bioeconomy Index?</a:t>
            </a:r>
          </a:p>
          <a:p>
            <a:pPr algn="l" rtl="0" fontAlgn="base"/>
            <a:endParaRPr lang="en-US" dirty="0">
              <a:solidFill>
                <a:srgbClr val="0070C0"/>
              </a:solidFill>
              <a:latin typeface="Trebuchet MS"/>
              <a:cs typeface="Arial"/>
            </a:endParaRPr>
          </a:p>
          <a:p>
            <a:pPr algn="l" rtl="0" fontAlgn="base"/>
            <a:r>
              <a:rPr lang="en-GB" dirty="0">
                <a:solidFill>
                  <a:srgbClr val="0070C0"/>
                </a:solidFill>
                <a:latin typeface="Trebuchet MS"/>
              </a:rPr>
              <a:t>3.Describe the element that supports the Bioeconomy the most. </a:t>
            </a:r>
            <a:r>
              <a:rPr lang="en-US" dirty="0">
                <a:solidFill>
                  <a:srgbClr val="0070C0"/>
                </a:solidFill>
                <a:latin typeface="Trebuchet MS"/>
              </a:rPr>
              <a:t>​</a:t>
            </a:r>
          </a:p>
          <a:p>
            <a:pPr algn="l" rtl="0" fontAlgn="base"/>
            <a:endParaRPr lang="en-US" dirty="0">
              <a:solidFill>
                <a:srgbClr val="0070C0"/>
              </a:solidFill>
              <a:latin typeface="Trebuchet MS"/>
              <a:cs typeface="Arial"/>
            </a:endParaRPr>
          </a:p>
          <a:p>
            <a:pPr algn="l" rtl="0" fontAlgn="base"/>
            <a:r>
              <a:rPr lang="en-GB" dirty="0">
                <a:solidFill>
                  <a:srgbClr val="0070C0"/>
                </a:solidFill>
                <a:latin typeface="Trebuchet MS"/>
              </a:rPr>
              <a:t>4. Explain how this element supports the Bioeconomy the most.</a:t>
            </a:r>
            <a:endParaRPr lang="en-US" dirty="0">
              <a:solidFill>
                <a:srgbClr val="0070C0"/>
              </a:solidFill>
              <a:latin typeface="Trebuchet MS"/>
            </a:endParaRPr>
          </a:p>
        </p:txBody>
      </p:sp>
      <p:sp>
        <p:nvSpPr>
          <p:cNvPr id="7" name="TextBox 6">
            <a:extLst>
              <a:ext uri="{FF2B5EF4-FFF2-40B4-BE49-F238E27FC236}">
                <a16:creationId xmlns:a16="http://schemas.microsoft.com/office/drawing/2014/main" id="{DC9AD612-CA76-4599-865E-E5EFAD09B904}"/>
              </a:ext>
            </a:extLst>
          </p:cNvPr>
          <p:cNvSpPr txBox="1"/>
          <p:nvPr/>
        </p:nvSpPr>
        <p:spPr>
          <a:xfrm>
            <a:off x="6171252" y="2654776"/>
            <a:ext cx="2663600" cy="2008242"/>
          </a:xfrm>
          <a:prstGeom prst="rect">
            <a:avLst/>
          </a:prstGeom>
          <a:solidFill>
            <a:srgbClr val="0070C0"/>
          </a:solidFill>
        </p:spPr>
        <p:txBody>
          <a:bodyPr wrap="square" lIns="68580" tIns="34290" rIns="68580" bIns="34290" anchor="t">
            <a:spAutoFit/>
          </a:bodyPr>
          <a:lstStyle/>
          <a:p>
            <a:pPr algn="l" rtl="0" fontAlgn="base"/>
            <a:r>
              <a:rPr lang="en-GB" b="1" dirty="0">
                <a:solidFill>
                  <a:srgbClr val="FFFFFF"/>
                </a:solidFill>
                <a:latin typeface="Trebuchet MS"/>
              </a:rPr>
              <a:t>Challenge: What could be done to improve the Bioeconomy rating of your school?  </a:t>
            </a:r>
            <a:r>
              <a:rPr lang="en-US" dirty="0">
                <a:solidFill>
                  <a:srgbClr val="000000"/>
                </a:solidFill>
                <a:latin typeface="Trebuchet MS"/>
              </a:rPr>
              <a:t>​</a:t>
            </a:r>
          </a:p>
          <a:p>
            <a:pPr algn="l" rtl="0" fontAlgn="base"/>
            <a:r>
              <a:rPr lang="en-GB" b="1" dirty="0">
                <a:solidFill>
                  <a:srgbClr val="FFFFFF"/>
                </a:solidFill>
                <a:latin typeface="Trebuchet MS"/>
              </a:rPr>
              <a:t>Remember the SDGs? Can you link them to any of your findings?</a:t>
            </a:r>
            <a:endParaRPr lang="en-GB" dirty="0">
              <a:solidFill>
                <a:srgbClr val="000000"/>
              </a:solidFill>
              <a:latin typeface="Segoe UI" panose="020B0502040204020203" pitchFamily="34" charset="0"/>
              <a:cs typeface="Segoe UI" panose="020B0502040204020203" pitchFamily="34" charset="0"/>
            </a:endParaRPr>
          </a:p>
        </p:txBody>
      </p:sp>
      <p:pic>
        <p:nvPicPr>
          <p:cNvPr id="8" name="Picture 2">
            <a:extLst>
              <a:ext uri="{FF2B5EF4-FFF2-40B4-BE49-F238E27FC236}">
                <a16:creationId xmlns:a16="http://schemas.microsoft.com/office/drawing/2014/main" id="{8EE72CC2-48CD-4176-84D1-DCCE94935A2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33785" y="1030813"/>
            <a:ext cx="2929033" cy="16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0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9EE6-7882-45D2-9B77-45B140CA65E6}"/>
              </a:ext>
            </a:extLst>
          </p:cNvPr>
          <p:cNvSpPr>
            <a:spLocks noGrp="1"/>
          </p:cNvSpPr>
          <p:nvPr>
            <p:ph type="ctrTitle"/>
          </p:nvPr>
        </p:nvSpPr>
        <p:spPr>
          <a:xfrm>
            <a:off x="160761" y="1014412"/>
            <a:ext cx="5382790" cy="928688"/>
          </a:xfrm>
        </p:spPr>
        <p:txBody>
          <a:bodyPr>
            <a:normAutofit/>
          </a:bodyPr>
          <a:lstStyle/>
          <a:p>
            <a:r>
              <a:rPr lang="en-GB" sz="2250" dirty="0">
                <a:latin typeface="Trebuchet MS"/>
                <a:cs typeface="Times New Roman"/>
              </a:rPr>
              <a:t>What might have affected your results?…</a:t>
            </a:r>
          </a:p>
        </p:txBody>
      </p:sp>
      <p:sp>
        <p:nvSpPr>
          <p:cNvPr id="3" name="Subtitle 2">
            <a:extLst>
              <a:ext uri="{FF2B5EF4-FFF2-40B4-BE49-F238E27FC236}">
                <a16:creationId xmlns:a16="http://schemas.microsoft.com/office/drawing/2014/main" id="{E89B8DF6-6040-4019-BDFC-86EF1B1F28BD}"/>
              </a:ext>
            </a:extLst>
          </p:cNvPr>
          <p:cNvSpPr>
            <a:spLocks noGrp="1"/>
          </p:cNvSpPr>
          <p:nvPr>
            <p:ph type="subTitle" idx="1"/>
          </p:nvPr>
        </p:nvSpPr>
        <p:spPr>
          <a:xfrm>
            <a:off x="296490" y="2043113"/>
            <a:ext cx="5318497" cy="3050381"/>
          </a:xfrm>
        </p:spPr>
        <p:txBody>
          <a:bodyPr vert="horz" lIns="68580" tIns="34290" rIns="68580" bIns="34290" rtlCol="0" anchor="t">
            <a:normAutofit/>
          </a:bodyPr>
          <a:lstStyle/>
          <a:p>
            <a:pPr marL="342900" indent="-342900">
              <a:buAutoNum type="arabicPeriod"/>
            </a:pPr>
            <a:r>
              <a:rPr lang="en-GB" sz="1875" dirty="0">
                <a:latin typeface="Trebuchet MS"/>
                <a:cs typeface="Times New Roman"/>
              </a:rPr>
              <a:t>What part of the fieldwork design caused errors to be introduced?</a:t>
            </a:r>
          </a:p>
          <a:p>
            <a:pPr marL="342900" indent="-342900">
              <a:buAutoNum type="arabicPeriod"/>
            </a:pPr>
            <a:r>
              <a:rPr lang="en-GB" sz="1875" dirty="0">
                <a:latin typeface="Trebuchet MS"/>
                <a:cs typeface="Times New Roman"/>
              </a:rPr>
              <a:t>How could these problems have changed your results and changed your conclusion?</a:t>
            </a:r>
          </a:p>
          <a:p>
            <a:pPr marL="342900" indent="-342900">
              <a:buAutoNum type="arabicPeriod"/>
            </a:pPr>
            <a:r>
              <a:rPr lang="en-GB" sz="1875" dirty="0">
                <a:latin typeface="Trebuchet MS"/>
                <a:cs typeface="Times New Roman"/>
              </a:rPr>
              <a:t>What geographical knowledge have I gained from carrying out this investigation?</a:t>
            </a:r>
          </a:p>
          <a:p>
            <a:endParaRPr lang="en-GB" dirty="0"/>
          </a:p>
        </p:txBody>
      </p:sp>
      <p:sp>
        <p:nvSpPr>
          <p:cNvPr id="5" name="TextBox 4">
            <a:extLst>
              <a:ext uri="{FF2B5EF4-FFF2-40B4-BE49-F238E27FC236}">
                <a16:creationId xmlns:a16="http://schemas.microsoft.com/office/drawing/2014/main" id="{30A6AAC0-998D-40C2-BDC1-CB0983DE5F1D}"/>
              </a:ext>
            </a:extLst>
          </p:cNvPr>
          <p:cNvSpPr txBox="1"/>
          <p:nvPr/>
        </p:nvSpPr>
        <p:spPr>
          <a:xfrm>
            <a:off x="5724526" y="3429000"/>
            <a:ext cx="2764631" cy="1477328"/>
          </a:xfrm>
          <a:prstGeom prst="rect">
            <a:avLst/>
          </a:prstGeom>
          <a:solidFill>
            <a:srgbClr val="0070C0"/>
          </a:solidFill>
        </p:spPr>
        <p:txBody>
          <a:bodyPr wrap="square">
            <a:spAutoFit/>
          </a:bodyPr>
          <a:lstStyle/>
          <a:p>
            <a:r>
              <a:rPr lang="en-GB" b="1" dirty="0">
                <a:solidFill>
                  <a:schemeClr val="bg1"/>
                </a:solidFill>
              </a:rPr>
              <a:t>Challenge: If you were going to repeat the investigation how will you make the results more reliable?</a:t>
            </a:r>
          </a:p>
        </p:txBody>
      </p:sp>
    </p:spTree>
    <p:extLst>
      <p:ext uri="{BB962C8B-B14F-4D97-AF65-F5344CB8AC3E}">
        <p14:creationId xmlns:p14="http://schemas.microsoft.com/office/powerpoint/2010/main" val="252120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B303-BF37-4D6F-8F39-714C7AA2AA44}"/>
              </a:ext>
            </a:extLst>
          </p:cNvPr>
          <p:cNvSpPr>
            <a:spLocks noGrp="1"/>
          </p:cNvSpPr>
          <p:nvPr>
            <p:ph type="ctrTitle"/>
          </p:nvPr>
        </p:nvSpPr>
        <p:spPr>
          <a:xfrm>
            <a:off x="167904" y="1255611"/>
            <a:ext cx="5705191" cy="862857"/>
          </a:xfrm>
        </p:spPr>
        <p:txBody>
          <a:bodyPr>
            <a:normAutofit/>
          </a:bodyPr>
          <a:lstStyle/>
          <a:p>
            <a:r>
              <a:rPr lang="en-GB" sz="2250" dirty="0">
                <a:latin typeface="Trebuchet MS"/>
                <a:cs typeface="Times New Roman"/>
              </a:rPr>
              <a:t>How do your results affect your understanding of the Bioeconomy?</a:t>
            </a:r>
          </a:p>
        </p:txBody>
      </p:sp>
      <p:sp>
        <p:nvSpPr>
          <p:cNvPr id="3" name="Subtitle 2">
            <a:extLst>
              <a:ext uri="{FF2B5EF4-FFF2-40B4-BE49-F238E27FC236}">
                <a16:creationId xmlns:a16="http://schemas.microsoft.com/office/drawing/2014/main" id="{42CF7D5F-D962-43C7-8B65-FCF4CFCEC5CE}"/>
              </a:ext>
            </a:extLst>
          </p:cNvPr>
          <p:cNvSpPr>
            <a:spLocks noGrp="1"/>
          </p:cNvSpPr>
          <p:nvPr>
            <p:ph type="subTitle" idx="1"/>
          </p:nvPr>
        </p:nvSpPr>
        <p:spPr>
          <a:xfrm>
            <a:off x="255851" y="2535741"/>
            <a:ext cx="6176228" cy="2912402"/>
          </a:xfrm>
        </p:spPr>
        <p:txBody>
          <a:bodyPr vert="horz" lIns="68580" tIns="34290" rIns="68580" bIns="34290" rtlCol="0" anchor="t">
            <a:normAutofit/>
          </a:bodyPr>
          <a:lstStyle/>
          <a:p>
            <a:pPr marL="342900" indent="-342900">
              <a:buFont typeface="+mj-lt"/>
              <a:buAutoNum type="arabicPeriod"/>
            </a:pPr>
            <a:r>
              <a:rPr lang="en-GB" sz="1875" dirty="0">
                <a:latin typeface="Trebuchet MS"/>
                <a:cs typeface="Times New Roman"/>
              </a:rPr>
              <a:t>What is the Bioeconomy?</a:t>
            </a:r>
          </a:p>
          <a:p>
            <a:pPr marL="342900" indent="-342900">
              <a:buFont typeface="+mj-lt"/>
              <a:buAutoNum type="arabicPeriod"/>
            </a:pPr>
            <a:r>
              <a:rPr lang="en-GB" sz="1875" dirty="0">
                <a:latin typeface="Trebuchet MS"/>
                <a:cs typeface="Times New Roman"/>
              </a:rPr>
              <a:t>Why is it important to use the planets resources responsibly?</a:t>
            </a:r>
          </a:p>
          <a:p>
            <a:pPr marL="342900" indent="-342900">
              <a:buFont typeface="+mj-lt"/>
              <a:buAutoNum type="arabicPeriod"/>
            </a:pPr>
            <a:r>
              <a:rPr lang="en-GB" sz="1875" dirty="0">
                <a:solidFill>
                  <a:srgbClr val="0070C0"/>
                </a:solidFill>
                <a:latin typeface="Trebuchet MS"/>
                <a:cs typeface="Times New Roman"/>
              </a:rPr>
              <a:t>Explain how local action, for example by schools, can support a circular economy </a:t>
            </a:r>
            <a:r>
              <a:rPr lang="en-US" sz="1875" dirty="0" err="1">
                <a:solidFill>
                  <a:srgbClr val="0070C0"/>
                </a:solidFill>
                <a:latin typeface="Trebuchet MS"/>
                <a:cs typeface="Times New Roman"/>
              </a:rPr>
              <a:t>minimising</a:t>
            </a:r>
            <a:r>
              <a:rPr lang="en-US" sz="1875" dirty="0">
                <a:solidFill>
                  <a:srgbClr val="0070C0"/>
                </a:solidFill>
                <a:latin typeface="Trebuchet MS"/>
                <a:cs typeface="Times New Roman"/>
              </a:rPr>
              <a:t> waste and pollution and reducing damages from economic activities.</a:t>
            </a:r>
          </a:p>
          <a:p>
            <a:endParaRPr lang="en-US" sz="2400" dirty="0">
              <a:solidFill>
                <a:srgbClr val="0070C0"/>
              </a:solidFill>
              <a:latin typeface="Trebuchet MS" panose="020B0603020202020204" pitchFamily="34" charset="0"/>
            </a:endParaRPr>
          </a:p>
          <a:p>
            <a:pPr marL="342900" indent="-342900">
              <a:buFont typeface="+mj-lt"/>
              <a:buAutoNum type="arabicPeriod"/>
            </a:pPr>
            <a:endParaRPr lang="en-GB" sz="2400" dirty="0">
              <a:solidFill>
                <a:srgbClr val="0070C0"/>
              </a:solidFill>
              <a:latin typeface="Trebuchet MS" panose="020B0603020202020204" pitchFamily="34" charset="0"/>
            </a:endParaRPr>
          </a:p>
          <a:p>
            <a:endParaRPr lang="en-GB" dirty="0"/>
          </a:p>
        </p:txBody>
      </p:sp>
      <p:pic>
        <p:nvPicPr>
          <p:cNvPr id="9218" name="Picture 2">
            <a:extLst>
              <a:ext uri="{FF2B5EF4-FFF2-40B4-BE49-F238E27FC236}">
                <a16:creationId xmlns:a16="http://schemas.microsoft.com/office/drawing/2014/main" id="{91CD69C8-379C-40CF-8479-FB9EFCA96D8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77063" y="631874"/>
            <a:ext cx="3811086" cy="196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1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DAB2-97BF-6142-B77A-BF7B79763CCC}"/>
              </a:ext>
            </a:extLst>
          </p:cNvPr>
          <p:cNvSpPr>
            <a:spLocks noGrp="1"/>
          </p:cNvSpPr>
          <p:nvPr>
            <p:ph type="ctrTitle"/>
          </p:nvPr>
        </p:nvSpPr>
        <p:spPr>
          <a:xfrm>
            <a:off x="235816" y="957530"/>
            <a:ext cx="6183380" cy="766002"/>
          </a:xfrm>
        </p:spPr>
        <p:txBody>
          <a:bodyPr/>
          <a:lstStyle/>
          <a:p>
            <a:r>
              <a:rPr lang="en-US" sz="3750" dirty="0">
                <a:latin typeface="Trebuchet MS"/>
                <a:cs typeface="Arial"/>
              </a:rPr>
              <a:t>Lesson outcomes</a:t>
            </a:r>
          </a:p>
        </p:txBody>
      </p:sp>
      <p:sp>
        <p:nvSpPr>
          <p:cNvPr id="3" name="Subtitle 2">
            <a:extLst>
              <a:ext uri="{FF2B5EF4-FFF2-40B4-BE49-F238E27FC236}">
                <a16:creationId xmlns:a16="http://schemas.microsoft.com/office/drawing/2014/main" id="{8C0F2E53-8201-F841-86B3-8A3D3F6A39B6}"/>
              </a:ext>
            </a:extLst>
          </p:cNvPr>
          <p:cNvSpPr>
            <a:spLocks noGrp="1"/>
          </p:cNvSpPr>
          <p:nvPr>
            <p:ph type="subTitle" idx="1"/>
          </p:nvPr>
        </p:nvSpPr>
        <p:spPr>
          <a:xfrm>
            <a:off x="196798" y="1939333"/>
            <a:ext cx="6260561" cy="2803430"/>
          </a:xfrm>
        </p:spPr>
        <p:txBody>
          <a:bodyPr vert="horz" lIns="68580" tIns="34290" rIns="68580" bIns="34290" rtlCol="0" anchor="t">
            <a:noAutofit/>
          </a:bodyPr>
          <a:lstStyle/>
          <a:p>
            <a:pPr marL="342900" indent="-342900" algn="l" rtl="0" fontAlgn="base">
              <a:buFont typeface="Wingdings" panose="05000000000000000000" pitchFamily="2" charset="2"/>
              <a:buChar char="§"/>
            </a:pPr>
            <a:r>
              <a:rPr lang="en-GB" sz="2250" dirty="0">
                <a:solidFill>
                  <a:srgbClr val="000000"/>
                </a:solidFill>
                <a:latin typeface="Trebuchet MS"/>
                <a:cs typeface="Times New Roman"/>
              </a:rPr>
              <a:t>Discuss various examples of the Bioeconomy in the context of own environment</a:t>
            </a:r>
            <a:r>
              <a:rPr lang="en-US" sz="2250" dirty="0">
                <a:solidFill>
                  <a:srgbClr val="000000"/>
                </a:solidFill>
                <a:latin typeface="Trebuchet MS"/>
                <a:cs typeface="Times New Roman"/>
              </a:rPr>
              <a:t>​.</a:t>
            </a:r>
            <a:endParaRPr lang="en-US" sz="2250" dirty="0">
              <a:solidFill>
                <a:srgbClr val="000000"/>
              </a:solidFill>
              <a:latin typeface="Trebuchet MS"/>
            </a:endParaRPr>
          </a:p>
          <a:p>
            <a:pPr marL="342900" indent="-342900" fontAlgn="base">
              <a:buFont typeface="Wingdings" panose="05000000000000000000" pitchFamily="2" charset="2"/>
              <a:buChar char="§"/>
            </a:pPr>
            <a:r>
              <a:rPr lang="en-GB" sz="2250" dirty="0">
                <a:solidFill>
                  <a:srgbClr val="000000"/>
                </a:solidFill>
                <a:latin typeface="Trebuchet MS"/>
                <a:cs typeface="Times New Roman"/>
              </a:rPr>
              <a:t>Be able to critically analyse observations and seek out practical opportunities for the Bioeconomy.</a:t>
            </a:r>
            <a:endParaRPr lang="en-US" sz="2250" dirty="0">
              <a:solidFill>
                <a:srgbClr val="000000"/>
              </a:solidFill>
              <a:latin typeface="Trebuchet MS"/>
              <a:cs typeface="Times New Roman"/>
            </a:endParaRPr>
          </a:p>
          <a:p>
            <a:pPr marL="342900" indent="-342900" algn="l" rtl="0" fontAlgn="base">
              <a:buFont typeface="Wingdings" panose="05000000000000000000" pitchFamily="2" charset="2"/>
              <a:buChar char="§"/>
            </a:pPr>
            <a:r>
              <a:rPr lang="en-GB" sz="2250" dirty="0">
                <a:solidFill>
                  <a:srgbClr val="000000"/>
                </a:solidFill>
                <a:latin typeface="Trebuchet MS"/>
                <a:cs typeface="Times New Roman"/>
              </a:rPr>
              <a:t>Be able to apply geographical fieldwork techniques to collect data. </a:t>
            </a:r>
            <a:r>
              <a:rPr lang="en-US" sz="2250" dirty="0">
                <a:solidFill>
                  <a:srgbClr val="000000"/>
                </a:solidFill>
                <a:latin typeface="Trebuchet MS"/>
                <a:cs typeface="Times New Roman"/>
              </a:rPr>
              <a:t>​</a:t>
            </a:r>
          </a:p>
          <a:p>
            <a:pPr marL="342900" indent="-342900" algn="l" rtl="0" fontAlgn="base">
              <a:buFont typeface="Wingdings" panose="05000000000000000000" pitchFamily="2" charset="2"/>
              <a:buChar char="§"/>
            </a:pPr>
            <a:r>
              <a:rPr lang="en-GB" sz="2250" dirty="0">
                <a:solidFill>
                  <a:srgbClr val="000000"/>
                </a:solidFill>
                <a:latin typeface="Trebuchet MS"/>
                <a:cs typeface="Times New Roman"/>
              </a:rPr>
              <a:t>Be able to analyse and present data in a meaningful and targeted way and use this to make coherent arguments.</a:t>
            </a:r>
            <a:endParaRPr lang="en-US" sz="2250" dirty="0">
              <a:solidFill>
                <a:srgbClr val="000000"/>
              </a:solidFill>
              <a:latin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F12D29A-1311-43F4-B221-E9C972DE72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9182" y="1340531"/>
            <a:ext cx="696863" cy="3347432"/>
          </a:xfrm>
          <a:prstGeom prst="rect">
            <a:avLst/>
          </a:prstGeom>
        </p:spPr>
      </p:pic>
    </p:spTree>
    <p:extLst>
      <p:ext uri="{BB962C8B-B14F-4D97-AF65-F5344CB8AC3E}">
        <p14:creationId xmlns:p14="http://schemas.microsoft.com/office/powerpoint/2010/main" val="134079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8EEDCD-B0A1-4C08-8C8E-1C9976EE714D}"/>
              </a:ext>
            </a:extLst>
          </p:cNvPr>
          <p:cNvSpPr>
            <a:spLocks noGrp="1"/>
          </p:cNvSpPr>
          <p:nvPr>
            <p:ph type="ctrTitle"/>
          </p:nvPr>
        </p:nvSpPr>
        <p:spPr>
          <a:xfrm>
            <a:off x="185220" y="1005527"/>
            <a:ext cx="8547472" cy="623249"/>
          </a:xfrm>
        </p:spPr>
        <p:txBody>
          <a:bodyPr>
            <a:noAutofit/>
          </a:bodyPr>
          <a:lstStyle/>
          <a:p>
            <a:r>
              <a:rPr lang="en-US" sz="2625" dirty="0">
                <a:latin typeface="Trebuchet MS"/>
                <a:cs typeface="Times New Roman"/>
              </a:rPr>
              <a:t>How is this school supporting the Bioeconomy?</a:t>
            </a:r>
            <a:endParaRPr lang="en-GB" sz="2625" dirty="0">
              <a:latin typeface="Trebuchet MS"/>
              <a:cs typeface="Times New Roman"/>
            </a:endParaRPr>
          </a:p>
        </p:txBody>
      </p:sp>
      <p:pic>
        <p:nvPicPr>
          <p:cNvPr id="1026" name="Picture 2">
            <a:extLst>
              <a:ext uri="{FF2B5EF4-FFF2-40B4-BE49-F238E27FC236}">
                <a16:creationId xmlns:a16="http://schemas.microsoft.com/office/drawing/2014/main" id="{37D59E19-D6BD-4CA6-9FE7-D78AAECCAA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5126" y="1733374"/>
            <a:ext cx="4248191" cy="28432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2CD9DC5-587C-482D-9698-B313CC1A86DB}"/>
              </a:ext>
            </a:extLst>
          </p:cNvPr>
          <p:cNvSpPr/>
          <p:nvPr/>
        </p:nvSpPr>
        <p:spPr>
          <a:xfrm>
            <a:off x="810259" y="4681184"/>
            <a:ext cx="5830956" cy="662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75" dirty="0">
                <a:solidFill>
                  <a:schemeClr val="bg1"/>
                </a:solidFill>
                <a:latin typeface="Trebuchet MS"/>
                <a:ea typeface="+mn-lt"/>
                <a:cs typeface="+mn-lt"/>
              </a:rPr>
              <a:t>Challenge: can you suggest additional features that would support the Bioeconomy? </a:t>
            </a:r>
            <a:endParaRPr lang="en-US" sz="1875" dirty="0">
              <a:solidFill>
                <a:schemeClr val="bg1"/>
              </a:solidFill>
              <a:latin typeface="Calibri" panose="020F0502020204030204"/>
              <a:cs typeface="Calibri" panose="020F0502020204030204"/>
            </a:endParaRPr>
          </a:p>
        </p:txBody>
      </p:sp>
    </p:spTree>
    <p:extLst>
      <p:ext uri="{BB962C8B-B14F-4D97-AF65-F5344CB8AC3E}">
        <p14:creationId xmlns:p14="http://schemas.microsoft.com/office/powerpoint/2010/main" val="240273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51A83B-FCA7-48B0-8E57-43761D48A195}"/>
              </a:ext>
            </a:extLst>
          </p:cNvPr>
          <p:cNvSpPr>
            <a:spLocks noGrp="1"/>
          </p:cNvSpPr>
          <p:nvPr>
            <p:ph type="ctrTitle"/>
          </p:nvPr>
        </p:nvSpPr>
        <p:spPr>
          <a:xfrm>
            <a:off x="1868092" y="2386012"/>
            <a:ext cx="5011340" cy="1319213"/>
          </a:xfrm>
        </p:spPr>
        <p:txBody>
          <a:bodyPr>
            <a:normAutofit/>
          </a:bodyPr>
          <a:lstStyle/>
          <a:p>
            <a:pPr algn="ctr"/>
            <a:r>
              <a:rPr lang="en-GB" sz="2625" dirty="0">
                <a:latin typeface="Trebuchet MS"/>
                <a:cs typeface="Times New Roman"/>
              </a:rPr>
              <a:t>What are the elements of the bioeconomy?</a:t>
            </a:r>
          </a:p>
        </p:txBody>
      </p:sp>
      <p:cxnSp>
        <p:nvCxnSpPr>
          <p:cNvPr id="9" name="Straight Connector 8">
            <a:extLst>
              <a:ext uri="{FF2B5EF4-FFF2-40B4-BE49-F238E27FC236}">
                <a16:creationId xmlns:a16="http://schemas.microsoft.com/office/drawing/2014/main" id="{5D8AB6B3-F5AD-4CFA-A20F-907A7A786AB6}"/>
              </a:ext>
            </a:extLst>
          </p:cNvPr>
          <p:cNvCxnSpPr/>
          <p:nvPr/>
        </p:nvCxnSpPr>
        <p:spPr>
          <a:xfrm flipV="1">
            <a:off x="6067418" y="1816391"/>
            <a:ext cx="401802" cy="570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0F0D0E-136F-4F96-97A1-A7617E6CE622}"/>
              </a:ext>
            </a:extLst>
          </p:cNvPr>
          <p:cNvCxnSpPr/>
          <p:nvPr/>
        </p:nvCxnSpPr>
        <p:spPr>
          <a:xfrm flipH="1" flipV="1">
            <a:off x="2295661" y="1816391"/>
            <a:ext cx="375880" cy="45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6B29BF-179E-4049-B1FB-915C24906648}"/>
              </a:ext>
            </a:extLst>
          </p:cNvPr>
          <p:cNvCxnSpPr/>
          <p:nvPr/>
        </p:nvCxnSpPr>
        <p:spPr>
          <a:xfrm flipH="1">
            <a:off x="1958667" y="3566175"/>
            <a:ext cx="492531" cy="427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0CD424-30B0-451B-9F3E-5C421D8DA983}"/>
              </a:ext>
            </a:extLst>
          </p:cNvPr>
          <p:cNvCxnSpPr/>
          <p:nvPr/>
        </p:nvCxnSpPr>
        <p:spPr>
          <a:xfrm>
            <a:off x="6067417" y="3780482"/>
            <a:ext cx="518455" cy="498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BB4F76-9A3F-44F8-BD17-89A4B6BE7E5B}"/>
              </a:ext>
            </a:extLst>
          </p:cNvPr>
          <p:cNvCxnSpPr/>
          <p:nvPr/>
        </p:nvCxnSpPr>
        <p:spPr>
          <a:xfrm flipV="1">
            <a:off x="4252827" y="1712700"/>
            <a:ext cx="0" cy="544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891277-8F73-4F25-88FB-C21E3CB55F75}"/>
              </a:ext>
            </a:extLst>
          </p:cNvPr>
          <p:cNvCxnSpPr/>
          <p:nvPr/>
        </p:nvCxnSpPr>
        <p:spPr>
          <a:xfrm>
            <a:off x="4252827" y="3993900"/>
            <a:ext cx="0" cy="803604"/>
          </a:xfrm>
          <a:prstGeom prst="line">
            <a:avLst/>
          </a:prstGeom>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21F0F3D8-5B34-49BD-BDF5-5D2BD03FDDB6}"/>
              </a:ext>
            </a:extLst>
          </p:cNvPr>
          <p:cNvSpPr/>
          <p:nvPr/>
        </p:nvSpPr>
        <p:spPr>
          <a:xfrm>
            <a:off x="280657" y="4164801"/>
            <a:ext cx="3064876" cy="144117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75" b="1" dirty="0">
                <a:latin typeface="Calibri"/>
              </a:rPr>
              <a:t>Can we categorise these elements in anyway? </a:t>
            </a:r>
            <a:endParaRPr lang="en-US" sz="1875" dirty="0"/>
          </a:p>
        </p:txBody>
      </p:sp>
    </p:spTree>
    <p:extLst>
      <p:ext uri="{BB962C8B-B14F-4D97-AF65-F5344CB8AC3E}">
        <p14:creationId xmlns:p14="http://schemas.microsoft.com/office/powerpoint/2010/main" val="333830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B001C1-8BF7-4329-AC47-B38F3629AB58}"/>
              </a:ext>
            </a:extLst>
          </p:cNvPr>
          <p:cNvSpPr txBox="1"/>
          <p:nvPr/>
        </p:nvSpPr>
        <p:spPr>
          <a:xfrm>
            <a:off x="320434" y="1188852"/>
            <a:ext cx="4712804" cy="844847"/>
          </a:xfrm>
          <a:prstGeom prst="rect">
            <a:avLst/>
          </a:prstGeom>
          <a:noFill/>
        </p:spPr>
        <p:txBody>
          <a:bodyPr wrap="square" lIns="68580" tIns="34290" rIns="68580" bIns="34290" anchor="t">
            <a:spAutoFit/>
          </a:bodyPr>
          <a:lstStyle/>
          <a:p>
            <a:pPr defTabSz="914400">
              <a:lnSpc>
                <a:spcPct val="90000"/>
              </a:lnSpc>
              <a:spcBef>
                <a:spcPct val="0"/>
              </a:spcBef>
            </a:pPr>
            <a:r>
              <a:rPr lang="en-GB" sz="2800" b="1" dirty="0">
                <a:solidFill>
                  <a:srgbClr val="0069B3"/>
                </a:solidFill>
                <a:latin typeface="Trebuchet MS"/>
                <a:ea typeface="+mj-ea"/>
                <a:cs typeface="Arial"/>
              </a:rPr>
              <a:t>Time to get outside and assess our own premises</a:t>
            </a:r>
          </a:p>
        </p:txBody>
      </p:sp>
      <p:pic>
        <p:nvPicPr>
          <p:cNvPr id="18" name="Picture 17">
            <a:extLst>
              <a:ext uri="{FF2B5EF4-FFF2-40B4-BE49-F238E27FC236}">
                <a16:creationId xmlns:a16="http://schemas.microsoft.com/office/drawing/2014/main" id="{611A7467-D279-4CC2-8A0A-7095270FA4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859" y="2722941"/>
            <a:ext cx="1960928" cy="1960928"/>
          </a:xfrm>
          <a:prstGeom prst="rect">
            <a:avLst/>
          </a:prstGeom>
        </p:spPr>
      </p:pic>
      <p:pic>
        <p:nvPicPr>
          <p:cNvPr id="19" name="Picture 18">
            <a:extLst>
              <a:ext uri="{FF2B5EF4-FFF2-40B4-BE49-F238E27FC236}">
                <a16:creationId xmlns:a16="http://schemas.microsoft.com/office/drawing/2014/main" id="{5DFFBFFC-5509-4807-BF4E-F9C7C52118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3589" y="2722942"/>
            <a:ext cx="2252855" cy="2036108"/>
          </a:xfrm>
          <a:prstGeom prst="rect">
            <a:avLst/>
          </a:prstGeom>
        </p:spPr>
      </p:pic>
      <p:pic>
        <p:nvPicPr>
          <p:cNvPr id="20" name="Picture 19">
            <a:extLst>
              <a:ext uri="{FF2B5EF4-FFF2-40B4-BE49-F238E27FC236}">
                <a16:creationId xmlns:a16="http://schemas.microsoft.com/office/drawing/2014/main" id="{776D0826-954D-4E57-A999-AB5AA2BE073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02330" y="2517703"/>
            <a:ext cx="2166167" cy="2166167"/>
          </a:xfrm>
          <a:prstGeom prst="rect">
            <a:avLst/>
          </a:prstGeom>
        </p:spPr>
      </p:pic>
    </p:spTree>
    <p:extLst>
      <p:ext uri="{BB962C8B-B14F-4D97-AF65-F5344CB8AC3E}">
        <p14:creationId xmlns:p14="http://schemas.microsoft.com/office/powerpoint/2010/main" val="62337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422C-6F42-4A1F-96E6-E266EC9A8C33}"/>
              </a:ext>
            </a:extLst>
          </p:cNvPr>
          <p:cNvSpPr>
            <a:spLocks noGrp="1"/>
          </p:cNvSpPr>
          <p:nvPr>
            <p:ph type="ctrTitle"/>
          </p:nvPr>
        </p:nvSpPr>
        <p:spPr>
          <a:xfrm>
            <a:off x="146473" y="1078707"/>
            <a:ext cx="7772400" cy="697723"/>
          </a:xfrm>
        </p:spPr>
        <p:txBody>
          <a:bodyPr>
            <a:normAutofit/>
          </a:bodyPr>
          <a:lstStyle/>
          <a:p>
            <a:r>
              <a:rPr lang="en-GB" sz="2800" dirty="0">
                <a:latin typeface="Trebuchet MS"/>
                <a:cs typeface="Arial"/>
              </a:rPr>
              <a:t>Collecting data</a:t>
            </a:r>
          </a:p>
        </p:txBody>
      </p:sp>
      <p:sp>
        <p:nvSpPr>
          <p:cNvPr id="3" name="Subtitle 2">
            <a:extLst>
              <a:ext uri="{FF2B5EF4-FFF2-40B4-BE49-F238E27FC236}">
                <a16:creationId xmlns:a16="http://schemas.microsoft.com/office/drawing/2014/main" id="{A8D2D1CC-8658-45C5-8F06-FF52599FFC72}"/>
              </a:ext>
            </a:extLst>
          </p:cNvPr>
          <p:cNvSpPr>
            <a:spLocks noGrp="1"/>
          </p:cNvSpPr>
          <p:nvPr>
            <p:ph type="subTitle" idx="1"/>
          </p:nvPr>
        </p:nvSpPr>
        <p:spPr>
          <a:xfrm>
            <a:off x="210766" y="1969163"/>
            <a:ext cx="7425903" cy="1874175"/>
          </a:xfrm>
        </p:spPr>
        <p:txBody>
          <a:bodyPr vert="horz" lIns="68580" tIns="34290" rIns="68580" bIns="34290" rtlCol="0" anchor="t">
            <a:normAutofit/>
          </a:bodyPr>
          <a:lstStyle/>
          <a:p>
            <a:pPr algn="l" rtl="0" fontAlgn="base"/>
            <a:r>
              <a:rPr lang="en-GB" sz="1875" b="1" dirty="0">
                <a:solidFill>
                  <a:srgbClr val="000000"/>
                </a:solidFill>
                <a:latin typeface="Trebuchet MS"/>
                <a:cs typeface="Times New Roman"/>
              </a:rPr>
              <a:t>Primary data</a:t>
            </a:r>
            <a:r>
              <a:rPr lang="en-GB" sz="1950" dirty="0">
                <a:solidFill>
                  <a:srgbClr val="000000"/>
                </a:solidFill>
                <a:latin typeface="Trebuchet MS"/>
                <a:cs typeface="Times New Roman"/>
              </a:rPr>
              <a:t> – f</a:t>
            </a:r>
            <a:r>
              <a:rPr lang="en-GB" sz="1875" dirty="0">
                <a:solidFill>
                  <a:srgbClr val="000000"/>
                </a:solidFill>
                <a:latin typeface="Trebuchet MS"/>
                <a:cs typeface="Times New Roman"/>
              </a:rPr>
              <a:t>ieldwork data that you have collected yourself.</a:t>
            </a:r>
            <a:r>
              <a:rPr lang="en-US" sz="1875" dirty="0">
                <a:solidFill>
                  <a:srgbClr val="000000"/>
                </a:solidFill>
                <a:latin typeface="Trebuchet MS"/>
                <a:cs typeface="Times New Roman"/>
              </a:rPr>
              <a:t>​</a:t>
            </a:r>
          </a:p>
          <a:p>
            <a:pPr algn="l" rtl="0" fontAlgn="base"/>
            <a:r>
              <a:rPr lang="en-GB" sz="1875" b="1" dirty="0">
                <a:solidFill>
                  <a:srgbClr val="000000"/>
                </a:solidFill>
                <a:latin typeface="Trebuchet MS"/>
                <a:cs typeface="Times New Roman"/>
              </a:rPr>
              <a:t>Secondary data</a:t>
            </a:r>
            <a:r>
              <a:rPr lang="en-GB" sz="1950" dirty="0">
                <a:solidFill>
                  <a:srgbClr val="000000"/>
                </a:solidFill>
                <a:latin typeface="Trebuchet MS"/>
                <a:cs typeface="Times New Roman"/>
              </a:rPr>
              <a:t> – </a:t>
            </a:r>
            <a:r>
              <a:rPr lang="en-GB" sz="1875" dirty="0">
                <a:solidFill>
                  <a:srgbClr val="000000"/>
                </a:solidFill>
                <a:latin typeface="Trebuchet MS"/>
                <a:cs typeface="Times New Roman"/>
              </a:rPr>
              <a:t>data that another group or organisation has collected.</a:t>
            </a:r>
            <a:endParaRPr lang="en-US" sz="1875">
              <a:solidFill>
                <a:srgbClr val="000000"/>
              </a:solidFill>
              <a:latin typeface="Trebuchet MS"/>
              <a:cs typeface="Times New Roman"/>
            </a:endParaRPr>
          </a:p>
          <a:p>
            <a:endParaRPr lang="en-GB" sz="1875" dirty="0">
              <a:latin typeface="Trebuchet MS"/>
            </a:endParaRPr>
          </a:p>
        </p:txBody>
      </p:sp>
      <p:sp>
        <p:nvSpPr>
          <p:cNvPr id="7" name="TextBox 6">
            <a:extLst>
              <a:ext uri="{FF2B5EF4-FFF2-40B4-BE49-F238E27FC236}">
                <a16:creationId xmlns:a16="http://schemas.microsoft.com/office/drawing/2014/main" id="{4B92FB1D-A799-4BC9-B3FB-D3AE3BCA01FC}"/>
              </a:ext>
            </a:extLst>
          </p:cNvPr>
          <p:cNvSpPr txBox="1"/>
          <p:nvPr/>
        </p:nvSpPr>
        <p:spPr>
          <a:xfrm>
            <a:off x="2210991" y="3290500"/>
            <a:ext cx="4622006" cy="300082"/>
          </a:xfrm>
          <a:prstGeom prst="rect">
            <a:avLst/>
          </a:prstGeom>
          <a:noFill/>
        </p:spPr>
        <p:txBody>
          <a:bodyPr wrap="square">
            <a:spAutoFit/>
          </a:bodyPr>
          <a:lstStyle/>
          <a:p>
            <a:r>
              <a:rPr lang="en-GB" sz="1350" dirty="0">
                <a:solidFill>
                  <a:srgbClr val="000000"/>
                </a:solidFill>
                <a:latin typeface="Times New Roman" panose="02020603050405020304" pitchFamily="18" charset="0"/>
              </a:rPr>
              <a:t> </a:t>
            </a:r>
            <a:endParaRPr lang="en-GB" sz="1350" dirty="0"/>
          </a:p>
        </p:txBody>
      </p:sp>
      <p:sp>
        <p:nvSpPr>
          <p:cNvPr id="10" name="Rectangle 9">
            <a:extLst>
              <a:ext uri="{FF2B5EF4-FFF2-40B4-BE49-F238E27FC236}">
                <a16:creationId xmlns:a16="http://schemas.microsoft.com/office/drawing/2014/main" id="{4B85370E-9856-4E08-9DB3-0C3854F93530}"/>
              </a:ext>
            </a:extLst>
          </p:cNvPr>
          <p:cNvSpPr/>
          <p:nvPr/>
        </p:nvSpPr>
        <p:spPr>
          <a:xfrm>
            <a:off x="3604435" y="3101658"/>
            <a:ext cx="3275384" cy="18741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Box 8">
            <a:extLst>
              <a:ext uri="{FF2B5EF4-FFF2-40B4-BE49-F238E27FC236}">
                <a16:creationId xmlns:a16="http://schemas.microsoft.com/office/drawing/2014/main" id="{E8923E49-31FA-467B-AF13-A3DAD37813A7}"/>
              </a:ext>
            </a:extLst>
          </p:cNvPr>
          <p:cNvSpPr txBox="1"/>
          <p:nvPr/>
        </p:nvSpPr>
        <p:spPr>
          <a:xfrm>
            <a:off x="3660706" y="3225841"/>
            <a:ext cx="3272303" cy="1511952"/>
          </a:xfrm>
          <a:prstGeom prst="rect">
            <a:avLst/>
          </a:prstGeom>
          <a:noFill/>
        </p:spPr>
        <p:txBody>
          <a:bodyPr wrap="square" lIns="68580" tIns="34290" rIns="68580" bIns="34290" anchor="t">
            <a:spAutoFit/>
          </a:bodyPr>
          <a:lstStyle/>
          <a:p>
            <a:pPr rtl="0" fontAlgn="base"/>
            <a:r>
              <a:rPr lang="en-GB" sz="1875" b="1" dirty="0">
                <a:solidFill>
                  <a:schemeClr val="bg1"/>
                </a:solidFill>
                <a:latin typeface="Trebuchet MS"/>
              </a:rPr>
              <a:t>Can you think of examples of primary and secondary data?</a:t>
            </a:r>
            <a:r>
              <a:rPr lang="en-US" sz="1875" dirty="0">
                <a:solidFill>
                  <a:schemeClr val="bg1"/>
                </a:solidFill>
                <a:latin typeface="Trebuchet MS"/>
              </a:rPr>
              <a:t>​</a:t>
            </a:r>
            <a:endParaRPr lang="en-US" sz="1350" dirty="0"/>
          </a:p>
          <a:p>
            <a:endParaRPr lang="en-US" sz="1875" dirty="0">
              <a:solidFill>
                <a:schemeClr val="bg1"/>
              </a:solidFill>
              <a:latin typeface="Trebuchet MS"/>
            </a:endParaRPr>
          </a:p>
          <a:p>
            <a:pPr rtl="0" fontAlgn="base"/>
            <a:r>
              <a:rPr lang="en-GB" sz="1875" b="1" dirty="0">
                <a:solidFill>
                  <a:schemeClr val="bg1"/>
                </a:solidFill>
                <a:latin typeface="Trebuchet MS"/>
              </a:rPr>
              <a:t>Record them on your sheet</a:t>
            </a:r>
            <a:r>
              <a:rPr lang="en-GB" sz="1875" b="1" dirty="0">
                <a:solidFill>
                  <a:schemeClr val="bg1"/>
                </a:solidFill>
                <a:latin typeface="Calibri"/>
                <a:cs typeface="Calibri"/>
              </a:rPr>
              <a:t>.</a:t>
            </a:r>
            <a:r>
              <a:rPr lang="en-GB" sz="1875" dirty="0">
                <a:solidFill>
                  <a:srgbClr val="000000"/>
                </a:solidFill>
                <a:latin typeface="Calibri"/>
                <a:cs typeface="Calibri"/>
              </a:rPr>
              <a:t>​</a:t>
            </a:r>
            <a:endParaRPr lang="en-GB" sz="1875" dirty="0">
              <a:solidFill>
                <a:srgbClr val="000000"/>
              </a:solidFill>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36F1CC84-872C-41E3-8BBC-7981C915F6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544" y="3101658"/>
            <a:ext cx="1908175" cy="2862262"/>
          </a:xfrm>
          <a:prstGeom prst="rect">
            <a:avLst/>
          </a:prstGeom>
        </p:spPr>
      </p:pic>
    </p:spTree>
    <p:extLst>
      <p:ext uri="{BB962C8B-B14F-4D97-AF65-F5344CB8AC3E}">
        <p14:creationId xmlns:p14="http://schemas.microsoft.com/office/powerpoint/2010/main" val="113556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98C8-9786-40BF-95F1-569BE685C2BF}"/>
              </a:ext>
            </a:extLst>
          </p:cNvPr>
          <p:cNvSpPr>
            <a:spLocks noGrp="1"/>
          </p:cNvSpPr>
          <p:nvPr>
            <p:ph type="ctrTitle"/>
          </p:nvPr>
        </p:nvSpPr>
        <p:spPr>
          <a:xfrm>
            <a:off x="210767" y="1074125"/>
            <a:ext cx="7772400" cy="676094"/>
          </a:xfrm>
        </p:spPr>
        <p:txBody>
          <a:bodyPr>
            <a:normAutofit/>
          </a:bodyPr>
          <a:lstStyle/>
          <a:p>
            <a:r>
              <a:rPr lang="en-US" sz="2800" dirty="0">
                <a:latin typeface="Trebuchet MS"/>
                <a:cs typeface="Arial"/>
              </a:rPr>
              <a:t>Interviews</a:t>
            </a:r>
            <a:endParaRPr lang="en-GB" sz="2800" dirty="0">
              <a:latin typeface="Trebuchet MS"/>
              <a:cs typeface="Arial"/>
            </a:endParaRPr>
          </a:p>
        </p:txBody>
      </p:sp>
      <p:sp>
        <p:nvSpPr>
          <p:cNvPr id="3" name="Subtitle 2">
            <a:extLst>
              <a:ext uri="{FF2B5EF4-FFF2-40B4-BE49-F238E27FC236}">
                <a16:creationId xmlns:a16="http://schemas.microsoft.com/office/drawing/2014/main" id="{8DCB09BD-8CCF-4EBD-B21E-850B19F380E0}"/>
              </a:ext>
            </a:extLst>
          </p:cNvPr>
          <p:cNvSpPr>
            <a:spLocks noGrp="1"/>
          </p:cNvSpPr>
          <p:nvPr>
            <p:ph type="subTitle" idx="1"/>
          </p:nvPr>
        </p:nvSpPr>
        <p:spPr>
          <a:xfrm>
            <a:off x="210767" y="2021682"/>
            <a:ext cx="8090271" cy="3086100"/>
          </a:xfrm>
        </p:spPr>
        <p:txBody>
          <a:bodyPr vert="horz" lIns="68580" tIns="34290" rIns="68580" bIns="34290" rtlCol="0" anchor="t">
            <a:normAutofit/>
          </a:bodyPr>
          <a:lstStyle/>
          <a:p>
            <a:pPr algn="l" rtl="0" fontAlgn="base"/>
            <a:r>
              <a:rPr lang="en-GB" sz="1800" dirty="0">
                <a:solidFill>
                  <a:srgbClr val="000000"/>
                </a:solidFill>
                <a:latin typeface="Trebuchet MS"/>
                <a:cs typeface="Times New Roman"/>
              </a:rPr>
              <a:t>Arrange to interview a member of your school whose role is to </a:t>
            </a:r>
            <a:br>
              <a:rPr lang="en-GB" sz="1800" dirty="0">
                <a:solidFill>
                  <a:srgbClr val="000000"/>
                </a:solidFill>
                <a:latin typeface="Trebuchet MS"/>
                <a:cs typeface="Times New Roman"/>
              </a:rPr>
            </a:br>
            <a:r>
              <a:rPr lang="en-GB" sz="1800" dirty="0">
                <a:solidFill>
                  <a:srgbClr val="000000"/>
                </a:solidFill>
                <a:latin typeface="Trebuchet MS"/>
                <a:cs typeface="Times New Roman"/>
              </a:rPr>
              <a:t>reduce waste </a:t>
            </a:r>
            <a:br>
              <a:rPr lang="en-GB" sz="1800" dirty="0">
                <a:solidFill>
                  <a:srgbClr val="000000"/>
                </a:solidFill>
                <a:latin typeface="Trebuchet MS"/>
                <a:cs typeface="Times New Roman"/>
              </a:rPr>
            </a:br>
            <a:r>
              <a:rPr lang="en-GB" sz="1800" dirty="0">
                <a:solidFill>
                  <a:srgbClr val="000000"/>
                </a:solidFill>
                <a:latin typeface="Trebuchet MS"/>
                <a:cs typeface="Times New Roman"/>
              </a:rPr>
              <a:t>(electrical, water, heating, food and keep people safe)</a:t>
            </a:r>
          </a:p>
          <a:p>
            <a:pPr algn="l" rtl="0" fontAlgn="base"/>
            <a:r>
              <a:rPr lang="en-GB" sz="1800" dirty="0">
                <a:solidFill>
                  <a:srgbClr val="000000"/>
                </a:solidFill>
                <a:latin typeface="Trebuchet MS"/>
                <a:cs typeface="Times New Roman"/>
              </a:rPr>
              <a:t>What questions can we ask them?</a:t>
            </a:r>
            <a:r>
              <a:rPr lang="en-US" sz="1800" dirty="0">
                <a:solidFill>
                  <a:srgbClr val="000000"/>
                </a:solidFill>
                <a:latin typeface="Trebuchet MS"/>
                <a:cs typeface="Times New Roman"/>
              </a:rPr>
              <a:t>​</a:t>
            </a:r>
          </a:p>
          <a:p>
            <a:pPr algn="l" rtl="0" fontAlgn="base">
              <a:buFont typeface="+mj-lt"/>
              <a:buAutoNum type="arabicPeriod"/>
            </a:pPr>
            <a:r>
              <a:rPr lang="en-GB" sz="1800" dirty="0">
                <a:solidFill>
                  <a:srgbClr val="000000"/>
                </a:solidFill>
                <a:latin typeface="Trebuchet MS"/>
                <a:cs typeface="Times New Roman"/>
              </a:rPr>
              <a:t> </a:t>
            </a:r>
            <a:r>
              <a:rPr lang="en-US" sz="1800" dirty="0">
                <a:solidFill>
                  <a:srgbClr val="000000"/>
                </a:solidFill>
                <a:latin typeface="Trebuchet MS"/>
                <a:cs typeface="Times New Roman"/>
              </a:rPr>
              <a:t>​</a:t>
            </a:r>
          </a:p>
          <a:p>
            <a:pPr algn="l" rtl="0" fontAlgn="base">
              <a:buFont typeface="+mj-lt"/>
              <a:buAutoNum type="arabicPeriod"/>
            </a:pPr>
            <a:r>
              <a:rPr lang="en-GB" sz="1800" dirty="0">
                <a:solidFill>
                  <a:srgbClr val="000000"/>
                </a:solidFill>
                <a:latin typeface="Trebuchet MS"/>
                <a:cs typeface="Times New Roman"/>
              </a:rPr>
              <a:t> </a:t>
            </a:r>
            <a:r>
              <a:rPr lang="en-US" sz="1800" dirty="0">
                <a:solidFill>
                  <a:srgbClr val="000000"/>
                </a:solidFill>
                <a:latin typeface="Trebuchet MS"/>
                <a:cs typeface="Times New Roman"/>
              </a:rPr>
              <a:t>​</a:t>
            </a:r>
          </a:p>
          <a:p>
            <a:pPr algn="l" rtl="0" fontAlgn="base">
              <a:buFont typeface="+mj-lt"/>
              <a:buAutoNum type="arabicPeriod"/>
            </a:pPr>
            <a:r>
              <a:rPr lang="en-GB" sz="1800" dirty="0">
                <a:solidFill>
                  <a:srgbClr val="000000"/>
                </a:solidFill>
                <a:latin typeface="Trebuchet MS"/>
                <a:cs typeface="Times New Roman"/>
              </a:rPr>
              <a:t> </a:t>
            </a:r>
            <a:r>
              <a:rPr lang="en-US" sz="1800" dirty="0">
                <a:solidFill>
                  <a:srgbClr val="000000"/>
                </a:solidFill>
                <a:latin typeface="Trebuchet MS"/>
                <a:cs typeface="Times New Roman"/>
              </a:rPr>
              <a:t>​</a:t>
            </a:r>
          </a:p>
          <a:p>
            <a:pPr algn="l" rtl="0" fontAlgn="base">
              <a:buFont typeface="+mj-lt"/>
              <a:buAutoNum type="arabicPeriod"/>
            </a:pPr>
            <a:r>
              <a:rPr lang="en-GB" sz="1800" dirty="0">
                <a:solidFill>
                  <a:srgbClr val="000000"/>
                </a:solidFill>
                <a:latin typeface="Trebuchet MS"/>
                <a:cs typeface="Times New Roman"/>
              </a:rPr>
              <a:t> </a:t>
            </a:r>
            <a:r>
              <a:rPr lang="en-US" sz="1800" dirty="0">
                <a:solidFill>
                  <a:srgbClr val="000000"/>
                </a:solidFill>
                <a:latin typeface="Trebuchet MS"/>
                <a:cs typeface="Times New Roman"/>
              </a:rPr>
              <a:t>​</a:t>
            </a:r>
          </a:p>
          <a:p>
            <a:pPr algn="l" rtl="0" fontAlgn="base">
              <a:buFont typeface="+mj-lt"/>
              <a:buAutoNum type="arabicPeriod"/>
            </a:pPr>
            <a:r>
              <a:rPr lang="en-US" sz="1800" dirty="0">
                <a:solidFill>
                  <a:srgbClr val="000000"/>
                </a:solidFill>
                <a:latin typeface="Trebuchet MS"/>
                <a:cs typeface="Times New Roman"/>
              </a:rPr>
              <a:t> </a:t>
            </a:r>
          </a:p>
          <a:p>
            <a:pPr algn="l" rtl="0" fontAlgn="base">
              <a:buFont typeface="+mj-lt"/>
              <a:buAutoNum type="arabicPeriod"/>
            </a:pPr>
            <a:endParaRPr lang="en-US" sz="1800" dirty="0">
              <a:solidFill>
                <a:srgbClr val="000000"/>
              </a:solidFill>
              <a:latin typeface="Arial" panose="020B0604020202020204" pitchFamily="34" charset="0"/>
            </a:endParaRPr>
          </a:p>
          <a:p>
            <a:endParaRPr lang="en-GB" dirty="0"/>
          </a:p>
        </p:txBody>
      </p:sp>
      <p:pic>
        <p:nvPicPr>
          <p:cNvPr id="5" name="Picture 4">
            <a:extLst>
              <a:ext uri="{FF2B5EF4-FFF2-40B4-BE49-F238E27FC236}">
                <a16:creationId xmlns:a16="http://schemas.microsoft.com/office/drawing/2014/main" id="{E1B96DB0-A68E-4300-B85C-FAE376B8BE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1490" y="3013385"/>
            <a:ext cx="3332480" cy="2218182"/>
          </a:xfrm>
          <a:prstGeom prst="rect">
            <a:avLst/>
          </a:prstGeom>
        </p:spPr>
      </p:pic>
    </p:spTree>
    <p:extLst>
      <p:ext uri="{BB962C8B-B14F-4D97-AF65-F5344CB8AC3E}">
        <p14:creationId xmlns:p14="http://schemas.microsoft.com/office/powerpoint/2010/main" val="36140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F1F8-7A50-4D2A-ACEE-309BDD7DB5F8}"/>
              </a:ext>
            </a:extLst>
          </p:cNvPr>
          <p:cNvSpPr>
            <a:spLocks noGrp="1"/>
          </p:cNvSpPr>
          <p:nvPr>
            <p:ph type="ctrTitle"/>
          </p:nvPr>
        </p:nvSpPr>
        <p:spPr>
          <a:xfrm>
            <a:off x="239342" y="443624"/>
            <a:ext cx="7772400" cy="626089"/>
          </a:xfrm>
        </p:spPr>
        <p:txBody>
          <a:bodyPr>
            <a:normAutofit/>
          </a:bodyPr>
          <a:lstStyle/>
          <a:p>
            <a:r>
              <a:rPr lang="en-US" sz="2800" dirty="0">
                <a:latin typeface="Trebuchet MS"/>
                <a:cs typeface="Arial"/>
              </a:rPr>
              <a:t>Mapping the Bioeconomy</a:t>
            </a:r>
            <a:endParaRPr lang="en-GB" sz="2800" dirty="0">
              <a:latin typeface="Trebuchet MS"/>
              <a:cs typeface="Arial"/>
            </a:endParaRPr>
          </a:p>
        </p:txBody>
      </p:sp>
      <p:sp>
        <p:nvSpPr>
          <p:cNvPr id="5" name="TextBox 4">
            <a:extLst>
              <a:ext uri="{FF2B5EF4-FFF2-40B4-BE49-F238E27FC236}">
                <a16:creationId xmlns:a16="http://schemas.microsoft.com/office/drawing/2014/main" id="{FB6D048F-E74A-4663-B62C-EA9486D42406}"/>
              </a:ext>
            </a:extLst>
          </p:cNvPr>
          <p:cNvSpPr txBox="1"/>
          <p:nvPr/>
        </p:nvSpPr>
        <p:spPr>
          <a:xfrm>
            <a:off x="5107781" y="1380297"/>
            <a:ext cx="3790433" cy="4016484"/>
          </a:xfrm>
          <a:prstGeom prst="rect">
            <a:avLst/>
          </a:prstGeom>
          <a:noFill/>
        </p:spPr>
        <p:txBody>
          <a:bodyPr wrap="square" lIns="68580" tIns="34290" rIns="68580" bIns="34290" anchor="t">
            <a:spAutoFit/>
          </a:bodyPr>
          <a:lstStyle/>
          <a:p>
            <a:pPr algn="l" rtl="0" fontAlgn="base">
              <a:buFont typeface="Arial" panose="020B0604020202020204" pitchFamily="34" charset="0"/>
              <a:buChar char="•"/>
            </a:pPr>
            <a:r>
              <a:rPr lang="en-GB" sz="1350" dirty="0">
                <a:solidFill>
                  <a:srgbClr val="000000"/>
                </a:solidFill>
                <a:latin typeface="Trebuchet MS"/>
              </a:rPr>
              <a:t>Green space</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Ecological variety (add a tally for every new species of plant/animal you see)</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Outside seating made from bio-resource</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Large trees</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Vegetable patch</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Carpark (how many cars, how many empty spaces? </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Footpaths</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Bike lanes</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Bike storage (in use?)</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Electric car charging point</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Recycling bin (including food waste)</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Posters/signs encouraging waste reduction</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Drink refill station</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Onsite compost bin/wormery</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Renewable energy sources </a:t>
            </a:r>
            <a:r>
              <a:rPr lang="en-US" sz="1350" dirty="0">
                <a:solidFill>
                  <a:srgbClr val="000000"/>
                </a:solidFill>
                <a:latin typeface="Trebuchet MS"/>
              </a:rPr>
              <a:t>​</a:t>
            </a:r>
          </a:p>
          <a:p>
            <a:pPr algn="l" rtl="0" fontAlgn="base"/>
            <a:r>
              <a:rPr lang="en-GB" sz="1350" dirty="0">
                <a:solidFill>
                  <a:srgbClr val="000000"/>
                </a:solidFill>
                <a:latin typeface="Trebuchet MS"/>
              </a:rPr>
              <a:t>(e.g. solar power)</a:t>
            </a:r>
            <a:r>
              <a:rPr lang="en-US" sz="1350" dirty="0">
                <a:solidFill>
                  <a:srgbClr val="000000"/>
                </a:solidFill>
                <a:latin typeface="Trebuchet MS"/>
              </a:rPr>
              <a:t>​</a:t>
            </a:r>
          </a:p>
          <a:p>
            <a:pPr algn="l" rtl="0" fontAlgn="base">
              <a:buFont typeface="Arial" panose="020B0604020202020204" pitchFamily="34" charset="0"/>
              <a:buChar char="•"/>
            </a:pPr>
            <a:r>
              <a:rPr lang="en-GB" sz="1350" dirty="0">
                <a:solidFill>
                  <a:srgbClr val="000000"/>
                </a:solidFill>
                <a:latin typeface="Trebuchet MS"/>
              </a:rPr>
              <a:t>Sedum roof (plants)</a:t>
            </a:r>
            <a:endParaRPr lang="en-US" sz="1350" dirty="0">
              <a:solidFill>
                <a:srgbClr val="000000"/>
              </a:solidFill>
              <a:latin typeface="Trebuchet MS"/>
            </a:endParaRPr>
          </a:p>
        </p:txBody>
      </p:sp>
      <p:sp>
        <p:nvSpPr>
          <p:cNvPr id="7" name="TextBox 6">
            <a:extLst>
              <a:ext uri="{FF2B5EF4-FFF2-40B4-BE49-F238E27FC236}">
                <a16:creationId xmlns:a16="http://schemas.microsoft.com/office/drawing/2014/main" id="{7300C5DE-F9D5-43AC-98D5-6CCB04F7277B}"/>
              </a:ext>
            </a:extLst>
          </p:cNvPr>
          <p:cNvSpPr txBox="1"/>
          <p:nvPr/>
        </p:nvSpPr>
        <p:spPr>
          <a:xfrm>
            <a:off x="326840" y="1120232"/>
            <a:ext cx="4693443" cy="1177245"/>
          </a:xfrm>
          <a:prstGeom prst="rect">
            <a:avLst/>
          </a:prstGeom>
          <a:solidFill>
            <a:srgbClr val="00B0F0"/>
          </a:solidFill>
        </p:spPr>
        <p:txBody>
          <a:bodyPr wrap="square" lIns="68580" tIns="34290" rIns="68580" bIns="34290" anchor="t">
            <a:spAutoFit/>
          </a:bodyPr>
          <a:lstStyle/>
          <a:p>
            <a:pPr algn="l" rtl="0" fontAlgn="base"/>
            <a:r>
              <a:rPr lang="en-GB" dirty="0">
                <a:solidFill>
                  <a:schemeClr val="bg1"/>
                </a:solidFill>
                <a:latin typeface="Trebuchet MS"/>
              </a:rPr>
              <a:t>Design a transect route through your school. </a:t>
            </a:r>
            <a:r>
              <a:rPr lang="en-US" dirty="0">
                <a:solidFill>
                  <a:schemeClr val="bg1"/>
                </a:solidFill>
                <a:latin typeface="Trebuchet MS"/>
              </a:rPr>
              <a:t>​</a:t>
            </a:r>
          </a:p>
          <a:p>
            <a:pPr algn="l" rtl="0" fontAlgn="base"/>
            <a:r>
              <a:rPr lang="en-GB" dirty="0">
                <a:solidFill>
                  <a:schemeClr val="bg1"/>
                </a:solidFill>
                <a:latin typeface="Trebuchet MS"/>
              </a:rPr>
              <a:t>Follow the transect. </a:t>
            </a:r>
          </a:p>
          <a:p>
            <a:pPr algn="l" rtl="0" fontAlgn="base"/>
            <a:r>
              <a:rPr lang="en-US" dirty="0">
                <a:solidFill>
                  <a:schemeClr val="bg1"/>
                </a:solidFill>
                <a:latin typeface="Trebuchet MS"/>
              </a:rPr>
              <a:t>Plot and tally the following on your route:</a:t>
            </a:r>
            <a:endParaRPr lang="en-US" dirty="0">
              <a:solidFill>
                <a:schemeClr val="bg1"/>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149E9679-2277-4153-B801-78DFD35A98B5}"/>
              </a:ext>
            </a:extLst>
          </p:cNvPr>
          <p:cNvSpPr txBox="1"/>
          <p:nvPr/>
        </p:nvSpPr>
        <p:spPr>
          <a:xfrm>
            <a:off x="2346960" y="3290500"/>
            <a:ext cx="4693920" cy="300082"/>
          </a:xfrm>
          <a:prstGeom prst="rect">
            <a:avLst/>
          </a:prstGeom>
          <a:noFill/>
        </p:spPr>
        <p:txBody>
          <a:bodyPr wrap="square">
            <a:spAutoFit/>
          </a:bodyPr>
          <a:lstStyle/>
          <a:p>
            <a:r>
              <a:rPr lang="en-GB" sz="1350" dirty="0">
                <a:solidFill>
                  <a:srgbClr val="000000"/>
                </a:solidFill>
                <a:latin typeface="Times New Roman" panose="02020603050405020304" pitchFamily="18" charset="0"/>
              </a:rPr>
              <a:t> </a:t>
            </a:r>
            <a:endParaRPr lang="en-GB" sz="1350" dirty="0"/>
          </a:p>
        </p:txBody>
      </p:sp>
      <p:pic>
        <p:nvPicPr>
          <p:cNvPr id="14" name="Picture 13">
            <a:extLst>
              <a:ext uri="{FF2B5EF4-FFF2-40B4-BE49-F238E27FC236}">
                <a16:creationId xmlns:a16="http://schemas.microsoft.com/office/drawing/2014/main" id="{58A5E239-54D3-40B6-8F93-42FCBA5292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867" y="2384315"/>
            <a:ext cx="4784576" cy="4016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3523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83D2FEED025245866ECBC68DAF5C15" ma:contentTypeVersion="13" ma:contentTypeDescription="Create a new document." ma:contentTypeScope="" ma:versionID="9d8a71e54b97b32ce60332543ada5dee">
  <xsd:schema xmlns:xsd="http://www.w3.org/2001/XMLSchema" xmlns:xs="http://www.w3.org/2001/XMLSchema" xmlns:p="http://schemas.microsoft.com/office/2006/metadata/properties" xmlns:ns3="a8381eac-9253-4d7c-bfac-2ca5ebda962d" xmlns:ns4="6de87cd1-bbf3-426e-b881-18407a20eadc" targetNamespace="http://schemas.microsoft.com/office/2006/metadata/properties" ma:root="true" ma:fieldsID="6cab92f29ceced9b734dc76307c641f6" ns3:_="" ns4:_="">
    <xsd:import namespace="a8381eac-9253-4d7c-bfac-2ca5ebda962d"/>
    <xsd:import namespace="6de87cd1-bbf3-426e-b881-18407a20ea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1eac-9253-4d7c-bfac-2ca5ebda9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87cd1-bbf3-426e-b881-18407a20ea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5B469D-37F6-4473-A576-6DB8F3A5B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81eac-9253-4d7c-bfac-2ca5ebda962d"/>
    <ds:schemaRef ds:uri="6de87cd1-bbf3-426e-b881-18407a20ea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1E7893-1BEE-451D-B689-289EE98FE48D}">
  <ds:schemaRefs>
    <ds:schemaRef ds:uri="6de87cd1-bbf3-426e-b881-18407a20eadc"/>
    <ds:schemaRef ds:uri="http://purl.org/dc/elements/1.1/"/>
    <ds:schemaRef ds:uri="http://schemas.microsoft.com/office/infopath/2007/PartnerControls"/>
    <ds:schemaRef ds:uri="http://purl.org/dc/terms/"/>
    <ds:schemaRef ds:uri="a8381eac-9253-4d7c-bfac-2ca5ebda962d"/>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D3DCD20-71BB-42EF-B6F1-3F7900B5F5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892</TotalTime>
  <Words>3406</Words>
  <Application>Microsoft Office PowerPoint</Application>
  <PresentationFormat>On-screen Show (4:3)</PresentationFormat>
  <Paragraphs>645</Paragraphs>
  <Slides>22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Segoe UI</vt:lpstr>
      <vt:lpstr>Times New Roman</vt:lpstr>
      <vt:lpstr>Trebuchet MS</vt:lpstr>
      <vt:lpstr>Wingdings</vt:lpstr>
      <vt:lpstr>Office Theme</vt:lpstr>
      <vt:lpstr>Is our school a Bioeconomy? </vt:lpstr>
      <vt:lpstr>Lesson objectives</vt:lpstr>
      <vt:lpstr>Lesson outcomes</vt:lpstr>
      <vt:lpstr>How is this school supporting the Bioeconomy?</vt:lpstr>
      <vt:lpstr>What are the elements of the bioeconomy?</vt:lpstr>
      <vt:lpstr>PowerPoint Presentation</vt:lpstr>
      <vt:lpstr>Collecting data</vt:lpstr>
      <vt:lpstr>Interviews</vt:lpstr>
      <vt:lpstr>Mapping the Bioeconomy</vt:lpstr>
      <vt:lpstr>PowerPoint Presentation</vt:lpstr>
      <vt:lpstr>The Bioeconomy Index​</vt:lpstr>
      <vt:lpstr>PowerPoint Presentation</vt:lpstr>
      <vt:lpstr>PowerPoint Presentation</vt:lpstr>
      <vt:lpstr>PowerPoint Presentation</vt:lpstr>
      <vt:lpstr>PowerPoint Presentation</vt:lpstr>
      <vt:lpstr>What is your overall Bioeconomy rating? </vt:lpstr>
      <vt:lpstr>Present your findings</vt:lpstr>
      <vt:lpstr>Example: Data presentation  on a horizontal bar chart</vt:lpstr>
      <vt:lpstr>Example: Data presentation  on a vertical bar chart</vt:lpstr>
      <vt:lpstr>PowerPoint Presentation</vt:lpstr>
      <vt:lpstr>What might have affected your results?…</vt:lpstr>
      <vt:lpstr>How do your results affect your understanding of the Bioeconomy?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our school a Bioeconomy?</dc:title>
  <dc:creator>Max Harris-Smith</dc:creator>
  <cp:lastModifiedBy>Amy Richardson</cp:lastModifiedBy>
  <cp:revision>765</cp:revision>
  <dcterms:created xsi:type="dcterms:W3CDTF">2021-08-29T10:40:17Z</dcterms:created>
  <dcterms:modified xsi:type="dcterms:W3CDTF">2022-06-06T09:48:08Z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0x010100DC83D2FEED025245866ECBC68DAF5C15</vt:lpwstr>
  </property>
</Properties>
</file>