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3"/>
  </p:notesMasterIdLst>
  <p:sldIdLst>
    <p:sldId id="257" r:id="rId5"/>
    <p:sldId id="258" r:id="rId6"/>
    <p:sldId id="265" r:id="rId7"/>
    <p:sldId id="259" r:id="rId8"/>
    <p:sldId id="260" r:id="rId9"/>
    <p:sldId id="262" r:id="rId10"/>
    <p:sldId id="264"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83" autoAdjust="0"/>
  </p:normalViewPr>
  <p:slideViewPr>
    <p:cSldViewPr snapToGrid="0">
      <p:cViewPr varScale="1">
        <p:scale>
          <a:sx n="68" d="100"/>
          <a:sy n="68" d="100"/>
        </p:scale>
        <p:origin x="12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CC036-580A-4DE7-8FB1-8A0E5A3F9E03}" type="datetimeFigureOut">
              <a:rPr lang="en-GB" smtClean="0"/>
              <a:t>06/06/2022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B2F17-6C86-4F8B-B57E-627911EFEA1C}" type="slidenum">
              <a:rPr lang="en-GB" smtClean="0"/>
              <a:t>‹#›</a:t>
            </a:fld>
            <a:endParaRPr lang="en-GB"/>
          </a:p>
        </p:txBody>
      </p:sp>
    </p:spTree>
    <p:extLst>
      <p:ext uri="{BB962C8B-B14F-4D97-AF65-F5344CB8AC3E}">
        <p14:creationId xmlns:p14="http://schemas.microsoft.com/office/powerpoint/2010/main" val="338064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dgs.un.org/goal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Ask students to define sustainability in relation to the economy, based on their existing knowledge. Encourage students to use the key vocabulary - Economy, Environment and Society. Can both exist together economic development and sustainability? Does there have to be a compromise, if so which factor will suffer, the economy or the environment?</a:t>
            </a:r>
            <a:endParaRPr lang="en-US" dirty="0"/>
          </a:p>
        </p:txBody>
      </p:sp>
      <p:sp>
        <p:nvSpPr>
          <p:cNvPr id="4" name="Slide Number Placeholder 3"/>
          <p:cNvSpPr>
            <a:spLocks noGrp="1"/>
          </p:cNvSpPr>
          <p:nvPr>
            <p:ph type="sldNum" sz="quarter" idx="5"/>
          </p:nvPr>
        </p:nvSpPr>
        <p:spPr/>
        <p:txBody>
          <a:bodyPr/>
          <a:lstStyle/>
          <a:p>
            <a:fld id="{25AB2F17-6C86-4F8B-B57E-627911EFEA1C}" type="slidenum">
              <a:rPr lang="en-GB" smtClean="0"/>
              <a:t>4</a:t>
            </a:fld>
            <a:endParaRPr lang="en-GB"/>
          </a:p>
        </p:txBody>
      </p:sp>
    </p:spTree>
    <p:extLst>
      <p:ext uri="{BB962C8B-B14F-4D97-AF65-F5344CB8AC3E}">
        <p14:creationId xmlns:p14="http://schemas.microsoft.com/office/powerpoint/2010/main" val="156423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Students brainstorm what is sustainable in our economy and what is not? The images at the bottom of the slide can be used as prompts (transport, clothing, packaging, energy production) the challenge question asks students, what impact does this have on people and the environment?  </a:t>
            </a:r>
            <a:endParaRPr lang="en-GB" dirty="0">
              <a:cs typeface="Calibri"/>
            </a:endParaRPr>
          </a:p>
        </p:txBody>
      </p:sp>
      <p:sp>
        <p:nvSpPr>
          <p:cNvPr id="4" name="Slide Number Placeholder 3"/>
          <p:cNvSpPr>
            <a:spLocks noGrp="1"/>
          </p:cNvSpPr>
          <p:nvPr>
            <p:ph type="sldNum" sz="quarter" idx="5"/>
          </p:nvPr>
        </p:nvSpPr>
        <p:spPr/>
        <p:txBody>
          <a:bodyPr/>
          <a:lstStyle/>
          <a:p>
            <a:fld id="{25AB2F17-6C86-4F8B-B57E-627911EFEA1C}" type="slidenum">
              <a:rPr lang="en-GB" smtClean="0"/>
              <a:t>5</a:t>
            </a:fld>
            <a:endParaRPr lang="en-GB"/>
          </a:p>
        </p:txBody>
      </p:sp>
    </p:spTree>
    <p:extLst>
      <p:ext uri="{BB962C8B-B14F-4D97-AF65-F5344CB8AC3E}">
        <p14:creationId xmlns:p14="http://schemas.microsoft.com/office/powerpoint/2010/main" val="366804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Teacher guidance: </a:t>
            </a:r>
            <a:endParaRPr lang="en-US" dirty="0"/>
          </a:p>
          <a:p>
            <a:r>
              <a:rPr lang="en-GB" dirty="0"/>
              <a:t>Ask students if they recognise the square images. </a:t>
            </a:r>
            <a:endParaRPr lang="en-US" dirty="0"/>
          </a:p>
          <a:p>
            <a:r>
              <a:rPr lang="en-GB" dirty="0"/>
              <a:t>These are the UN Sustainable Development Goals 2030 (SDGs). “</a:t>
            </a:r>
            <a:r>
              <a:rPr lang="en-US" dirty="0">
                <a:hlinkClick r:id="rId3"/>
              </a:rPr>
              <a:t>The 2030 Agenda for Sustainable Development,</a:t>
            </a:r>
            <a:r>
              <a:rPr lang="en-US" dirty="0"/>
              <a:t> adopted by all United Nations Member States in 2015, provides a shared blueprint for peace and prosperity for people and the planet, now and into the future. 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 (UN, 2021). (there exists a wealth of resources online </a:t>
            </a:r>
            <a:r>
              <a:rPr lang="en-US" dirty="0">
                <a:hlinkClick r:id="rId4"/>
              </a:rPr>
              <a:t>https://sdgs.un.org/goals</a:t>
            </a:r>
            <a:r>
              <a:rPr lang="en-US" dirty="0"/>
              <a:t> that aim to teach the SDGs. Any further lessons on this would compliment these packs. </a:t>
            </a:r>
            <a:endParaRPr lang="en-US" dirty="0">
              <a:cs typeface="Calibri"/>
            </a:endParaRPr>
          </a:p>
          <a:p>
            <a:endParaRPr lang="en-GB" dirty="0"/>
          </a:p>
          <a:p>
            <a:r>
              <a:rPr lang="en-GB" b="1" dirty="0"/>
              <a:t>Ask students:</a:t>
            </a:r>
            <a:endParaRPr lang="en-US" dirty="0"/>
          </a:p>
          <a:p>
            <a:r>
              <a:rPr lang="en-GB" b="1" dirty="0"/>
              <a:t>1) Match each SDG to one of the pillars of sustainability – Society, Environment, and Economy. </a:t>
            </a:r>
            <a:endParaRPr lang="en-US" dirty="0"/>
          </a:p>
          <a:p>
            <a:r>
              <a:rPr lang="en-GB" dirty="0"/>
              <a:t>Guide discussions to conclude that many of the SDGs overlap with each other and do not fit neatly into one of the three outlined categories. E.g. no poverty depends on a healthy environment that can provide food and water, as well as enough jobs for people to work. People lose their income when climate change causes drought and flooding – both in low income countries and high income countries. The sustainable development of the Earth depends on a healthy environment to provide food, resources and water. An economy cannot be maintained by an unhealthy society who do not have access to these, or who have run out of those necessary. </a:t>
            </a:r>
            <a:endParaRPr lang="en-US" dirty="0"/>
          </a:p>
          <a:p>
            <a:r>
              <a:rPr lang="en-GB" b="1" dirty="0"/>
              <a:t>2) What are humans currently doing that prevents us from meeting these goals? </a:t>
            </a:r>
            <a:endParaRPr lang="en-US" dirty="0"/>
          </a:p>
          <a:p>
            <a:r>
              <a:rPr lang="en-GB" dirty="0"/>
              <a:t>Encourage students to critically examine their own behaviours, as well as that of society as a whole, businesses and world-leaders. Can they find solutions to overcome these barriers? </a:t>
            </a:r>
          </a:p>
        </p:txBody>
      </p:sp>
      <p:sp>
        <p:nvSpPr>
          <p:cNvPr id="4" name="Slide Number Placeholder 3"/>
          <p:cNvSpPr>
            <a:spLocks noGrp="1"/>
          </p:cNvSpPr>
          <p:nvPr>
            <p:ph type="sldNum" sz="quarter" idx="5"/>
          </p:nvPr>
        </p:nvSpPr>
        <p:spPr/>
        <p:txBody>
          <a:bodyPr/>
          <a:lstStyle/>
          <a:p>
            <a:fld id="{739836E5-E542-4458-8ECC-385864CFED04}" type="slidenum">
              <a:rPr lang="en-GB"/>
              <a:t>6</a:t>
            </a:fld>
            <a:endParaRPr lang="en-GB"/>
          </a:p>
        </p:txBody>
      </p:sp>
    </p:spTree>
    <p:extLst>
      <p:ext uri="{BB962C8B-B14F-4D97-AF65-F5344CB8AC3E}">
        <p14:creationId xmlns:p14="http://schemas.microsoft.com/office/powerpoint/2010/main" val="215592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r>
              <a:rPr lang="en-GB" sz="1800" b="0" i="0" u="none" strike="noStrike" dirty="0">
                <a:solidFill>
                  <a:srgbClr val="000000"/>
                </a:solidFill>
                <a:effectLst/>
                <a:latin typeface="Calibri"/>
                <a:cs typeface="Calibri"/>
              </a:rPr>
              <a:t>The following section looks at </a:t>
            </a:r>
            <a:r>
              <a:rPr lang="en-GB" sz="1800" dirty="0">
                <a:solidFill>
                  <a:srgbClr val="000000"/>
                </a:solidFill>
                <a:latin typeface="Calibri"/>
                <a:cs typeface="Calibri"/>
              </a:rPr>
              <a:t>a case</a:t>
            </a:r>
            <a:r>
              <a:rPr lang="en-GB" sz="1800" b="0" i="0" u="none" strike="noStrike" dirty="0">
                <a:solidFill>
                  <a:srgbClr val="000000"/>
                </a:solidFill>
                <a:effectLst/>
                <a:latin typeface="Calibri"/>
                <a:cs typeface="Calibri"/>
              </a:rPr>
              <a:t> </a:t>
            </a:r>
            <a:r>
              <a:rPr lang="en-GB" sz="1800" dirty="0">
                <a:solidFill>
                  <a:srgbClr val="000000"/>
                </a:solidFill>
                <a:latin typeface="Calibri"/>
                <a:cs typeface="Calibri"/>
              </a:rPr>
              <a:t>study</a:t>
            </a:r>
            <a:r>
              <a:rPr lang="en-GB" sz="1800" b="0" i="0" u="none" strike="noStrike" dirty="0">
                <a:solidFill>
                  <a:srgbClr val="000000"/>
                </a:solidFill>
                <a:effectLst/>
                <a:latin typeface="Calibri"/>
                <a:cs typeface="Calibri"/>
              </a:rPr>
              <a:t>, it can be carried out as individual/group research to further students learning. </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GB" sz="1800" b="0" i="0" u="none" strike="noStrike" dirty="0">
                <a:solidFill>
                  <a:srgbClr val="000000"/>
                </a:solidFill>
                <a:effectLst/>
                <a:latin typeface="Calibri" panose="020F0502020204030204" pitchFamily="34" charset="0"/>
              </a:rPr>
              <a:t>There are corresponding print outs for students to use in the </a:t>
            </a:r>
            <a:r>
              <a:rPr lang="en-US" sz="1800" b="0" i="0" u="none" strike="noStrike" dirty="0">
                <a:solidFill>
                  <a:srgbClr val="000000"/>
                </a:solidFill>
                <a:effectLst/>
                <a:latin typeface="Calibri" panose="020F0502020204030204" pitchFamily="34" charset="0"/>
              </a:rPr>
              <a:t>KS4 Pack 1 Teachers guidance and lesson plans </a:t>
            </a:r>
            <a:r>
              <a:rPr lang="en-GB" sz="1800" b="0" i="0" u="none" strike="noStrike" dirty="0">
                <a:solidFill>
                  <a:srgbClr val="000000"/>
                </a:solidFill>
                <a:effectLst/>
                <a:latin typeface="Calibri" panose="020F0502020204030204" pitchFamily="34" charset="0"/>
              </a:rPr>
              <a:t>(pages 20 to 27). </a:t>
            </a:r>
          </a:p>
          <a:p>
            <a:pPr algn="l" rtl="0" fontAlgn="base"/>
            <a:r>
              <a:rPr lang="en-GB" sz="1800" b="0" i="0" u="none" strike="noStrike" dirty="0">
                <a:solidFill>
                  <a:srgbClr val="000000"/>
                </a:solidFill>
                <a:effectLst/>
                <a:latin typeface="Calibri" panose="020F0502020204030204" pitchFamily="34" charset="0"/>
              </a:rPr>
              <a:t>These can be explored as the teacher/ educator sees fit, but we suggest breaking the class up into small groups, assigning each group a case study. Students can then be given an allocated amount of time to investigate the case study, and use online sources to inform a presentation about that specific topic in relation to the </a:t>
            </a:r>
            <a:r>
              <a:rPr lang="en-GB" sz="1800" b="0" i="0" u="none" strike="noStrike" dirty="0" err="1">
                <a:solidFill>
                  <a:srgbClr val="000000"/>
                </a:solidFill>
                <a:effectLst/>
                <a:latin typeface="Calibri" panose="020F0502020204030204" pitchFamily="34" charset="0"/>
              </a:rPr>
              <a:t>Bioeconomy</a:t>
            </a:r>
            <a:r>
              <a:rPr lang="en-GB" sz="1800" b="0" i="0" u="none" strike="noStrike" dirty="0">
                <a:solidFill>
                  <a:srgbClr val="000000"/>
                </a:solidFill>
                <a:effectLst/>
                <a:latin typeface="Calibri" panose="020F0502020204030204" pitchFamily="34" charset="0"/>
              </a:rPr>
              <a:t>. There are question hints on the print outs.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r>
              <a:rPr lang="en-US" sz="1800" dirty="0">
                <a:solidFill>
                  <a:srgbClr val="444444"/>
                </a:solidFill>
                <a:cs typeface="Calibri"/>
              </a:rPr>
              <a:t>The case study asks students to research how the products are supporting economic development, people and the environment.</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5AB2F17-6C86-4F8B-B57E-627911EFEA1C}" type="slidenum">
              <a:rPr lang="en-GB" smtClean="0"/>
              <a:t>7</a:t>
            </a:fld>
            <a:endParaRPr lang="en-GB"/>
          </a:p>
        </p:txBody>
      </p:sp>
    </p:spTree>
    <p:extLst>
      <p:ext uri="{BB962C8B-B14F-4D97-AF65-F5344CB8AC3E}">
        <p14:creationId xmlns:p14="http://schemas.microsoft.com/office/powerpoint/2010/main" val="356914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cs typeface="Calibri"/>
              </a:rPr>
              <a:t>Plenary</a:t>
            </a:r>
            <a:endParaRPr lang="en-GB" dirty="0"/>
          </a:p>
          <a:p>
            <a:r>
              <a:rPr lang="en-GB" b="1" dirty="0"/>
              <a:t>Using the SDGs students make a linking diagram to explain how the </a:t>
            </a:r>
            <a:r>
              <a:rPr lang="en-GB" b="1" dirty="0" err="1"/>
              <a:t>Bioeconomy</a:t>
            </a:r>
            <a:r>
              <a:rPr lang="en-GB" b="1" dirty="0"/>
              <a:t> can support the SDGs. Students should include a economic, social &amp; environmental SDG in their explanation. </a:t>
            </a:r>
            <a:endParaRPr lang="en-GB" dirty="0"/>
          </a:p>
          <a:p>
            <a:endParaRPr lang="en-GB" dirty="0"/>
          </a:p>
          <a:p>
            <a:r>
              <a:rPr lang="en-GB" dirty="0"/>
              <a:t>Students aim to answer the key question linking hexagons together, each hexagon should have a SDG and a brief explanation. Students may produce a series of hexagon chains or they may wish to create links coming from a particular SDG.  </a:t>
            </a:r>
          </a:p>
        </p:txBody>
      </p:sp>
      <p:sp>
        <p:nvSpPr>
          <p:cNvPr id="4" name="Slide Number Placeholder 3"/>
          <p:cNvSpPr>
            <a:spLocks noGrp="1"/>
          </p:cNvSpPr>
          <p:nvPr>
            <p:ph type="sldNum" sz="quarter" idx="5"/>
          </p:nvPr>
        </p:nvSpPr>
        <p:spPr/>
        <p:txBody>
          <a:bodyPr/>
          <a:lstStyle/>
          <a:p>
            <a:fld id="{25AB2F17-6C86-4F8B-B57E-627911EFEA1C}" type="slidenum">
              <a:rPr lang="en-GB" smtClean="0"/>
              <a:t>8</a:t>
            </a:fld>
            <a:endParaRPr lang="en-GB"/>
          </a:p>
        </p:txBody>
      </p:sp>
    </p:spTree>
    <p:extLst>
      <p:ext uri="{BB962C8B-B14F-4D97-AF65-F5344CB8AC3E}">
        <p14:creationId xmlns:p14="http://schemas.microsoft.com/office/powerpoint/2010/main" val="115832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E1C216-DCAF-4EA4-8667-540D5B149CBF}"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247418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1C216-DCAF-4EA4-8667-540D5B149CBF}"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33305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1C216-DCAF-4EA4-8667-540D5B149CBF}"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290141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AF88AC5-FC53-0640-95C9-DCB7F15A9B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950"/>
            <a:ext cx="9144000" cy="6854103"/>
          </a:xfrm>
          <a:prstGeom prst="rect">
            <a:avLst/>
          </a:prstGeom>
        </p:spPr>
      </p:pic>
      <p:sp>
        <p:nvSpPr>
          <p:cNvPr id="2" name="Title 1"/>
          <p:cNvSpPr>
            <a:spLocks noGrp="1"/>
          </p:cNvSpPr>
          <p:nvPr>
            <p:ph type="ctrTitle" hasCustomPrompt="1"/>
          </p:nvPr>
        </p:nvSpPr>
        <p:spPr>
          <a:xfrm>
            <a:off x="296492" y="2089391"/>
            <a:ext cx="7772400" cy="1927007"/>
          </a:xfrm>
        </p:spPr>
        <p:txBody>
          <a:bodyPr anchor="b">
            <a:normAutofit/>
          </a:bodyPr>
          <a:lstStyle>
            <a:lvl1pPr algn="l">
              <a:defRPr sz="5443" b="1">
                <a:solidFill>
                  <a:schemeClr val="bg1"/>
                </a:solidFill>
                <a:latin typeface="Times New Roman" panose="02020603050405020304" pitchFamily="18" charset="0"/>
                <a:cs typeface="Times New Roman" panose="02020603050405020304" pitchFamily="18" charset="0"/>
              </a:defRPr>
            </a:lvl1pPr>
          </a:lstStyle>
          <a:p>
            <a:r>
              <a:rPr lang="en-GB"/>
              <a:t>Document </a:t>
            </a:r>
            <a:br>
              <a:rPr lang="en-GB"/>
            </a:br>
            <a:r>
              <a:rPr lang="en-GB"/>
              <a:t>Title</a:t>
            </a:r>
            <a:endParaRPr lang="en-US"/>
          </a:p>
        </p:txBody>
      </p:sp>
      <p:sp>
        <p:nvSpPr>
          <p:cNvPr id="3" name="Subtitle 2"/>
          <p:cNvSpPr>
            <a:spLocks noGrp="1"/>
          </p:cNvSpPr>
          <p:nvPr>
            <p:ph type="subTitle" idx="1" hasCustomPrompt="1"/>
          </p:nvPr>
        </p:nvSpPr>
        <p:spPr>
          <a:xfrm>
            <a:off x="296491" y="4197175"/>
            <a:ext cx="6858000" cy="561862"/>
          </a:xfrm>
        </p:spPr>
        <p:txBody>
          <a:bodyPr>
            <a:normAutofit/>
          </a:bodyPr>
          <a:lstStyle>
            <a:lvl1pPr marL="0" indent="0" algn="l">
              <a:buNone/>
              <a:defRPr sz="3175">
                <a:solidFill>
                  <a:schemeClr val="bg1"/>
                </a:solidFill>
                <a:latin typeface="Times New Roman" panose="02020603050405020304" pitchFamily="18" charset="0"/>
                <a:cs typeface="Times New Roman" panose="02020603050405020304" pitchFamily="18"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Sub title</a:t>
            </a:r>
            <a:endParaRPr lang="en-US"/>
          </a:p>
        </p:txBody>
      </p:sp>
    </p:spTree>
    <p:extLst>
      <p:ext uri="{BB962C8B-B14F-4D97-AF65-F5344CB8AC3E}">
        <p14:creationId xmlns:p14="http://schemas.microsoft.com/office/powerpoint/2010/main" val="1169607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AE71EAF-0B12-6D46-8691-026ECD3D8B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950"/>
            <a:ext cx="9144000" cy="6854103"/>
          </a:xfrm>
          <a:prstGeom prst="rect">
            <a:avLst/>
          </a:prstGeom>
        </p:spPr>
      </p:pic>
      <p:sp>
        <p:nvSpPr>
          <p:cNvPr id="2" name="Title 1"/>
          <p:cNvSpPr>
            <a:spLocks noGrp="1"/>
          </p:cNvSpPr>
          <p:nvPr>
            <p:ph type="ctrTitle" hasCustomPrompt="1"/>
          </p:nvPr>
        </p:nvSpPr>
        <p:spPr>
          <a:xfrm>
            <a:off x="296492" y="2089391"/>
            <a:ext cx="7772400" cy="1927007"/>
          </a:xfrm>
        </p:spPr>
        <p:txBody>
          <a:bodyPr anchor="b">
            <a:normAutofit/>
          </a:bodyPr>
          <a:lstStyle>
            <a:lvl1pPr algn="l">
              <a:defRPr sz="5443" b="1">
                <a:solidFill>
                  <a:srgbClr val="0069B3"/>
                </a:solidFill>
                <a:latin typeface="Times New Roman" panose="02020603050405020304" pitchFamily="18" charset="0"/>
                <a:cs typeface="Times New Roman" panose="02020603050405020304" pitchFamily="18" charset="0"/>
              </a:defRPr>
            </a:lvl1pPr>
          </a:lstStyle>
          <a:p>
            <a:r>
              <a:rPr lang="en-GB"/>
              <a:t>Section </a:t>
            </a:r>
            <a:br>
              <a:rPr lang="en-GB"/>
            </a:br>
            <a:r>
              <a:rPr lang="en-GB"/>
              <a:t>Title</a:t>
            </a:r>
            <a:endParaRPr lang="en-US"/>
          </a:p>
        </p:txBody>
      </p:sp>
      <p:sp>
        <p:nvSpPr>
          <p:cNvPr id="3" name="Subtitle 2"/>
          <p:cNvSpPr>
            <a:spLocks noGrp="1"/>
          </p:cNvSpPr>
          <p:nvPr>
            <p:ph type="subTitle" idx="1" hasCustomPrompt="1"/>
          </p:nvPr>
        </p:nvSpPr>
        <p:spPr>
          <a:xfrm>
            <a:off x="296491" y="4197175"/>
            <a:ext cx="6858000" cy="561862"/>
          </a:xfrm>
        </p:spPr>
        <p:txBody>
          <a:bodyPr>
            <a:normAutofit/>
          </a:bodyPr>
          <a:lstStyle>
            <a:lvl1pPr marL="0" indent="0" algn="l">
              <a:buNone/>
              <a:defRPr sz="3175">
                <a:solidFill>
                  <a:srgbClr val="0069B3"/>
                </a:solidFill>
                <a:latin typeface="Times New Roman" panose="02020603050405020304" pitchFamily="18" charset="0"/>
                <a:cs typeface="Times New Roman" panose="02020603050405020304" pitchFamily="18"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Sub title</a:t>
            </a:r>
            <a:endParaRPr lang="en-US"/>
          </a:p>
        </p:txBody>
      </p:sp>
    </p:spTree>
    <p:extLst>
      <p:ext uri="{BB962C8B-B14F-4D97-AF65-F5344CB8AC3E}">
        <p14:creationId xmlns:p14="http://schemas.microsoft.com/office/powerpoint/2010/main" val="209900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rame 1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950"/>
            <a:ext cx="9144000" cy="6854103"/>
          </a:xfrm>
          <a:prstGeom prst="rect">
            <a:avLst/>
          </a:prstGeom>
        </p:spPr>
      </p:pic>
      <p:sp>
        <p:nvSpPr>
          <p:cNvPr id="2" name="Title 1"/>
          <p:cNvSpPr>
            <a:spLocks noGrp="1"/>
          </p:cNvSpPr>
          <p:nvPr>
            <p:ph type="ctrTitle" hasCustomPrompt="1"/>
          </p:nvPr>
        </p:nvSpPr>
        <p:spPr>
          <a:xfrm>
            <a:off x="685799" y="692277"/>
            <a:ext cx="7772400" cy="763463"/>
          </a:xfrm>
        </p:spPr>
        <p:txBody>
          <a:bodyPr anchor="b">
            <a:normAutofit/>
          </a:bodyPr>
          <a:lstStyle>
            <a:lvl1pPr algn="l">
              <a:defRPr sz="4536" b="1">
                <a:solidFill>
                  <a:srgbClr val="0069B3"/>
                </a:solidFill>
                <a:latin typeface="Times New Roman" panose="02020603050405020304" pitchFamily="18" charset="0"/>
                <a:cs typeface="Times New Roman" panose="02020603050405020304" pitchFamily="18" charset="0"/>
              </a:defRPr>
            </a:lvl1pPr>
          </a:lstStyle>
          <a:p>
            <a:r>
              <a:rPr lang="en-GB"/>
              <a:t>Title</a:t>
            </a:r>
            <a:endParaRPr lang="en-US"/>
          </a:p>
        </p:txBody>
      </p:sp>
      <p:sp>
        <p:nvSpPr>
          <p:cNvPr id="5" name="Subtitle 2">
            <a:extLst>
              <a:ext uri="{FF2B5EF4-FFF2-40B4-BE49-F238E27FC236}">
                <a16:creationId xmlns:a16="http://schemas.microsoft.com/office/drawing/2014/main" id="{B51E7E4F-7336-1D43-BCAA-5B531DAB4D5B}"/>
              </a:ext>
            </a:extLst>
          </p:cNvPr>
          <p:cNvSpPr>
            <a:spLocks noGrp="1"/>
          </p:cNvSpPr>
          <p:nvPr>
            <p:ph type="subTitle" idx="1" hasCustomPrompt="1"/>
          </p:nvPr>
        </p:nvSpPr>
        <p:spPr>
          <a:xfrm>
            <a:off x="685799" y="2250143"/>
            <a:ext cx="6858000" cy="1751107"/>
          </a:xfrm>
        </p:spPr>
        <p:txBody>
          <a:bodyPr>
            <a:noAutofit/>
          </a:bodyPr>
          <a:lstStyle>
            <a:lvl1pPr marL="0" marR="0" indent="0" algn="l" defTabSz="914406" rtl="0" eaLnBrk="1" fontAlgn="auto" latinLnBrk="0" hangingPunct="1">
              <a:lnSpc>
                <a:spcPct val="100000"/>
              </a:lnSpc>
              <a:spcBef>
                <a:spcPts val="1000"/>
              </a:spcBef>
              <a:spcAft>
                <a:spcPts val="0"/>
              </a:spcAft>
              <a:buClrTx/>
              <a:buSzTx/>
              <a:buFont typeface="Arial" panose="020B0604020202020204" pitchFamily="34" charset="0"/>
              <a:buNone/>
              <a:tabLst/>
              <a:defRPr sz="2268">
                <a:solidFill>
                  <a:schemeClr val="tx1"/>
                </a:solidFill>
                <a:latin typeface="Times New Roman" panose="02020603050405020304" pitchFamily="18" charset="0"/>
                <a:cs typeface="Times New Roman" panose="02020603050405020304" pitchFamily="18"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err="1"/>
              <a:t>Fusce</a:t>
            </a:r>
            <a:r>
              <a:rPr lang="en-US"/>
              <a:t> </a:t>
            </a:r>
            <a:r>
              <a:rPr lang="en-US" err="1"/>
              <a:t>facilisis</a:t>
            </a:r>
            <a:r>
              <a:rPr lang="en-US"/>
              <a:t> </a:t>
            </a:r>
            <a:r>
              <a:rPr lang="en-US" err="1"/>
              <a:t>tempor</a:t>
            </a:r>
            <a:r>
              <a:rPr lang="en-US"/>
              <a:t> </a:t>
            </a:r>
            <a:r>
              <a:rPr lang="en-US" err="1"/>
              <a:t>metus</a:t>
            </a:r>
            <a:r>
              <a:rPr lang="en-US"/>
              <a:t> </a:t>
            </a:r>
            <a:r>
              <a:rPr lang="en-US" err="1"/>
              <a:t>eget</a:t>
            </a:r>
            <a:r>
              <a:rPr lang="en-US"/>
              <a:t> </a:t>
            </a:r>
            <a:r>
              <a:rPr lang="en-US" err="1"/>
              <a:t>lobortis</a:t>
            </a:r>
            <a:r>
              <a:rPr lang="en-US"/>
              <a:t>. </a:t>
            </a:r>
            <a:r>
              <a:rPr lang="en-US" err="1"/>
              <a:t>Quisque</a:t>
            </a:r>
            <a:r>
              <a:rPr lang="en-US"/>
              <a:t> </a:t>
            </a:r>
            <a:r>
              <a:rPr lang="en-US" err="1"/>
              <a:t>ullamcorper</a:t>
            </a:r>
            <a:r>
              <a:rPr lang="en-US"/>
              <a:t> nisi fermentum, </a:t>
            </a:r>
            <a:r>
              <a:rPr lang="en-US" err="1"/>
              <a:t>finibus</a:t>
            </a:r>
            <a:r>
              <a:rPr lang="en-US"/>
              <a:t> ligula at, </a:t>
            </a:r>
            <a:r>
              <a:rPr lang="en-US" err="1"/>
              <a:t>tempor</a:t>
            </a:r>
            <a:r>
              <a:rPr lang="en-US"/>
              <a:t> </a:t>
            </a:r>
            <a:r>
              <a:rPr lang="en-US" err="1"/>
              <a:t>risus</a:t>
            </a:r>
            <a:r>
              <a:rPr lang="en-US"/>
              <a:t>. In </a:t>
            </a:r>
            <a:r>
              <a:rPr lang="en-US" err="1"/>
              <a:t>efficitur</a:t>
            </a:r>
            <a:r>
              <a:rPr lang="en-US"/>
              <a:t> </a:t>
            </a:r>
            <a:r>
              <a:rPr lang="en-US" err="1"/>
              <a:t>vulputate</a:t>
            </a:r>
            <a:r>
              <a:rPr lang="en-US"/>
              <a:t> </a:t>
            </a:r>
            <a:r>
              <a:rPr lang="en-US" err="1"/>
              <a:t>purus</a:t>
            </a:r>
            <a:r>
              <a:rPr lang="en-US"/>
              <a:t>, </a:t>
            </a:r>
            <a:r>
              <a:rPr lang="en-US" err="1"/>
              <a:t>nec</a:t>
            </a:r>
            <a:r>
              <a:rPr lang="en-US"/>
              <a:t> </a:t>
            </a:r>
            <a:r>
              <a:rPr lang="en-US" err="1"/>
              <a:t>aliquet</a:t>
            </a:r>
            <a:r>
              <a:rPr lang="en-US"/>
              <a:t> </a:t>
            </a:r>
            <a:r>
              <a:rPr lang="en-US" err="1"/>
              <a:t>neque</a:t>
            </a:r>
            <a:r>
              <a:rPr lang="en-US"/>
              <a:t> lacinia </a:t>
            </a:r>
            <a:r>
              <a:rPr lang="en-US" err="1"/>
              <a:t>eu</a:t>
            </a:r>
            <a:r>
              <a:rPr lang="en-US"/>
              <a:t>. </a:t>
            </a:r>
            <a:r>
              <a:rPr lang="en-US" err="1"/>
              <a:t>Nulla</a:t>
            </a:r>
            <a:r>
              <a:rPr lang="en-US"/>
              <a:t> vitae lacinia </a:t>
            </a:r>
            <a:r>
              <a:rPr lang="en-US" err="1"/>
              <a:t>neque</a:t>
            </a:r>
            <a:r>
              <a:rPr lang="en-US"/>
              <a:t>. </a:t>
            </a:r>
          </a:p>
        </p:txBody>
      </p:sp>
      <p:pic>
        <p:nvPicPr>
          <p:cNvPr id="7" name="Picture 6">
            <a:extLst>
              <a:ext uri="{FF2B5EF4-FFF2-40B4-BE49-F238E27FC236}">
                <a16:creationId xmlns:a16="http://schemas.microsoft.com/office/drawing/2014/main" id="{F87337DE-9BE4-3940-9D78-BAF7F662B8C0}"/>
              </a:ext>
            </a:extLst>
          </p:cNvPr>
          <p:cNvPicPr>
            <a:picLocks noChangeAspect="1"/>
          </p:cNvPicPr>
          <p:nvPr userDrawn="1"/>
        </p:nvPicPr>
        <p:blipFill>
          <a:blip r:embed="rId3"/>
          <a:stretch>
            <a:fillRect/>
          </a:stretch>
        </p:blipFill>
        <p:spPr>
          <a:xfrm>
            <a:off x="685800" y="5691562"/>
            <a:ext cx="2954320" cy="403242"/>
          </a:xfrm>
          <a:prstGeom prst="rect">
            <a:avLst/>
          </a:prstGeom>
        </p:spPr>
      </p:pic>
    </p:spTree>
    <p:extLst>
      <p:ext uri="{BB962C8B-B14F-4D97-AF65-F5344CB8AC3E}">
        <p14:creationId xmlns:p14="http://schemas.microsoft.com/office/powerpoint/2010/main" val="180833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Frame 2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950"/>
            <a:ext cx="9144000" cy="6854103"/>
          </a:xfrm>
          <a:prstGeom prst="rect">
            <a:avLst/>
          </a:prstGeom>
        </p:spPr>
      </p:pic>
      <p:sp>
        <p:nvSpPr>
          <p:cNvPr id="2" name="Title 1"/>
          <p:cNvSpPr>
            <a:spLocks noGrp="1"/>
          </p:cNvSpPr>
          <p:nvPr>
            <p:ph type="ctrTitle" hasCustomPrompt="1"/>
          </p:nvPr>
        </p:nvSpPr>
        <p:spPr>
          <a:xfrm>
            <a:off x="685799" y="692277"/>
            <a:ext cx="7772400" cy="763463"/>
          </a:xfrm>
        </p:spPr>
        <p:txBody>
          <a:bodyPr anchor="b">
            <a:normAutofit/>
          </a:bodyPr>
          <a:lstStyle>
            <a:lvl1pPr algn="l">
              <a:defRPr sz="4536" b="1">
                <a:solidFill>
                  <a:srgbClr val="0069B3"/>
                </a:solidFill>
                <a:latin typeface="Times New Roman" panose="02020603050405020304" pitchFamily="18" charset="0"/>
                <a:cs typeface="Times New Roman" panose="02020603050405020304" pitchFamily="18" charset="0"/>
              </a:defRPr>
            </a:lvl1pPr>
          </a:lstStyle>
          <a:p>
            <a:r>
              <a:rPr lang="en-GB"/>
              <a:t>Title</a:t>
            </a:r>
            <a:endParaRPr lang="en-US"/>
          </a:p>
        </p:txBody>
      </p:sp>
      <p:sp>
        <p:nvSpPr>
          <p:cNvPr id="5" name="Subtitle 2">
            <a:extLst>
              <a:ext uri="{FF2B5EF4-FFF2-40B4-BE49-F238E27FC236}">
                <a16:creationId xmlns:a16="http://schemas.microsoft.com/office/drawing/2014/main" id="{B51E7E4F-7336-1D43-BCAA-5B531DAB4D5B}"/>
              </a:ext>
            </a:extLst>
          </p:cNvPr>
          <p:cNvSpPr>
            <a:spLocks noGrp="1"/>
          </p:cNvSpPr>
          <p:nvPr>
            <p:ph type="subTitle" idx="1" hasCustomPrompt="1"/>
          </p:nvPr>
        </p:nvSpPr>
        <p:spPr>
          <a:xfrm>
            <a:off x="685799" y="2250143"/>
            <a:ext cx="6858000" cy="1751107"/>
          </a:xfrm>
        </p:spPr>
        <p:txBody>
          <a:bodyPr>
            <a:noAutofit/>
          </a:bodyPr>
          <a:lstStyle>
            <a:lvl1pPr marL="0" marR="0" indent="0" algn="l" defTabSz="914406" rtl="0" eaLnBrk="1" fontAlgn="auto" latinLnBrk="0" hangingPunct="1">
              <a:lnSpc>
                <a:spcPct val="100000"/>
              </a:lnSpc>
              <a:spcBef>
                <a:spcPts val="1000"/>
              </a:spcBef>
              <a:spcAft>
                <a:spcPts val="0"/>
              </a:spcAft>
              <a:buClrTx/>
              <a:buSzTx/>
              <a:buFont typeface="Arial" panose="020B0604020202020204" pitchFamily="34" charset="0"/>
              <a:buNone/>
              <a:tabLst/>
              <a:defRPr sz="2268">
                <a:solidFill>
                  <a:schemeClr val="tx1"/>
                </a:solidFill>
                <a:latin typeface="Times New Roman" panose="02020603050405020304" pitchFamily="18" charset="0"/>
                <a:cs typeface="Times New Roman" panose="02020603050405020304" pitchFamily="18"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err="1"/>
              <a:t>Fusce</a:t>
            </a:r>
            <a:r>
              <a:rPr lang="en-US"/>
              <a:t> </a:t>
            </a:r>
            <a:r>
              <a:rPr lang="en-US" err="1"/>
              <a:t>facilisis</a:t>
            </a:r>
            <a:r>
              <a:rPr lang="en-US"/>
              <a:t> </a:t>
            </a:r>
            <a:r>
              <a:rPr lang="en-US" err="1"/>
              <a:t>tempor</a:t>
            </a:r>
            <a:r>
              <a:rPr lang="en-US"/>
              <a:t> </a:t>
            </a:r>
            <a:r>
              <a:rPr lang="en-US" err="1"/>
              <a:t>metus</a:t>
            </a:r>
            <a:r>
              <a:rPr lang="en-US"/>
              <a:t> </a:t>
            </a:r>
            <a:r>
              <a:rPr lang="en-US" err="1"/>
              <a:t>eget</a:t>
            </a:r>
            <a:r>
              <a:rPr lang="en-US"/>
              <a:t> </a:t>
            </a:r>
            <a:r>
              <a:rPr lang="en-US" err="1"/>
              <a:t>lobortis</a:t>
            </a:r>
            <a:r>
              <a:rPr lang="en-US"/>
              <a:t>. </a:t>
            </a:r>
            <a:r>
              <a:rPr lang="en-US" err="1"/>
              <a:t>Quisque</a:t>
            </a:r>
            <a:r>
              <a:rPr lang="en-US"/>
              <a:t> </a:t>
            </a:r>
            <a:r>
              <a:rPr lang="en-US" err="1"/>
              <a:t>ullamcorper</a:t>
            </a:r>
            <a:r>
              <a:rPr lang="en-US"/>
              <a:t> nisi fermentum, </a:t>
            </a:r>
            <a:r>
              <a:rPr lang="en-US" err="1"/>
              <a:t>finibus</a:t>
            </a:r>
            <a:r>
              <a:rPr lang="en-US"/>
              <a:t> ligula at, </a:t>
            </a:r>
            <a:r>
              <a:rPr lang="en-US" err="1"/>
              <a:t>tempor</a:t>
            </a:r>
            <a:r>
              <a:rPr lang="en-US"/>
              <a:t> </a:t>
            </a:r>
            <a:r>
              <a:rPr lang="en-US" err="1"/>
              <a:t>risus</a:t>
            </a:r>
            <a:r>
              <a:rPr lang="en-US"/>
              <a:t>. In </a:t>
            </a:r>
            <a:r>
              <a:rPr lang="en-US" err="1"/>
              <a:t>efficitur</a:t>
            </a:r>
            <a:r>
              <a:rPr lang="en-US"/>
              <a:t> </a:t>
            </a:r>
            <a:r>
              <a:rPr lang="en-US" err="1"/>
              <a:t>vulputate</a:t>
            </a:r>
            <a:r>
              <a:rPr lang="en-US"/>
              <a:t> </a:t>
            </a:r>
            <a:r>
              <a:rPr lang="en-US" err="1"/>
              <a:t>purus</a:t>
            </a:r>
            <a:r>
              <a:rPr lang="en-US"/>
              <a:t>, </a:t>
            </a:r>
            <a:r>
              <a:rPr lang="en-US" err="1"/>
              <a:t>nec</a:t>
            </a:r>
            <a:r>
              <a:rPr lang="en-US"/>
              <a:t> </a:t>
            </a:r>
            <a:r>
              <a:rPr lang="en-US" err="1"/>
              <a:t>aliquet</a:t>
            </a:r>
            <a:r>
              <a:rPr lang="en-US"/>
              <a:t> </a:t>
            </a:r>
            <a:r>
              <a:rPr lang="en-US" err="1"/>
              <a:t>neque</a:t>
            </a:r>
            <a:r>
              <a:rPr lang="en-US"/>
              <a:t> lacinia </a:t>
            </a:r>
            <a:r>
              <a:rPr lang="en-US" err="1"/>
              <a:t>eu</a:t>
            </a:r>
            <a:r>
              <a:rPr lang="en-US"/>
              <a:t>. </a:t>
            </a:r>
            <a:r>
              <a:rPr lang="en-US" err="1"/>
              <a:t>Nulla</a:t>
            </a:r>
            <a:r>
              <a:rPr lang="en-US"/>
              <a:t> vitae lacinia </a:t>
            </a:r>
            <a:r>
              <a:rPr lang="en-US" err="1"/>
              <a:t>neque</a:t>
            </a:r>
            <a:r>
              <a:rPr lang="en-US"/>
              <a:t>. </a:t>
            </a:r>
          </a:p>
        </p:txBody>
      </p:sp>
    </p:spTree>
    <p:extLst>
      <p:ext uri="{BB962C8B-B14F-4D97-AF65-F5344CB8AC3E}">
        <p14:creationId xmlns:p14="http://schemas.microsoft.com/office/powerpoint/2010/main" val="171476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1C216-DCAF-4EA4-8667-540D5B149CBF}"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40930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E1C216-DCAF-4EA4-8667-540D5B149CBF}"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371995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E1C216-DCAF-4EA4-8667-540D5B149CBF}"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22066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E1C216-DCAF-4EA4-8667-540D5B149CBF}" type="datetimeFigureOut">
              <a:rPr lang="en-GB" smtClean="0"/>
              <a:t>06/06/2022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304049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E1C216-DCAF-4EA4-8667-540D5B149CBF}" type="datetimeFigureOut">
              <a:rPr lang="en-GB" smtClean="0"/>
              <a:t>06/06/2022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419923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1C216-DCAF-4EA4-8667-540D5B149CBF}" type="datetimeFigureOut">
              <a:rPr lang="en-GB" smtClean="0"/>
              <a:t>06/06/2022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204514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E1C216-DCAF-4EA4-8667-540D5B149CBF}"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121429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E1C216-DCAF-4EA4-8667-540D5B149CBF}"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5A91A-504E-43F6-A102-6262FA9CB134}" type="slidenum">
              <a:rPr lang="en-GB" smtClean="0"/>
              <a:t>‹#›</a:t>
            </a:fld>
            <a:endParaRPr lang="en-GB"/>
          </a:p>
        </p:txBody>
      </p:sp>
    </p:spTree>
    <p:extLst>
      <p:ext uri="{BB962C8B-B14F-4D97-AF65-F5344CB8AC3E}">
        <p14:creationId xmlns:p14="http://schemas.microsoft.com/office/powerpoint/2010/main" val="424419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1C216-DCAF-4EA4-8667-540D5B149CBF}" type="datetimeFigureOut">
              <a:rPr lang="en-GB" smtClean="0"/>
              <a:t>06/06/2022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5A91A-504E-43F6-A102-6262FA9CB134}" type="slidenum">
              <a:rPr lang="en-GB" smtClean="0"/>
              <a:t>‹#›</a:t>
            </a:fld>
            <a:endParaRPr lang="en-GB"/>
          </a:p>
        </p:txBody>
      </p:sp>
    </p:spTree>
    <p:extLst>
      <p:ext uri="{BB962C8B-B14F-4D97-AF65-F5344CB8AC3E}">
        <p14:creationId xmlns:p14="http://schemas.microsoft.com/office/powerpoint/2010/main" val="5240666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BDDD-57FF-D841-945D-83A4BCB834CF}"/>
              </a:ext>
            </a:extLst>
          </p:cNvPr>
          <p:cNvSpPr>
            <a:spLocks noGrp="1"/>
          </p:cNvSpPr>
          <p:nvPr>
            <p:ph type="ctrTitle"/>
          </p:nvPr>
        </p:nvSpPr>
        <p:spPr>
          <a:xfrm>
            <a:off x="427595" y="1901630"/>
            <a:ext cx="8041032" cy="1518044"/>
          </a:xfrm>
        </p:spPr>
        <p:txBody>
          <a:bodyPr vert="horz" lIns="91440" tIns="45720" rIns="91440" bIns="45720" rtlCol="0" anchor="b">
            <a:noAutofit/>
          </a:bodyPr>
          <a:lstStyle/>
          <a:p>
            <a:r>
              <a:rPr lang="en-US" sz="5000" dirty="0">
                <a:latin typeface="Trebuchet MS"/>
                <a:cs typeface="Times New Roman"/>
              </a:rPr>
              <a:t>What</a:t>
            </a:r>
            <a:r>
              <a:rPr lang="en-US" sz="5000" i="1" dirty="0">
                <a:latin typeface="Trebuchet MS"/>
                <a:cs typeface="Times New Roman"/>
              </a:rPr>
              <a:t> is </a:t>
            </a:r>
            <a:r>
              <a:rPr lang="en-US" sz="5000" dirty="0">
                <a:latin typeface="Trebuchet MS"/>
                <a:cs typeface="Times New Roman"/>
              </a:rPr>
              <a:t>the Bioeconomy?</a:t>
            </a:r>
            <a:endParaRPr lang="en-US" sz="5000" dirty="0">
              <a:latin typeface="Trebuchet MS"/>
            </a:endParaRPr>
          </a:p>
        </p:txBody>
      </p:sp>
      <p:sp>
        <p:nvSpPr>
          <p:cNvPr id="3" name="Subtitle 2">
            <a:extLst>
              <a:ext uri="{FF2B5EF4-FFF2-40B4-BE49-F238E27FC236}">
                <a16:creationId xmlns:a16="http://schemas.microsoft.com/office/drawing/2014/main" id="{71A3E4C7-E523-4540-88FC-A8B83BD60AEC}"/>
              </a:ext>
            </a:extLst>
          </p:cNvPr>
          <p:cNvSpPr>
            <a:spLocks noGrp="1"/>
          </p:cNvSpPr>
          <p:nvPr>
            <p:ph type="subTitle" idx="1"/>
          </p:nvPr>
        </p:nvSpPr>
        <p:spPr>
          <a:xfrm>
            <a:off x="508465" y="3438326"/>
            <a:ext cx="7274564" cy="561862"/>
          </a:xfrm>
        </p:spPr>
        <p:txBody>
          <a:bodyPr vert="horz" lIns="82953" tIns="41476" rIns="82953" bIns="41476" rtlCol="0" anchor="t">
            <a:normAutofit/>
          </a:bodyPr>
          <a:lstStyle/>
          <a:p>
            <a:r>
              <a:rPr lang="en-US" sz="3000" dirty="0">
                <a:latin typeface="Trebuchet MS"/>
                <a:cs typeface="Times New Roman"/>
              </a:rPr>
              <a:t>Lesson 2</a:t>
            </a:r>
            <a:endParaRPr lang="en-US" sz="3000" dirty="0">
              <a:latin typeface="Trebuchet MS"/>
            </a:endParaRPr>
          </a:p>
        </p:txBody>
      </p:sp>
    </p:spTree>
    <p:extLst>
      <p:ext uri="{BB962C8B-B14F-4D97-AF65-F5344CB8AC3E}">
        <p14:creationId xmlns:p14="http://schemas.microsoft.com/office/powerpoint/2010/main" val="236303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449747" y="681355"/>
            <a:ext cx="8244506" cy="878383"/>
          </a:xfrm>
        </p:spPr>
        <p:txBody>
          <a:bodyPr>
            <a:normAutofit/>
          </a:bodyPr>
          <a:lstStyle/>
          <a:p>
            <a:r>
              <a:rPr lang="en-US" sz="5000" dirty="0">
                <a:latin typeface="Trebuchet MS"/>
                <a:cs typeface="Arial"/>
              </a:rPr>
              <a:t>Lesson objectives</a:t>
            </a:r>
            <a:endParaRPr lang="en-US" sz="5000" dirty="0">
              <a:latin typeface="Trebuchet MS"/>
            </a:endParaRP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449747" y="1911343"/>
            <a:ext cx="8427313" cy="4106209"/>
          </a:xfrm>
        </p:spPr>
        <p:txBody>
          <a:bodyPr vert="horz" lIns="82953" tIns="41476" rIns="82953" bIns="41476" rtlCol="0" anchor="t">
            <a:noAutofit/>
          </a:bodyPr>
          <a:lstStyle/>
          <a:p>
            <a:pPr marL="310515" indent="-310515">
              <a:buFont typeface="Arial,Sans-Serif"/>
              <a:buChar char="•"/>
            </a:pPr>
            <a:r>
              <a:rPr lang="en-US" sz="3000" dirty="0">
                <a:latin typeface="Trebuchet MS"/>
                <a:cs typeface="Times New Roman"/>
              </a:rPr>
              <a:t>Re</a:t>
            </a:r>
            <a:r>
              <a:rPr lang="en-GB" sz="3000" dirty="0">
                <a:latin typeface="Trebuchet MS"/>
                <a:cs typeface="Times New Roman"/>
              </a:rPr>
              <a:t>cognise how sustainable development can be supported by elements of the Bioeconomy.</a:t>
            </a:r>
            <a:endParaRPr lang="en-US" sz="3000" dirty="0">
              <a:latin typeface="Trebuchet MS"/>
              <a:cs typeface="Times New Roman"/>
            </a:endParaRPr>
          </a:p>
          <a:p>
            <a:pPr marL="310515" indent="-310515">
              <a:buFont typeface="Arial,Sans-Serif"/>
              <a:buChar char="•"/>
            </a:pPr>
            <a:r>
              <a:rPr lang="en-GB" sz="3000" dirty="0">
                <a:latin typeface="Trebuchet MS"/>
                <a:cs typeface="Times New Roman"/>
              </a:rPr>
              <a:t>Examine how the Sustainable Development Goals (SDGs) are interrelated and how they underpin one another.</a:t>
            </a:r>
            <a:endParaRPr lang="en-US" sz="3000" dirty="0">
              <a:latin typeface="Trebuchet MS"/>
              <a:cs typeface="Times New Roman"/>
            </a:endParaRPr>
          </a:p>
          <a:p>
            <a:pPr marL="310515" indent="-310515">
              <a:buFont typeface="Arial,Sans-Serif"/>
              <a:buChar char="•"/>
            </a:pPr>
            <a:r>
              <a:rPr lang="en-US" sz="3000" dirty="0">
                <a:latin typeface="Trebuchet MS"/>
                <a:cs typeface="Times New Roman"/>
              </a:rPr>
              <a:t>Analyse personal consumption practices and </a:t>
            </a:r>
            <a:r>
              <a:rPr lang="en-US" sz="3000" dirty="0" err="1">
                <a:latin typeface="Trebuchet MS"/>
                <a:cs typeface="Times New Roman"/>
              </a:rPr>
              <a:t>behaviours</a:t>
            </a:r>
            <a:r>
              <a:rPr lang="en-US" sz="3000" dirty="0">
                <a:latin typeface="Trebuchet MS"/>
                <a:cs typeface="Times New Roman"/>
              </a:rPr>
              <a:t> in relation to the SDGs.</a:t>
            </a:r>
            <a:endParaRPr lang="en-US" sz="3000" dirty="0">
              <a:latin typeface="Trebuchet MS"/>
            </a:endParaRPr>
          </a:p>
        </p:txBody>
      </p:sp>
      <p:pic>
        <p:nvPicPr>
          <p:cNvPr id="5" name="Picture 5" descr="Graphical user interface, application&#10;&#10;Description automatically generated">
            <a:extLst>
              <a:ext uri="{FF2B5EF4-FFF2-40B4-BE49-F238E27FC236}">
                <a16:creationId xmlns:a16="http://schemas.microsoft.com/office/drawing/2014/main" id="{AF1CFD29-EDE6-4F82-AA3C-24CB62B43BB0}"/>
              </a:ext>
            </a:extLst>
          </p:cNvPr>
          <p:cNvPicPr>
            <a:picLocks noChangeAspect="1"/>
          </p:cNvPicPr>
          <p:nvPr/>
        </p:nvPicPr>
        <p:blipFill>
          <a:blip r:embed="rId2"/>
          <a:stretch>
            <a:fillRect/>
          </a:stretch>
        </p:blipFill>
        <p:spPr>
          <a:xfrm>
            <a:off x="6363652" y="329750"/>
            <a:ext cx="2488491" cy="1229988"/>
          </a:xfrm>
          <a:prstGeom prst="rect">
            <a:avLst/>
          </a:prstGeom>
        </p:spPr>
      </p:pic>
    </p:spTree>
    <p:extLst>
      <p:ext uri="{BB962C8B-B14F-4D97-AF65-F5344CB8AC3E}">
        <p14:creationId xmlns:p14="http://schemas.microsoft.com/office/powerpoint/2010/main" val="224212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449747" y="681355"/>
            <a:ext cx="8244506" cy="878383"/>
          </a:xfrm>
        </p:spPr>
        <p:txBody>
          <a:bodyPr>
            <a:normAutofit/>
          </a:bodyPr>
          <a:lstStyle/>
          <a:p>
            <a:r>
              <a:rPr lang="en-US" sz="5000" dirty="0">
                <a:latin typeface="Trebuchet MS"/>
                <a:cs typeface="Arial"/>
              </a:rPr>
              <a:t>Lesson outcomes</a:t>
            </a:r>
            <a:endParaRPr lang="en-US" sz="5000" dirty="0">
              <a:latin typeface="Trebuchet MS"/>
            </a:endParaRP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449747" y="1911343"/>
            <a:ext cx="8427313" cy="4106209"/>
          </a:xfrm>
        </p:spPr>
        <p:txBody>
          <a:bodyPr vert="horz" lIns="82953" tIns="41476" rIns="82953" bIns="41476" rtlCol="0" anchor="t">
            <a:noAutofit/>
          </a:bodyPr>
          <a:lstStyle/>
          <a:p>
            <a:pPr marL="310515" indent="-310515">
              <a:buFont typeface="Arial,Sans-Serif"/>
              <a:buChar char="•"/>
            </a:pPr>
            <a:r>
              <a:rPr lang="en-US" sz="3000" dirty="0">
                <a:latin typeface="Trebuchet MS"/>
                <a:cs typeface="Times New Roman"/>
              </a:rPr>
              <a:t>Discuss the term sustainability, in relation to society, environment and economy.</a:t>
            </a:r>
          </a:p>
          <a:p>
            <a:pPr marL="310515" indent="-310515">
              <a:buFont typeface="Arial,Sans-Serif"/>
              <a:buChar char="•"/>
            </a:pPr>
            <a:r>
              <a:rPr lang="en-US" sz="3000" dirty="0" err="1">
                <a:latin typeface="Trebuchet MS"/>
                <a:cs typeface="Times New Roman"/>
              </a:rPr>
              <a:t>Categorise</a:t>
            </a:r>
            <a:r>
              <a:rPr lang="en-US" sz="3000" dirty="0">
                <a:latin typeface="Trebuchet MS"/>
                <a:cs typeface="Times New Roman"/>
              </a:rPr>
              <a:t> the SDGs and identify the links between them.</a:t>
            </a:r>
          </a:p>
          <a:p>
            <a:pPr marL="310515" indent="-310515">
              <a:buFont typeface="Arial,Sans-Serif"/>
              <a:buChar char="•"/>
            </a:pPr>
            <a:r>
              <a:rPr lang="en-US" sz="3000" dirty="0">
                <a:latin typeface="Trebuchet MS"/>
                <a:cs typeface="Times New Roman"/>
              </a:rPr>
              <a:t>Rank the SDGs in order of priority and provide justification for choices.</a:t>
            </a:r>
          </a:p>
          <a:p>
            <a:pPr marL="310515" indent="-310515">
              <a:buFont typeface="Arial,Sans-Serif"/>
              <a:buChar char="•"/>
            </a:pPr>
            <a:r>
              <a:rPr lang="en-US" sz="3000" dirty="0">
                <a:latin typeface="Trebuchet MS"/>
                <a:cs typeface="Times New Roman"/>
              </a:rPr>
              <a:t>Suggest how the </a:t>
            </a:r>
            <a:r>
              <a:rPr lang="en-US" sz="3000" dirty="0" err="1">
                <a:latin typeface="Trebuchet MS"/>
                <a:cs typeface="Times New Roman"/>
              </a:rPr>
              <a:t>bioeconomy</a:t>
            </a:r>
            <a:r>
              <a:rPr lang="en-US" sz="3000" dirty="0">
                <a:latin typeface="Trebuchet MS"/>
                <a:cs typeface="Times New Roman"/>
              </a:rPr>
              <a:t> can help achieve the SDGs explored.</a:t>
            </a:r>
          </a:p>
        </p:txBody>
      </p:sp>
      <p:pic>
        <p:nvPicPr>
          <p:cNvPr id="5" name="Picture 5" descr="Graphical user interface, application&#10;&#10;Description automatically generated">
            <a:extLst>
              <a:ext uri="{FF2B5EF4-FFF2-40B4-BE49-F238E27FC236}">
                <a16:creationId xmlns:a16="http://schemas.microsoft.com/office/drawing/2014/main" id="{AF1CFD29-EDE6-4F82-AA3C-24CB62B43BB0}"/>
              </a:ext>
            </a:extLst>
          </p:cNvPr>
          <p:cNvPicPr>
            <a:picLocks noChangeAspect="1"/>
          </p:cNvPicPr>
          <p:nvPr/>
        </p:nvPicPr>
        <p:blipFill>
          <a:blip r:embed="rId2"/>
          <a:stretch>
            <a:fillRect/>
          </a:stretch>
        </p:blipFill>
        <p:spPr>
          <a:xfrm>
            <a:off x="6363652" y="329750"/>
            <a:ext cx="2488491" cy="1229988"/>
          </a:xfrm>
          <a:prstGeom prst="rect">
            <a:avLst/>
          </a:prstGeom>
        </p:spPr>
      </p:pic>
    </p:spTree>
    <p:extLst>
      <p:ext uri="{BB962C8B-B14F-4D97-AF65-F5344CB8AC3E}">
        <p14:creationId xmlns:p14="http://schemas.microsoft.com/office/powerpoint/2010/main" val="22726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C0C997-D39A-5A45-AC20-AA80C210DF76}"/>
              </a:ext>
            </a:extLst>
          </p:cNvPr>
          <p:cNvSpPr>
            <a:spLocks noGrp="1"/>
          </p:cNvSpPr>
          <p:nvPr>
            <p:ph type="subTitle" idx="1"/>
          </p:nvPr>
        </p:nvSpPr>
        <p:spPr>
          <a:xfrm>
            <a:off x="4281183" y="2251133"/>
            <a:ext cx="5232687" cy="3282097"/>
          </a:xfrm>
        </p:spPr>
        <p:txBody>
          <a:bodyPr vert="horz" lIns="82953" tIns="41476" rIns="82953" bIns="41476" rtlCol="0" anchor="t">
            <a:noAutofit/>
          </a:bodyPr>
          <a:lstStyle/>
          <a:p>
            <a:r>
              <a:rPr lang="en-GB" sz="2500" dirty="0">
                <a:latin typeface="Trebuchet MS"/>
                <a:cs typeface="Times New Roman"/>
              </a:rPr>
              <a:t>“Sustainability is meeting the </a:t>
            </a:r>
            <a:br>
              <a:rPr lang="en-GB" sz="2500" dirty="0">
                <a:latin typeface="Trebuchet MS"/>
                <a:cs typeface="Times New Roman"/>
              </a:rPr>
            </a:br>
            <a:r>
              <a:rPr lang="en-GB" sz="2500" b="1" dirty="0">
                <a:latin typeface="Trebuchet MS"/>
                <a:cs typeface="Times New Roman"/>
              </a:rPr>
              <a:t>needs of the present </a:t>
            </a:r>
            <a:br>
              <a:rPr lang="en-GB" sz="2500" b="1" dirty="0">
                <a:latin typeface="Trebuchet MS"/>
                <a:cs typeface="Times New Roman"/>
              </a:rPr>
            </a:br>
            <a:r>
              <a:rPr lang="en-GB" sz="2500" dirty="0">
                <a:latin typeface="Trebuchet MS"/>
                <a:cs typeface="Times New Roman"/>
              </a:rPr>
              <a:t>without compromising </a:t>
            </a:r>
            <a:br>
              <a:rPr lang="en-GB" sz="2500" dirty="0">
                <a:latin typeface="Trebuchet MS"/>
                <a:cs typeface="Times New Roman"/>
              </a:rPr>
            </a:br>
            <a:r>
              <a:rPr lang="en-GB" sz="2500" dirty="0">
                <a:latin typeface="Trebuchet MS"/>
                <a:cs typeface="Times New Roman"/>
              </a:rPr>
              <a:t>the ability of </a:t>
            </a:r>
            <a:br>
              <a:rPr lang="en-GB" sz="2500" dirty="0">
                <a:latin typeface="Trebuchet MS"/>
                <a:cs typeface="Times New Roman"/>
              </a:rPr>
            </a:br>
            <a:r>
              <a:rPr lang="en-GB" sz="2500" b="1" dirty="0">
                <a:latin typeface="Trebuchet MS"/>
                <a:cs typeface="Times New Roman"/>
              </a:rPr>
              <a:t>future generations </a:t>
            </a:r>
            <a:br>
              <a:rPr lang="en-GB" sz="2500" b="1" dirty="0">
                <a:latin typeface="Trebuchet MS"/>
                <a:cs typeface="Times New Roman"/>
              </a:rPr>
            </a:br>
            <a:r>
              <a:rPr lang="en-GB" sz="2500" dirty="0">
                <a:latin typeface="Trebuchet MS"/>
                <a:cs typeface="Times New Roman"/>
              </a:rPr>
              <a:t>to meet their own needs.” </a:t>
            </a:r>
            <a:endParaRPr lang="en-US" sz="2500" dirty="0">
              <a:latin typeface="Trebuchet MS"/>
              <a:cs typeface="Times New Roman"/>
            </a:endParaRPr>
          </a:p>
          <a:p>
            <a:r>
              <a:rPr lang="en-GB" sz="2900" i="1" dirty="0">
                <a:latin typeface="Times New Roman"/>
                <a:cs typeface="Times New Roman"/>
              </a:rPr>
              <a:t>The Brundtland report, 1987</a:t>
            </a:r>
            <a:endParaRPr lang="en-US" sz="2900" dirty="0"/>
          </a:p>
        </p:txBody>
      </p:sp>
      <p:pic>
        <p:nvPicPr>
          <p:cNvPr id="4" name="Picture 4">
            <a:extLst>
              <a:ext uri="{FF2B5EF4-FFF2-40B4-BE49-F238E27FC236}">
                <a16:creationId xmlns:a16="http://schemas.microsoft.com/office/drawing/2014/main" id="{580046E0-2A86-4094-82FB-C56437504DFD}"/>
              </a:ext>
            </a:extLst>
          </p:cNvPr>
          <p:cNvPicPr>
            <a:picLocks noChangeAspect="1"/>
          </p:cNvPicPr>
          <p:nvPr/>
        </p:nvPicPr>
        <p:blipFill>
          <a:blip r:embed="rId3"/>
          <a:stretch>
            <a:fillRect/>
          </a:stretch>
        </p:blipFill>
        <p:spPr>
          <a:xfrm>
            <a:off x="476684" y="1820243"/>
            <a:ext cx="3652420" cy="3458104"/>
          </a:xfrm>
          <a:prstGeom prst="rect">
            <a:avLst/>
          </a:prstGeom>
        </p:spPr>
      </p:pic>
      <p:sp>
        <p:nvSpPr>
          <p:cNvPr id="5" name="TextBox 4">
            <a:extLst>
              <a:ext uri="{FF2B5EF4-FFF2-40B4-BE49-F238E27FC236}">
                <a16:creationId xmlns:a16="http://schemas.microsoft.com/office/drawing/2014/main" id="{D0069A98-601E-40BE-AD99-55C2C612798A}"/>
              </a:ext>
            </a:extLst>
          </p:cNvPr>
          <p:cNvSpPr txBox="1"/>
          <p:nvPr/>
        </p:nvSpPr>
        <p:spPr>
          <a:xfrm>
            <a:off x="476684" y="716666"/>
            <a:ext cx="8047556" cy="760871"/>
          </a:xfrm>
          <a:prstGeom prst="rect">
            <a:avLst/>
          </a:prstGeom>
          <a:noFill/>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r>
              <a:rPr lang="en-GB" sz="2200" b="1" dirty="0">
                <a:solidFill>
                  <a:srgbClr val="0070C0"/>
                </a:solidFill>
                <a:latin typeface="Trebuchet MS"/>
                <a:cs typeface="Calibri"/>
              </a:rPr>
              <a:t>Think back to last lesson, read this statement and suggest what we mean by sustainability in relation to the economy.</a:t>
            </a:r>
            <a:endParaRPr lang="en-US" sz="2200" b="1" dirty="0">
              <a:solidFill>
                <a:srgbClr val="0070C0"/>
              </a:solidFill>
              <a:latin typeface="Trebuchet MS"/>
            </a:endParaRPr>
          </a:p>
        </p:txBody>
      </p:sp>
    </p:spTree>
    <p:extLst>
      <p:ext uri="{BB962C8B-B14F-4D97-AF65-F5344CB8AC3E}">
        <p14:creationId xmlns:p14="http://schemas.microsoft.com/office/powerpoint/2010/main" val="225470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77E9-E224-884F-9370-A02C443700BD}"/>
              </a:ext>
            </a:extLst>
          </p:cNvPr>
          <p:cNvSpPr>
            <a:spLocks noGrp="1"/>
          </p:cNvSpPr>
          <p:nvPr>
            <p:ph type="ctrTitle"/>
          </p:nvPr>
        </p:nvSpPr>
        <p:spPr>
          <a:xfrm>
            <a:off x="553376" y="710118"/>
            <a:ext cx="10199201" cy="1116854"/>
          </a:xfrm>
        </p:spPr>
        <p:txBody>
          <a:bodyPr vert="horz" lIns="91440" tIns="45720" rIns="91440" bIns="45720" rtlCol="0" anchor="b">
            <a:noAutofit/>
          </a:bodyPr>
          <a:lstStyle/>
          <a:p>
            <a:pPr>
              <a:lnSpc>
                <a:spcPct val="100000"/>
              </a:lnSpc>
              <a:spcBef>
                <a:spcPts val="0"/>
              </a:spcBef>
            </a:pPr>
            <a:r>
              <a:rPr lang="en-GB" sz="3000" dirty="0">
                <a:solidFill>
                  <a:srgbClr val="0070C0"/>
                </a:solidFill>
                <a:latin typeface="Trebuchet MS"/>
                <a:cs typeface="Arial"/>
              </a:rPr>
              <a:t>What </a:t>
            </a:r>
            <a:r>
              <a:rPr lang="en-GB" sz="3000" i="1" dirty="0">
                <a:solidFill>
                  <a:srgbClr val="0070C0"/>
                </a:solidFill>
                <a:latin typeface="Trebuchet MS"/>
                <a:cs typeface="Arial"/>
              </a:rPr>
              <a:t>is </a:t>
            </a:r>
            <a:r>
              <a:rPr lang="en-GB" sz="3000" dirty="0">
                <a:solidFill>
                  <a:srgbClr val="0070C0"/>
                </a:solidFill>
                <a:latin typeface="Trebuchet MS"/>
                <a:cs typeface="Arial"/>
              </a:rPr>
              <a:t>sustainability within our economy?</a:t>
            </a:r>
            <a:br>
              <a:rPr lang="en-GB" sz="3000" dirty="0">
                <a:solidFill>
                  <a:srgbClr val="0070C0"/>
                </a:solidFill>
                <a:latin typeface="Trebuchet MS"/>
                <a:cs typeface="Arial"/>
              </a:rPr>
            </a:br>
            <a:r>
              <a:rPr lang="en-GB" sz="3000" dirty="0">
                <a:solidFill>
                  <a:srgbClr val="0070C0"/>
                </a:solidFill>
                <a:latin typeface="Trebuchet MS"/>
                <a:cs typeface="Arial"/>
              </a:rPr>
              <a:t>(and what is it not?)</a:t>
            </a:r>
            <a:endParaRPr lang="en-US" sz="3000" dirty="0">
              <a:solidFill>
                <a:srgbClr val="0070C0"/>
              </a:solidFill>
              <a:cs typeface="Arial"/>
            </a:endParaRPr>
          </a:p>
        </p:txBody>
      </p:sp>
      <p:sp>
        <p:nvSpPr>
          <p:cNvPr id="4" name="Oval 3">
            <a:extLst>
              <a:ext uri="{FF2B5EF4-FFF2-40B4-BE49-F238E27FC236}">
                <a16:creationId xmlns:a16="http://schemas.microsoft.com/office/drawing/2014/main" id="{33743B0F-CD99-445B-A47A-A06705530724}"/>
              </a:ext>
            </a:extLst>
          </p:cNvPr>
          <p:cNvSpPr>
            <a:spLocks noChangeAspect="1"/>
          </p:cNvSpPr>
          <p:nvPr/>
        </p:nvSpPr>
        <p:spPr>
          <a:xfrm>
            <a:off x="4712492" y="1539376"/>
            <a:ext cx="2888935" cy="2993813"/>
          </a:xfrm>
          <a:prstGeom prst="ellipse">
            <a:avLst/>
          </a:prstGeom>
          <a:blipFill>
            <a:blip r:embed="rId3" cstate="screen">
              <a:alphaModFix amt="65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500" b="1" dirty="0">
                <a:solidFill>
                  <a:schemeClr val="tx1"/>
                </a:solidFill>
                <a:latin typeface="Trebuchet MS"/>
              </a:rPr>
              <a:t>Economy</a:t>
            </a:r>
          </a:p>
        </p:txBody>
      </p:sp>
      <p:pic>
        <p:nvPicPr>
          <p:cNvPr id="5" name="Picture 5" descr="Logo, icon&#10;&#10;Description automatically generated">
            <a:extLst>
              <a:ext uri="{FF2B5EF4-FFF2-40B4-BE49-F238E27FC236}">
                <a16:creationId xmlns:a16="http://schemas.microsoft.com/office/drawing/2014/main" id="{054B014E-B079-4AE0-94C7-B9D74275CE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5322" y="5077071"/>
            <a:ext cx="1754570" cy="837987"/>
          </a:xfrm>
          <a:prstGeom prst="rect">
            <a:avLst/>
          </a:prstGeom>
        </p:spPr>
      </p:pic>
      <p:pic>
        <p:nvPicPr>
          <p:cNvPr id="6" name="Picture 6">
            <a:extLst>
              <a:ext uri="{FF2B5EF4-FFF2-40B4-BE49-F238E27FC236}">
                <a16:creationId xmlns:a16="http://schemas.microsoft.com/office/drawing/2014/main" id="{B152DA72-E3CC-42C5-B5B8-6BD6CA0F3B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2708" y="4977036"/>
            <a:ext cx="1345623" cy="929691"/>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54B5D16F-FB3F-4E8C-9B74-DC887A22F5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58331" y="4803061"/>
            <a:ext cx="1025723" cy="1239393"/>
          </a:xfrm>
          <a:prstGeom prst="rect">
            <a:avLst/>
          </a:prstGeom>
        </p:spPr>
      </p:pic>
      <p:pic>
        <p:nvPicPr>
          <p:cNvPr id="9" name="Picture 9" descr="Icon&#10;&#10;Description automatically generated">
            <a:extLst>
              <a:ext uri="{FF2B5EF4-FFF2-40B4-BE49-F238E27FC236}">
                <a16:creationId xmlns:a16="http://schemas.microsoft.com/office/drawing/2014/main" id="{24C63EEF-1E90-4950-973C-38E57E48E7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765" y="4803061"/>
            <a:ext cx="1628742" cy="1111997"/>
          </a:xfrm>
          <a:prstGeom prst="rect">
            <a:avLst/>
          </a:prstGeom>
        </p:spPr>
      </p:pic>
      <p:sp>
        <p:nvSpPr>
          <p:cNvPr id="10" name="TextBox 9">
            <a:extLst>
              <a:ext uri="{FF2B5EF4-FFF2-40B4-BE49-F238E27FC236}">
                <a16:creationId xmlns:a16="http://schemas.microsoft.com/office/drawing/2014/main" id="{D49A2D8D-3900-4361-855F-8AFB98ECC055}"/>
              </a:ext>
            </a:extLst>
          </p:cNvPr>
          <p:cNvSpPr txBox="1"/>
          <p:nvPr/>
        </p:nvSpPr>
        <p:spPr>
          <a:xfrm>
            <a:off x="611764" y="2078770"/>
            <a:ext cx="3158851" cy="1561090"/>
          </a:xfrm>
          <a:prstGeom prst="rect">
            <a:avLst/>
          </a:prstGeom>
          <a:solidFill>
            <a:srgbClr val="0069B3"/>
          </a:solidFill>
          <a:ln>
            <a:solidFill>
              <a:srgbClr val="0069B3"/>
            </a:solidFill>
          </a:ln>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r>
              <a:rPr lang="en-GB" sz="2400" dirty="0">
                <a:solidFill>
                  <a:schemeClr val="bg1"/>
                </a:solidFill>
                <a:latin typeface="Trebuchet MS"/>
                <a:cs typeface="Calibri"/>
              </a:rPr>
              <a:t>Challenge: </a:t>
            </a:r>
            <a:br>
              <a:rPr lang="en-GB" sz="2400" dirty="0">
                <a:solidFill>
                  <a:schemeClr val="bg1"/>
                </a:solidFill>
                <a:latin typeface="Trebuchet MS"/>
                <a:cs typeface="Calibri"/>
              </a:rPr>
            </a:br>
            <a:r>
              <a:rPr lang="en-GB" sz="2400" dirty="0">
                <a:solidFill>
                  <a:schemeClr val="bg1"/>
                </a:solidFill>
                <a:latin typeface="Trebuchet MS"/>
                <a:cs typeface="Calibri"/>
              </a:rPr>
              <a:t>What impact does this have on people and the environment?</a:t>
            </a:r>
          </a:p>
        </p:txBody>
      </p:sp>
      <p:sp>
        <p:nvSpPr>
          <p:cNvPr id="3" name="TextBox 2">
            <a:extLst>
              <a:ext uri="{FF2B5EF4-FFF2-40B4-BE49-F238E27FC236}">
                <a16:creationId xmlns:a16="http://schemas.microsoft.com/office/drawing/2014/main" id="{9A630D00-C3CA-4D27-9B1F-2880180F3039}"/>
              </a:ext>
            </a:extLst>
          </p:cNvPr>
          <p:cNvSpPr txBox="1"/>
          <p:nvPr/>
        </p:nvSpPr>
        <p:spPr>
          <a:xfrm>
            <a:off x="611765" y="4114075"/>
            <a:ext cx="1187450" cy="477054"/>
          </a:xfrm>
          <a:prstGeom prst="rect">
            <a:avLst/>
          </a:prstGeom>
          <a:solidFill>
            <a:srgbClr val="0069B3"/>
          </a:solidFill>
          <a:ln>
            <a:solidFill>
              <a:srgbClr val="0069B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dirty="0">
                <a:solidFill>
                  <a:schemeClr val="bg1"/>
                </a:solidFill>
                <a:latin typeface="Trebuchet MS"/>
                <a:cs typeface="Calibri"/>
              </a:rPr>
              <a:t>Hint:</a:t>
            </a:r>
          </a:p>
        </p:txBody>
      </p:sp>
    </p:spTree>
    <p:extLst>
      <p:ext uri="{BB962C8B-B14F-4D97-AF65-F5344CB8AC3E}">
        <p14:creationId xmlns:p14="http://schemas.microsoft.com/office/powerpoint/2010/main" val="290633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5402681-EFA9-49A3-BCEF-049A5D4ECBC5}"/>
              </a:ext>
            </a:extLst>
          </p:cNvPr>
          <p:cNvGrpSpPr>
            <a:grpSpLocks noChangeAspect="1"/>
          </p:cNvGrpSpPr>
          <p:nvPr/>
        </p:nvGrpSpPr>
        <p:grpSpPr>
          <a:xfrm>
            <a:off x="2235024" y="1127556"/>
            <a:ext cx="4887850" cy="4970604"/>
            <a:chOff x="2670232" y="1271520"/>
            <a:chExt cx="6071341" cy="6174131"/>
          </a:xfrm>
        </p:grpSpPr>
        <p:pic>
          <p:nvPicPr>
            <p:cNvPr id="22" name="Picture 21">
              <a:extLst>
                <a:ext uri="{FF2B5EF4-FFF2-40B4-BE49-F238E27FC236}">
                  <a16:creationId xmlns:a16="http://schemas.microsoft.com/office/drawing/2014/main" id="{EE57F64E-E97C-45D3-BEDC-108AA45A1E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0232" y="1271522"/>
              <a:ext cx="6071341" cy="6174129"/>
            </a:xfrm>
            <a:prstGeom prst="rect">
              <a:avLst/>
            </a:prstGeom>
          </p:spPr>
        </p:pic>
        <p:sp>
          <p:nvSpPr>
            <p:cNvPr id="23" name="Oval 22">
              <a:extLst>
                <a:ext uri="{FF2B5EF4-FFF2-40B4-BE49-F238E27FC236}">
                  <a16:creationId xmlns:a16="http://schemas.microsoft.com/office/drawing/2014/main" id="{406CB8AB-0045-41C0-9AE3-47151B871B78}"/>
                </a:ext>
              </a:extLst>
            </p:cNvPr>
            <p:cNvSpPr>
              <a:spLocks/>
            </p:cNvSpPr>
            <p:nvPr/>
          </p:nvSpPr>
          <p:spPr>
            <a:xfrm>
              <a:off x="6025302" y="3930486"/>
              <a:ext cx="2410227" cy="2410227"/>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700" b="1" dirty="0">
                  <a:effectLst>
                    <a:outerShdw blurRad="165100" dist="38100" dir="13500000" algn="tr" rotWithShape="0">
                      <a:prstClr val="black">
                        <a:alpha val="51000"/>
                      </a:prstClr>
                    </a:outerShdw>
                  </a:effectLst>
                  <a:latin typeface="Trebuchet MS"/>
                </a:rPr>
                <a:t>Environment</a:t>
              </a:r>
              <a:endParaRPr lang="en-US" sz="1700" dirty="0"/>
            </a:p>
          </p:txBody>
        </p:sp>
        <p:sp>
          <p:nvSpPr>
            <p:cNvPr id="24" name="Oval 23">
              <a:extLst>
                <a:ext uri="{FF2B5EF4-FFF2-40B4-BE49-F238E27FC236}">
                  <a16:creationId xmlns:a16="http://schemas.microsoft.com/office/drawing/2014/main" id="{703D9202-E6EA-4641-8E64-8B81DCA31C09}"/>
                </a:ext>
              </a:extLst>
            </p:cNvPr>
            <p:cNvSpPr>
              <a:spLocks/>
            </p:cNvSpPr>
            <p:nvPr/>
          </p:nvSpPr>
          <p:spPr>
            <a:xfrm>
              <a:off x="2974458" y="3934944"/>
              <a:ext cx="2410227" cy="2410227"/>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700" b="1" dirty="0">
                  <a:effectLst>
                    <a:outerShdw blurRad="165100" dist="38100" dir="13500000" algn="tr" rotWithShape="0">
                      <a:prstClr val="black">
                        <a:alpha val="51000"/>
                      </a:prstClr>
                    </a:outerShdw>
                  </a:effectLst>
                  <a:latin typeface="Trebuchet MS"/>
                </a:rPr>
                <a:t>Economy</a:t>
              </a:r>
            </a:p>
          </p:txBody>
        </p:sp>
        <p:sp>
          <p:nvSpPr>
            <p:cNvPr id="25" name="Oval 24">
              <a:extLst>
                <a:ext uri="{FF2B5EF4-FFF2-40B4-BE49-F238E27FC236}">
                  <a16:creationId xmlns:a16="http://schemas.microsoft.com/office/drawing/2014/main" id="{54A27DC3-111E-4AD6-A2BA-EF4E14571231}"/>
                </a:ext>
              </a:extLst>
            </p:cNvPr>
            <p:cNvSpPr>
              <a:spLocks/>
            </p:cNvSpPr>
            <p:nvPr/>
          </p:nvSpPr>
          <p:spPr>
            <a:xfrm>
              <a:off x="4478286" y="1271520"/>
              <a:ext cx="2410227" cy="2410227"/>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700" b="1" dirty="0">
                  <a:effectLst>
                    <a:outerShdw blurRad="165100" dist="38100" dir="13500000" algn="tr" rotWithShape="0">
                      <a:prstClr val="black">
                        <a:alpha val="51000"/>
                      </a:prstClr>
                    </a:outerShdw>
                  </a:effectLst>
                  <a:latin typeface="Trebuchet MS"/>
                </a:rPr>
                <a:t>Society</a:t>
              </a:r>
            </a:p>
          </p:txBody>
        </p:sp>
      </p:grpSp>
      <p:pic>
        <p:nvPicPr>
          <p:cNvPr id="5" name="Picture 4">
            <a:extLst>
              <a:ext uri="{FF2B5EF4-FFF2-40B4-BE49-F238E27FC236}">
                <a16:creationId xmlns:a16="http://schemas.microsoft.com/office/drawing/2014/main" id="{CD1DB5E7-513D-4BA7-A032-E27FA5E139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9643" y="5395773"/>
            <a:ext cx="920385" cy="920385"/>
          </a:xfrm>
          <a:prstGeom prst="rect">
            <a:avLst/>
          </a:prstGeom>
        </p:spPr>
      </p:pic>
      <p:pic>
        <p:nvPicPr>
          <p:cNvPr id="6" name="Picture 5">
            <a:extLst>
              <a:ext uri="{FF2B5EF4-FFF2-40B4-BE49-F238E27FC236}">
                <a16:creationId xmlns:a16="http://schemas.microsoft.com/office/drawing/2014/main" id="{4130F730-BB5E-4FCB-8D2B-D24BC1613A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6663" y="5395774"/>
            <a:ext cx="920385" cy="920385"/>
          </a:xfrm>
          <a:prstGeom prst="rect">
            <a:avLst/>
          </a:prstGeom>
        </p:spPr>
      </p:pic>
      <p:pic>
        <p:nvPicPr>
          <p:cNvPr id="7" name="Picture 6">
            <a:extLst>
              <a:ext uri="{FF2B5EF4-FFF2-40B4-BE49-F238E27FC236}">
                <a16:creationId xmlns:a16="http://schemas.microsoft.com/office/drawing/2014/main" id="{D685F5C8-A361-4DD3-884D-8943A97363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02" y="5249530"/>
            <a:ext cx="920385" cy="920385"/>
          </a:xfrm>
          <a:prstGeom prst="rect">
            <a:avLst/>
          </a:prstGeom>
        </p:spPr>
      </p:pic>
      <p:pic>
        <p:nvPicPr>
          <p:cNvPr id="8" name="Picture 7">
            <a:extLst>
              <a:ext uri="{FF2B5EF4-FFF2-40B4-BE49-F238E27FC236}">
                <a16:creationId xmlns:a16="http://schemas.microsoft.com/office/drawing/2014/main" id="{736FF638-E0D2-4A33-B621-7928EE1D8F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0004" y="4221292"/>
            <a:ext cx="920385" cy="920385"/>
          </a:xfrm>
          <a:prstGeom prst="rect">
            <a:avLst/>
          </a:prstGeom>
        </p:spPr>
      </p:pic>
      <p:pic>
        <p:nvPicPr>
          <p:cNvPr id="9" name="Picture 8">
            <a:extLst>
              <a:ext uri="{FF2B5EF4-FFF2-40B4-BE49-F238E27FC236}">
                <a16:creationId xmlns:a16="http://schemas.microsoft.com/office/drawing/2014/main" id="{B8365892-3C2D-4891-BE6E-946B2BC48D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361" y="3742714"/>
            <a:ext cx="920385" cy="920385"/>
          </a:xfrm>
          <a:prstGeom prst="rect">
            <a:avLst/>
          </a:prstGeom>
        </p:spPr>
      </p:pic>
      <p:pic>
        <p:nvPicPr>
          <p:cNvPr id="10" name="Picture 9">
            <a:extLst>
              <a:ext uri="{FF2B5EF4-FFF2-40B4-BE49-F238E27FC236}">
                <a16:creationId xmlns:a16="http://schemas.microsoft.com/office/drawing/2014/main" id="{DC48ADDC-C060-4BF0-A652-DA8839FBB3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26245" y="3008613"/>
            <a:ext cx="920385" cy="920385"/>
          </a:xfrm>
          <a:prstGeom prst="rect">
            <a:avLst/>
          </a:prstGeom>
        </p:spPr>
      </p:pic>
      <p:pic>
        <p:nvPicPr>
          <p:cNvPr id="11" name="Picture 10">
            <a:extLst>
              <a:ext uri="{FF2B5EF4-FFF2-40B4-BE49-F238E27FC236}">
                <a16:creationId xmlns:a16="http://schemas.microsoft.com/office/drawing/2014/main" id="{488F014A-5EE8-4AC0-AE12-E4F92330BF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4594" y="2224864"/>
            <a:ext cx="920385" cy="920385"/>
          </a:xfrm>
          <a:prstGeom prst="rect">
            <a:avLst/>
          </a:prstGeom>
        </p:spPr>
      </p:pic>
      <p:pic>
        <p:nvPicPr>
          <p:cNvPr id="12" name="Picture 11">
            <a:extLst>
              <a:ext uri="{FF2B5EF4-FFF2-40B4-BE49-F238E27FC236}">
                <a16:creationId xmlns:a16="http://schemas.microsoft.com/office/drawing/2014/main" id="{E18B75F5-8626-489F-B0AF-10B62F9A0A2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49943" y="1876648"/>
            <a:ext cx="920385" cy="920385"/>
          </a:xfrm>
          <a:prstGeom prst="rect">
            <a:avLst/>
          </a:prstGeom>
        </p:spPr>
      </p:pic>
      <p:pic>
        <p:nvPicPr>
          <p:cNvPr id="13" name="Picture 12">
            <a:extLst>
              <a:ext uri="{FF2B5EF4-FFF2-40B4-BE49-F238E27FC236}">
                <a16:creationId xmlns:a16="http://schemas.microsoft.com/office/drawing/2014/main" id="{82BAE9B8-ECBD-425D-BE4F-09B175BD3F5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9732" y="790360"/>
            <a:ext cx="920385" cy="920385"/>
          </a:xfrm>
          <a:prstGeom prst="rect">
            <a:avLst/>
          </a:prstGeom>
        </p:spPr>
      </p:pic>
      <p:pic>
        <p:nvPicPr>
          <p:cNvPr id="14" name="Picture 13">
            <a:extLst>
              <a:ext uri="{FF2B5EF4-FFF2-40B4-BE49-F238E27FC236}">
                <a16:creationId xmlns:a16="http://schemas.microsoft.com/office/drawing/2014/main" id="{7058A3F1-F3EC-429D-8714-B09888E02FB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46014" y="569593"/>
            <a:ext cx="920385" cy="920385"/>
          </a:xfrm>
          <a:prstGeom prst="rect">
            <a:avLst/>
          </a:prstGeom>
        </p:spPr>
      </p:pic>
      <p:pic>
        <p:nvPicPr>
          <p:cNvPr id="15" name="Picture 14">
            <a:extLst>
              <a:ext uri="{FF2B5EF4-FFF2-40B4-BE49-F238E27FC236}">
                <a16:creationId xmlns:a16="http://schemas.microsoft.com/office/drawing/2014/main" id="{78FF978C-11BA-4383-9360-92C2A17BE81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15615" y="479960"/>
            <a:ext cx="920385" cy="920385"/>
          </a:xfrm>
          <a:prstGeom prst="rect">
            <a:avLst/>
          </a:prstGeom>
        </p:spPr>
      </p:pic>
      <p:pic>
        <p:nvPicPr>
          <p:cNvPr id="16" name="Picture 15">
            <a:extLst>
              <a:ext uri="{FF2B5EF4-FFF2-40B4-BE49-F238E27FC236}">
                <a16:creationId xmlns:a16="http://schemas.microsoft.com/office/drawing/2014/main" id="{9FB46349-0EF2-4D65-B919-CB4E6E57C97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43022" y="592350"/>
            <a:ext cx="920385" cy="920385"/>
          </a:xfrm>
          <a:prstGeom prst="rect">
            <a:avLst/>
          </a:prstGeom>
        </p:spPr>
      </p:pic>
      <p:pic>
        <p:nvPicPr>
          <p:cNvPr id="17" name="Picture 16">
            <a:extLst>
              <a:ext uri="{FF2B5EF4-FFF2-40B4-BE49-F238E27FC236}">
                <a16:creationId xmlns:a16="http://schemas.microsoft.com/office/drawing/2014/main" id="{E320667A-C0D8-4E04-9560-B14F1260824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960028" y="1824859"/>
            <a:ext cx="920385" cy="920385"/>
          </a:xfrm>
          <a:prstGeom prst="rect">
            <a:avLst/>
          </a:prstGeom>
        </p:spPr>
      </p:pic>
      <p:pic>
        <p:nvPicPr>
          <p:cNvPr id="18" name="Picture 17">
            <a:extLst>
              <a:ext uri="{FF2B5EF4-FFF2-40B4-BE49-F238E27FC236}">
                <a16:creationId xmlns:a16="http://schemas.microsoft.com/office/drawing/2014/main" id="{E82FA3FA-4AE4-4289-98C7-76162F5B069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74670" y="1512735"/>
            <a:ext cx="920385" cy="920385"/>
          </a:xfrm>
          <a:prstGeom prst="rect">
            <a:avLst/>
          </a:prstGeom>
        </p:spPr>
      </p:pic>
      <p:pic>
        <p:nvPicPr>
          <p:cNvPr id="19" name="Picture 18">
            <a:extLst>
              <a:ext uri="{FF2B5EF4-FFF2-40B4-BE49-F238E27FC236}">
                <a16:creationId xmlns:a16="http://schemas.microsoft.com/office/drawing/2014/main" id="{FE8A608E-287B-40B6-9F8A-FF25BFF702E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08895" y="2942439"/>
            <a:ext cx="920385" cy="920385"/>
          </a:xfrm>
          <a:prstGeom prst="rect">
            <a:avLst/>
          </a:prstGeom>
        </p:spPr>
      </p:pic>
      <p:pic>
        <p:nvPicPr>
          <p:cNvPr id="20" name="Picture 19">
            <a:extLst>
              <a:ext uri="{FF2B5EF4-FFF2-40B4-BE49-F238E27FC236}">
                <a16:creationId xmlns:a16="http://schemas.microsoft.com/office/drawing/2014/main" id="{A2AB1605-C080-46E3-BFB7-B40EF3FC549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060390" y="4221292"/>
            <a:ext cx="920385" cy="920385"/>
          </a:xfrm>
          <a:prstGeom prst="rect">
            <a:avLst/>
          </a:prstGeom>
        </p:spPr>
      </p:pic>
      <p:pic>
        <p:nvPicPr>
          <p:cNvPr id="21" name="Picture 20">
            <a:extLst>
              <a:ext uri="{FF2B5EF4-FFF2-40B4-BE49-F238E27FC236}">
                <a16:creationId xmlns:a16="http://schemas.microsoft.com/office/drawing/2014/main" id="{6234DE02-595F-434C-A040-AF9684A84E5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053687" y="3964688"/>
            <a:ext cx="920385" cy="920385"/>
          </a:xfrm>
          <a:prstGeom prst="rect">
            <a:avLst/>
          </a:prstGeom>
        </p:spPr>
      </p:pic>
    </p:spTree>
    <p:extLst>
      <p:ext uri="{BB962C8B-B14F-4D97-AF65-F5344CB8AC3E}">
        <p14:creationId xmlns:p14="http://schemas.microsoft.com/office/powerpoint/2010/main" val="403462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8A38-6DC8-43D6-9F39-40D0BD289F7A}"/>
              </a:ext>
            </a:extLst>
          </p:cNvPr>
          <p:cNvSpPr>
            <a:spLocks noGrp="1"/>
          </p:cNvSpPr>
          <p:nvPr>
            <p:ph type="ctrTitle"/>
          </p:nvPr>
        </p:nvSpPr>
        <p:spPr>
          <a:xfrm>
            <a:off x="685800" y="779686"/>
            <a:ext cx="7772400" cy="763463"/>
          </a:xfrm>
        </p:spPr>
        <p:txBody>
          <a:bodyPr>
            <a:noAutofit/>
          </a:bodyPr>
          <a:lstStyle/>
          <a:p>
            <a:r>
              <a:rPr lang="en-GB" sz="5000" dirty="0">
                <a:latin typeface="Trebuchet MS"/>
                <a:cs typeface="Times New Roman"/>
              </a:rPr>
              <a:t>Let's take a closer look…</a:t>
            </a:r>
          </a:p>
        </p:txBody>
      </p:sp>
      <p:sp>
        <p:nvSpPr>
          <p:cNvPr id="3" name="Subtitle 2">
            <a:extLst>
              <a:ext uri="{FF2B5EF4-FFF2-40B4-BE49-F238E27FC236}">
                <a16:creationId xmlns:a16="http://schemas.microsoft.com/office/drawing/2014/main" id="{CC502C76-3DA3-495D-97BE-7983B8675502}"/>
              </a:ext>
            </a:extLst>
          </p:cNvPr>
          <p:cNvSpPr>
            <a:spLocks noGrp="1"/>
          </p:cNvSpPr>
          <p:nvPr>
            <p:ph type="subTitle" idx="1"/>
          </p:nvPr>
        </p:nvSpPr>
        <p:spPr/>
        <p:txBody>
          <a:bodyPr vert="horz" lIns="91440" tIns="45720" rIns="91440" bIns="45720" rtlCol="0" anchor="t">
            <a:noAutofit/>
          </a:bodyPr>
          <a:lstStyle/>
          <a:p>
            <a:r>
              <a:rPr lang="en-GB" sz="6000" dirty="0">
                <a:latin typeface="Trebuchet MS"/>
                <a:cs typeface="Times New Roman"/>
              </a:rPr>
              <a:t>Case study</a:t>
            </a:r>
          </a:p>
        </p:txBody>
      </p:sp>
      <p:sp>
        <p:nvSpPr>
          <p:cNvPr id="4" name="TextBox 3">
            <a:extLst>
              <a:ext uri="{FF2B5EF4-FFF2-40B4-BE49-F238E27FC236}">
                <a16:creationId xmlns:a16="http://schemas.microsoft.com/office/drawing/2014/main" id="{A3D64D91-73A8-4619-B7F8-1E6D4EC2AA85}"/>
              </a:ext>
            </a:extLst>
          </p:cNvPr>
          <p:cNvSpPr txBox="1"/>
          <p:nvPr/>
        </p:nvSpPr>
        <p:spPr>
          <a:xfrm>
            <a:off x="685799" y="3664131"/>
            <a:ext cx="705847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rgbClr val="444444"/>
                </a:solidFill>
                <a:latin typeface="Trebuchet MS"/>
                <a:cs typeface="Calibri"/>
              </a:rPr>
              <a:t>Research how a variety of products are supporting economic development, people and the environment.</a:t>
            </a:r>
            <a:endParaRPr lang="en-US" sz="3000" b="1" dirty="0">
              <a:solidFill>
                <a:srgbClr val="000000"/>
              </a:solidFill>
              <a:latin typeface="Trebuchet MS"/>
              <a:cs typeface="Calibri"/>
            </a:endParaRPr>
          </a:p>
        </p:txBody>
      </p:sp>
    </p:spTree>
    <p:extLst>
      <p:ext uri="{BB962C8B-B14F-4D97-AF65-F5344CB8AC3E}">
        <p14:creationId xmlns:p14="http://schemas.microsoft.com/office/powerpoint/2010/main" val="25702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98F1-F3A3-45CF-86A2-818D0C89D676}"/>
              </a:ext>
            </a:extLst>
          </p:cNvPr>
          <p:cNvSpPr>
            <a:spLocks noGrp="1"/>
          </p:cNvSpPr>
          <p:nvPr>
            <p:ph type="ctrTitle"/>
          </p:nvPr>
        </p:nvSpPr>
        <p:spPr>
          <a:xfrm>
            <a:off x="509404" y="-119386"/>
            <a:ext cx="10838069" cy="1127897"/>
          </a:xfrm>
        </p:spPr>
        <p:txBody>
          <a:bodyPr>
            <a:noAutofit/>
          </a:bodyPr>
          <a:lstStyle/>
          <a:p>
            <a:r>
              <a:rPr lang="en-GB" sz="3000" dirty="0">
                <a:latin typeface="Trebuchet MS"/>
                <a:cs typeface="Times New Roman"/>
              </a:rPr>
              <a:t>How can the Bioeconomy support the SDGs?</a:t>
            </a:r>
          </a:p>
        </p:txBody>
      </p:sp>
      <p:sp>
        <p:nvSpPr>
          <p:cNvPr id="5" name="Hexagon 4">
            <a:extLst>
              <a:ext uri="{FF2B5EF4-FFF2-40B4-BE49-F238E27FC236}">
                <a16:creationId xmlns:a16="http://schemas.microsoft.com/office/drawing/2014/main" id="{1068C4FA-26A7-48AF-9382-C72A75D0A4C7}"/>
              </a:ext>
            </a:extLst>
          </p:cNvPr>
          <p:cNvSpPr/>
          <p:nvPr/>
        </p:nvSpPr>
        <p:spPr>
          <a:xfrm>
            <a:off x="638291" y="2255734"/>
            <a:ext cx="2160000" cy="2160000"/>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EF818A9-829E-43CF-AC8E-75AE9CEABDCB}"/>
              </a:ext>
            </a:extLst>
          </p:cNvPr>
          <p:cNvSpPr txBox="1"/>
          <p:nvPr/>
        </p:nvSpPr>
        <p:spPr>
          <a:xfrm>
            <a:off x="361323" y="1068965"/>
            <a:ext cx="8415616" cy="923330"/>
          </a:xfrm>
          <a:prstGeom prst="rect">
            <a:avLst/>
          </a:prstGeom>
          <a:solidFill>
            <a:srgbClr val="0069B3"/>
          </a:solidFill>
          <a:ln>
            <a:solidFill>
              <a:srgbClr val="0069B3"/>
            </a:solidFill>
          </a:ln>
        </p:spPr>
        <p:txBody>
          <a:bodyPr wrap="square" lIns="91440" tIns="45720" rIns="91440" bIns="45720" rtlCol="0" anchor="t">
            <a:spAutoFit/>
          </a:bodyPr>
          <a:lstStyle/>
          <a:p>
            <a:pPr algn="ctr"/>
            <a:r>
              <a:rPr lang="en-GB" dirty="0">
                <a:solidFill>
                  <a:schemeClr val="bg1"/>
                </a:solidFill>
                <a:latin typeface="Trebuchet MS"/>
              </a:rPr>
              <a:t>Place one SDG in each hexagon, then explain the link in relation to the question. Make a chain of as many SDGs as you can  to answer the key question. Use your case study to support your answer.  </a:t>
            </a:r>
          </a:p>
        </p:txBody>
      </p:sp>
      <p:sp>
        <p:nvSpPr>
          <p:cNvPr id="14" name="TextBox 13">
            <a:extLst>
              <a:ext uri="{FF2B5EF4-FFF2-40B4-BE49-F238E27FC236}">
                <a16:creationId xmlns:a16="http://schemas.microsoft.com/office/drawing/2014/main" id="{DC5BB293-86E5-4E27-92E0-B40D5312E16F}"/>
              </a:ext>
            </a:extLst>
          </p:cNvPr>
          <p:cNvSpPr txBox="1"/>
          <p:nvPr/>
        </p:nvSpPr>
        <p:spPr>
          <a:xfrm>
            <a:off x="749094" y="3169745"/>
            <a:ext cx="1979996" cy="954107"/>
          </a:xfrm>
          <a:prstGeom prst="rect">
            <a:avLst/>
          </a:prstGeom>
          <a:noFill/>
        </p:spPr>
        <p:txBody>
          <a:bodyPr wrap="square" lIns="91440" tIns="45720" rIns="91440" bIns="45720" rtlCol="0" anchor="t">
            <a:spAutoFit/>
          </a:bodyPr>
          <a:lstStyle/>
          <a:p>
            <a:pPr algn="ctr"/>
            <a:r>
              <a:rPr lang="en-GB" sz="1400" dirty="0">
                <a:latin typeface="Trebuchet MS"/>
              </a:rPr>
              <a:t>The bioeconomy uses resources that are natural and </a:t>
            </a:r>
            <a:br>
              <a:rPr lang="en-GB" sz="1400" dirty="0">
                <a:latin typeface="Trebuchet MS"/>
              </a:rPr>
            </a:br>
            <a:r>
              <a:rPr lang="en-GB" sz="1400" dirty="0">
                <a:latin typeface="Trebuchet MS"/>
              </a:rPr>
              <a:t>easily renewed.</a:t>
            </a:r>
          </a:p>
        </p:txBody>
      </p:sp>
      <p:sp>
        <p:nvSpPr>
          <p:cNvPr id="16" name="TextBox 15">
            <a:extLst>
              <a:ext uri="{FF2B5EF4-FFF2-40B4-BE49-F238E27FC236}">
                <a16:creationId xmlns:a16="http://schemas.microsoft.com/office/drawing/2014/main" id="{63CF18C3-BAD6-4C04-8FA9-8B109DBF2EDC}"/>
              </a:ext>
            </a:extLst>
          </p:cNvPr>
          <p:cNvSpPr txBox="1"/>
          <p:nvPr/>
        </p:nvSpPr>
        <p:spPr>
          <a:xfrm>
            <a:off x="2501100" y="4313358"/>
            <a:ext cx="1653992" cy="954107"/>
          </a:xfrm>
          <a:prstGeom prst="rect">
            <a:avLst/>
          </a:prstGeom>
          <a:noFill/>
        </p:spPr>
        <p:txBody>
          <a:bodyPr wrap="square" lIns="91440" tIns="45720" rIns="91440" bIns="45720" rtlCol="0" anchor="t">
            <a:spAutoFit/>
          </a:bodyPr>
          <a:lstStyle/>
          <a:p>
            <a:pPr algn="ctr"/>
            <a:r>
              <a:rPr lang="en-GB" sz="1400" dirty="0">
                <a:latin typeface="Trebuchet MS"/>
              </a:rPr>
              <a:t>This requires businesses to think outside the box.</a:t>
            </a:r>
          </a:p>
        </p:txBody>
      </p:sp>
      <p:pic>
        <p:nvPicPr>
          <p:cNvPr id="17" name="Picture 16">
            <a:extLst>
              <a:ext uri="{FF2B5EF4-FFF2-40B4-BE49-F238E27FC236}">
                <a16:creationId xmlns:a16="http://schemas.microsoft.com/office/drawing/2014/main" id="{4BA40778-200F-40D1-A373-065B1FD532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968" y="2253496"/>
            <a:ext cx="920385" cy="920385"/>
          </a:xfrm>
          <a:prstGeom prst="rect">
            <a:avLst/>
          </a:prstGeom>
        </p:spPr>
      </p:pic>
      <p:pic>
        <p:nvPicPr>
          <p:cNvPr id="1026" name="Picture 2">
            <a:extLst>
              <a:ext uri="{FF2B5EF4-FFF2-40B4-BE49-F238E27FC236}">
                <a16:creationId xmlns:a16="http://schemas.microsoft.com/office/drawing/2014/main" id="{F90514A9-D0E5-4E3B-BB16-C593E2621A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8670" y="3333734"/>
            <a:ext cx="950744" cy="9647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E6618E8-87F0-4C72-A689-64E1D54F5C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7232" y="2220182"/>
            <a:ext cx="920385" cy="920385"/>
          </a:xfrm>
          <a:prstGeom prst="rect">
            <a:avLst/>
          </a:prstGeom>
        </p:spPr>
      </p:pic>
      <p:pic>
        <p:nvPicPr>
          <p:cNvPr id="20" name="Picture 19">
            <a:extLst>
              <a:ext uri="{FF2B5EF4-FFF2-40B4-BE49-F238E27FC236}">
                <a16:creationId xmlns:a16="http://schemas.microsoft.com/office/drawing/2014/main" id="{8E17F6CE-E39E-4C97-AEF5-E898DEF8B3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8488" y="3328667"/>
            <a:ext cx="964596" cy="964596"/>
          </a:xfrm>
          <a:prstGeom prst="rect">
            <a:avLst/>
          </a:prstGeom>
        </p:spPr>
      </p:pic>
      <p:sp>
        <p:nvSpPr>
          <p:cNvPr id="18" name="TextBox 17">
            <a:extLst>
              <a:ext uri="{FF2B5EF4-FFF2-40B4-BE49-F238E27FC236}">
                <a16:creationId xmlns:a16="http://schemas.microsoft.com/office/drawing/2014/main" id="{6493DF19-03C0-4680-8B55-D6D1FE9E9549}"/>
              </a:ext>
            </a:extLst>
          </p:cNvPr>
          <p:cNvSpPr txBox="1"/>
          <p:nvPr/>
        </p:nvSpPr>
        <p:spPr>
          <a:xfrm>
            <a:off x="4115378" y="3163268"/>
            <a:ext cx="1645237" cy="738664"/>
          </a:xfrm>
          <a:prstGeom prst="rect">
            <a:avLst/>
          </a:prstGeom>
          <a:noFill/>
        </p:spPr>
        <p:txBody>
          <a:bodyPr wrap="square" lIns="91440" tIns="45720" rIns="91440" bIns="45720" rtlCol="0" anchor="t">
            <a:spAutoFit/>
          </a:bodyPr>
          <a:lstStyle/>
          <a:p>
            <a:pPr algn="ctr"/>
            <a:r>
              <a:rPr lang="en-GB" sz="1400" dirty="0">
                <a:latin typeface="Trebuchet MS"/>
              </a:rPr>
              <a:t>Resources are renewable and are not wasted</a:t>
            </a:r>
            <a:r>
              <a:rPr lang="en-GB" sz="1400" dirty="0"/>
              <a:t>.</a:t>
            </a:r>
          </a:p>
        </p:txBody>
      </p:sp>
      <p:sp>
        <p:nvSpPr>
          <p:cNvPr id="23" name="TextBox 22">
            <a:extLst>
              <a:ext uri="{FF2B5EF4-FFF2-40B4-BE49-F238E27FC236}">
                <a16:creationId xmlns:a16="http://schemas.microsoft.com/office/drawing/2014/main" id="{52AB11EC-9571-4E84-A05D-9698FEF0FD35}"/>
              </a:ext>
            </a:extLst>
          </p:cNvPr>
          <p:cNvSpPr txBox="1"/>
          <p:nvPr/>
        </p:nvSpPr>
        <p:spPr>
          <a:xfrm>
            <a:off x="5368256" y="4309723"/>
            <a:ext cx="2320542" cy="1169551"/>
          </a:xfrm>
          <a:prstGeom prst="rect">
            <a:avLst/>
          </a:prstGeom>
          <a:noFill/>
        </p:spPr>
        <p:txBody>
          <a:bodyPr wrap="square" lIns="91440" tIns="45720" rIns="91440" bIns="45720" rtlCol="0" anchor="t">
            <a:spAutoFit/>
          </a:bodyPr>
          <a:lstStyle/>
          <a:p>
            <a:pPr algn="ctr"/>
            <a:r>
              <a:rPr lang="en-GB" sz="1400" dirty="0">
                <a:latin typeface="Trebuchet MS"/>
              </a:rPr>
              <a:t>Reduces waste and pollution and allows businesses to be economically </a:t>
            </a:r>
            <a:br>
              <a:rPr lang="en-GB" sz="1400" dirty="0">
                <a:latin typeface="Trebuchet MS"/>
              </a:rPr>
            </a:br>
            <a:r>
              <a:rPr lang="en-GB" sz="1400" dirty="0">
                <a:latin typeface="Trebuchet MS"/>
              </a:rPr>
              <a:t>successful.</a:t>
            </a:r>
          </a:p>
        </p:txBody>
      </p:sp>
      <p:cxnSp>
        <p:nvCxnSpPr>
          <p:cNvPr id="27" name="Straight Arrow Connector 26">
            <a:extLst>
              <a:ext uri="{FF2B5EF4-FFF2-40B4-BE49-F238E27FC236}">
                <a16:creationId xmlns:a16="http://schemas.microsoft.com/office/drawing/2014/main" id="{5A00E010-79D1-45A7-971C-A823B512A951}"/>
              </a:ext>
            </a:extLst>
          </p:cNvPr>
          <p:cNvCxnSpPr>
            <a:cxnSpLocks/>
          </p:cNvCxnSpPr>
          <p:nvPr/>
        </p:nvCxnSpPr>
        <p:spPr>
          <a:xfrm>
            <a:off x="3011771" y="5768615"/>
            <a:ext cx="11726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95ECDD-79B8-4E9F-B67A-A3B43AF285C8}"/>
              </a:ext>
            </a:extLst>
          </p:cNvPr>
          <p:cNvCxnSpPr>
            <a:cxnSpLocks/>
          </p:cNvCxnSpPr>
          <p:nvPr/>
        </p:nvCxnSpPr>
        <p:spPr>
          <a:xfrm>
            <a:off x="7623027" y="4371967"/>
            <a:ext cx="11726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2A5340-B680-46EF-B379-F8476CD09DF6}"/>
              </a:ext>
            </a:extLst>
          </p:cNvPr>
          <p:cNvCxnSpPr>
            <a:cxnSpLocks/>
          </p:cNvCxnSpPr>
          <p:nvPr/>
        </p:nvCxnSpPr>
        <p:spPr>
          <a:xfrm>
            <a:off x="1350098" y="4685727"/>
            <a:ext cx="0" cy="1082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Hexagon 23">
            <a:extLst>
              <a:ext uri="{FF2B5EF4-FFF2-40B4-BE49-F238E27FC236}">
                <a16:creationId xmlns:a16="http://schemas.microsoft.com/office/drawing/2014/main" id="{95F0BB8F-B772-4846-A764-DEFAEC0399E4}"/>
              </a:ext>
            </a:extLst>
          </p:cNvPr>
          <p:cNvSpPr/>
          <p:nvPr/>
        </p:nvSpPr>
        <p:spPr>
          <a:xfrm>
            <a:off x="2266008" y="3322883"/>
            <a:ext cx="2160000" cy="2160000"/>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Hexagon 25">
            <a:extLst>
              <a:ext uri="{FF2B5EF4-FFF2-40B4-BE49-F238E27FC236}">
                <a16:creationId xmlns:a16="http://schemas.microsoft.com/office/drawing/2014/main" id="{1A7E87DC-FD43-4C62-AD15-20074B0F0573}"/>
              </a:ext>
            </a:extLst>
          </p:cNvPr>
          <p:cNvSpPr/>
          <p:nvPr/>
        </p:nvSpPr>
        <p:spPr>
          <a:xfrm>
            <a:off x="3859761" y="2220182"/>
            <a:ext cx="2160000" cy="2160000"/>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Hexagon 27">
            <a:extLst>
              <a:ext uri="{FF2B5EF4-FFF2-40B4-BE49-F238E27FC236}">
                <a16:creationId xmlns:a16="http://schemas.microsoft.com/office/drawing/2014/main" id="{DEF2266B-0C20-430C-A063-00AF5A82C9CA}"/>
              </a:ext>
            </a:extLst>
          </p:cNvPr>
          <p:cNvSpPr/>
          <p:nvPr/>
        </p:nvSpPr>
        <p:spPr>
          <a:xfrm>
            <a:off x="5463494" y="3335734"/>
            <a:ext cx="2160000" cy="2160000"/>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Hexagon 28">
            <a:extLst>
              <a:ext uri="{FF2B5EF4-FFF2-40B4-BE49-F238E27FC236}">
                <a16:creationId xmlns:a16="http://schemas.microsoft.com/office/drawing/2014/main" id="{CC468302-41B7-4230-875C-7E626C8321DB}"/>
              </a:ext>
            </a:extLst>
          </p:cNvPr>
          <p:cNvSpPr/>
          <p:nvPr/>
        </p:nvSpPr>
        <p:spPr>
          <a:xfrm>
            <a:off x="652295" y="4415734"/>
            <a:ext cx="2160000" cy="2160000"/>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6369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3D2FEED025245866ECBC68DAF5C15" ma:contentTypeVersion="13" ma:contentTypeDescription="Create a new document." ma:contentTypeScope="" ma:versionID="9d8a71e54b97b32ce60332543ada5dee">
  <xsd:schema xmlns:xsd="http://www.w3.org/2001/XMLSchema" xmlns:xs="http://www.w3.org/2001/XMLSchema" xmlns:p="http://schemas.microsoft.com/office/2006/metadata/properties" xmlns:ns3="a8381eac-9253-4d7c-bfac-2ca5ebda962d" xmlns:ns4="6de87cd1-bbf3-426e-b881-18407a20eadc" targetNamespace="http://schemas.microsoft.com/office/2006/metadata/properties" ma:root="true" ma:fieldsID="6cab92f29ceced9b734dc76307c641f6" ns3:_="" ns4:_="">
    <xsd:import namespace="a8381eac-9253-4d7c-bfac-2ca5ebda962d"/>
    <xsd:import namespace="6de87cd1-bbf3-426e-b881-18407a20ea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1eac-9253-4d7c-bfac-2ca5ebda9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87cd1-bbf3-426e-b881-18407a20ea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9F19B9-1F95-4048-AE20-1818C9011481}">
  <ds:schemaRefs>
    <ds:schemaRef ds:uri="6de87cd1-bbf3-426e-b881-18407a20eadc"/>
    <ds:schemaRef ds:uri="a8381eac-9253-4d7c-bfac-2ca5ebda9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C2A51E-D459-4DBD-9505-085780F8B00C}">
  <ds:schemaRefs>
    <ds:schemaRef ds:uri="http://schemas.microsoft.com/sharepoint/v3/contenttype/forms"/>
  </ds:schemaRefs>
</ds:datastoreItem>
</file>

<file path=customXml/itemProps3.xml><?xml version="1.0" encoding="utf-8"?>
<ds:datastoreItem xmlns:ds="http://schemas.openxmlformats.org/officeDocument/2006/customXml" ds:itemID="{1C9F1669-005D-41C7-910A-7812EE58C187}">
  <ds:schemaRef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a8381eac-9253-4d7c-bfac-2ca5ebda962d"/>
    <ds:schemaRef ds:uri="http://www.w3.org/XML/1998/namespace"/>
    <ds:schemaRef ds:uri="http://schemas.microsoft.com/office/infopath/2007/PartnerControls"/>
    <ds:schemaRef ds:uri="http://purl.org/dc/terms/"/>
    <ds:schemaRef ds:uri="6de87cd1-bbf3-426e-b881-18407a20eadc"/>
  </ds:schemaRefs>
</ds:datastoreItem>
</file>

<file path=docProps/app.xml><?xml version="1.0" encoding="utf-8"?>
<Properties xmlns="http://schemas.openxmlformats.org/officeDocument/2006/extended-properties" xmlns:vt="http://schemas.openxmlformats.org/officeDocument/2006/docPropsVTypes">
  <Template>Office Theme</Template>
  <TotalTime>208</TotalTime>
  <Words>1078</Words>
  <Application>Microsoft Office PowerPoint</Application>
  <PresentationFormat>On-screen Show (4:3)</PresentationFormat>
  <Paragraphs>54</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Arial,Sans-Serif</vt:lpstr>
      <vt:lpstr>Calibri</vt:lpstr>
      <vt:lpstr>Calibri Light</vt:lpstr>
      <vt:lpstr>Times New Roman</vt:lpstr>
      <vt:lpstr>Trebuchet MS</vt:lpstr>
      <vt:lpstr>Office Theme</vt:lpstr>
      <vt:lpstr>What is the Bioeconomy?</vt:lpstr>
      <vt:lpstr>Lesson objectives</vt:lpstr>
      <vt:lpstr>Lesson outcomes</vt:lpstr>
      <vt:lpstr>PowerPoint Presentation</vt:lpstr>
      <vt:lpstr>What is sustainability within our economy? (and what is it not?)</vt:lpstr>
      <vt:lpstr>PowerPoint Presentation</vt:lpstr>
      <vt:lpstr>Let's take a closer look…</vt:lpstr>
      <vt:lpstr>How can the Bioeconomy support the SDGs?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Harris-Smith</dc:creator>
  <cp:lastModifiedBy>Amy Richardson</cp:lastModifiedBy>
  <cp:revision>114</cp:revision>
  <dcterms:created xsi:type="dcterms:W3CDTF">2021-08-25T11:25:42Z</dcterms:created>
  <dcterms:modified xsi:type="dcterms:W3CDTF">2022-06-06T09:49:50Z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0x010100DC83D2FEED025245866ECBC68DAF5C15</vt:lpwstr>
  </property>
</Properties>
</file>