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1"/>
  </p:notesMasterIdLst>
  <p:sldIdLst>
    <p:sldId id="256" r:id="rId5"/>
    <p:sldId id="257" r:id="rId6"/>
    <p:sldId id="286" r:id="rId7"/>
    <p:sldId id="303" r:id="rId8"/>
    <p:sldId id="306" r:id="rId9"/>
    <p:sldId id="287" r:id="rId10"/>
    <p:sldId id="305" r:id="rId11"/>
    <p:sldId id="312" r:id="rId12"/>
    <p:sldId id="308" r:id="rId13"/>
    <p:sldId id="291" r:id="rId14"/>
    <p:sldId id="309" r:id="rId15"/>
    <p:sldId id="293" r:id="rId16"/>
    <p:sldId id="295" r:id="rId17"/>
    <p:sldId id="310" r:id="rId18"/>
    <p:sldId id="307" r:id="rId19"/>
    <p:sldId id="299" r:id="rId20"/>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FF6"/>
    <a:srgbClr val="0069B3"/>
    <a:srgbClr val="662482"/>
    <a:srgbClr val="E633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6"/>
    <p:restoredTop sz="84643" autoAdjust="0"/>
  </p:normalViewPr>
  <p:slideViewPr>
    <p:cSldViewPr snapToGrid="0" snapToObjects="1">
      <p:cViewPr varScale="1">
        <p:scale>
          <a:sx n="52" d="100"/>
          <a:sy n="52" d="100"/>
        </p:scale>
        <p:origin x="17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A5A56-96FC-4BCE-80C9-5D422A2BB6F0}" type="datetimeFigureOut">
              <a:rPr lang="en-GB" smtClean="0"/>
              <a:t>06/06/2022</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13166-FF60-4229-BF7D-DC581BCC8027}" type="slidenum">
              <a:rPr lang="en-GB" smtClean="0"/>
              <a:t>‹#›</a:t>
            </a:fld>
            <a:endParaRPr lang="en-GB"/>
          </a:p>
        </p:txBody>
      </p:sp>
    </p:spTree>
    <p:extLst>
      <p:ext uri="{BB962C8B-B14F-4D97-AF65-F5344CB8AC3E}">
        <p14:creationId xmlns:p14="http://schemas.microsoft.com/office/powerpoint/2010/main" val="1984040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Refer </a:t>
            </a:r>
            <a:r>
              <a:rPr lang="en-US">
                <a:cs typeface="Calibri"/>
              </a:rPr>
              <a:t>to KS4 </a:t>
            </a:r>
            <a:r>
              <a:rPr lang="en-US" dirty="0">
                <a:cs typeface="Calibri"/>
              </a:rPr>
              <a:t>Resource Pack 1 – Will we ever run out? for further guidance and dialogue. </a:t>
            </a:r>
          </a:p>
        </p:txBody>
      </p:sp>
      <p:sp>
        <p:nvSpPr>
          <p:cNvPr id="4" name="Slide Number Placeholder 3"/>
          <p:cNvSpPr>
            <a:spLocks noGrp="1"/>
          </p:cNvSpPr>
          <p:nvPr>
            <p:ph type="sldNum" sz="quarter" idx="5"/>
          </p:nvPr>
        </p:nvSpPr>
        <p:spPr/>
        <p:txBody>
          <a:bodyPr/>
          <a:lstStyle/>
          <a:p>
            <a:fld id="{72F13166-FF60-4229-BF7D-DC581BCC8027}" type="slidenum">
              <a:rPr lang="en-GB" smtClean="0"/>
              <a:t>1</a:t>
            </a:fld>
            <a:endParaRPr lang="en-GB"/>
          </a:p>
        </p:txBody>
      </p:sp>
    </p:spTree>
    <p:extLst>
      <p:ext uri="{BB962C8B-B14F-4D97-AF65-F5344CB8AC3E}">
        <p14:creationId xmlns:p14="http://schemas.microsoft.com/office/powerpoint/2010/main" val="1308273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graphic can be used to check the ranking of renewal rates. The question asks students to think about the economic issues with renewal rates of biobased resources (feeding the population, for transport, for energy production) Can we sustain our current use of these products and conitnue to develop economically?</a:t>
            </a:r>
            <a:endParaRPr lang="en-US" dirty="0">
              <a:cs typeface="Calibri"/>
            </a:endParaRPr>
          </a:p>
        </p:txBody>
      </p:sp>
      <p:sp>
        <p:nvSpPr>
          <p:cNvPr id="4" name="Slide Number Placeholder 3"/>
          <p:cNvSpPr>
            <a:spLocks noGrp="1"/>
          </p:cNvSpPr>
          <p:nvPr>
            <p:ph type="sldNum" sz="quarter" idx="5"/>
          </p:nvPr>
        </p:nvSpPr>
        <p:spPr/>
        <p:txBody>
          <a:bodyPr/>
          <a:lstStyle/>
          <a:p>
            <a:fld id="{72F13166-FF60-4229-BF7D-DC581BCC8027}" type="slidenum">
              <a:rPr lang="en-GB" smtClean="0"/>
              <a:t>12</a:t>
            </a:fld>
            <a:endParaRPr lang="en-GB"/>
          </a:p>
        </p:txBody>
      </p:sp>
    </p:spTree>
    <p:extLst>
      <p:ext uri="{BB962C8B-B14F-4D97-AF65-F5344CB8AC3E}">
        <p14:creationId xmlns:p14="http://schemas.microsoft.com/office/powerpoint/2010/main" val="317254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can answer the question use one of the sentence starters to begin their paragraph, encourage students to follow the success criteria to produce a detailed answer to the question. Students may find the Exposure Vocabulary Grid to support their writing. </a:t>
            </a:r>
            <a:endParaRPr lang="en-GB" dirty="0"/>
          </a:p>
        </p:txBody>
      </p:sp>
      <p:sp>
        <p:nvSpPr>
          <p:cNvPr id="4" name="Slide Number Placeholder 3"/>
          <p:cNvSpPr>
            <a:spLocks noGrp="1"/>
          </p:cNvSpPr>
          <p:nvPr>
            <p:ph type="sldNum" sz="quarter" idx="5"/>
          </p:nvPr>
        </p:nvSpPr>
        <p:spPr/>
        <p:txBody>
          <a:bodyPr/>
          <a:lstStyle/>
          <a:p>
            <a:fld id="{72F13166-FF60-4229-BF7D-DC581BCC8027}" type="slidenum">
              <a:rPr lang="en-GB" smtClean="0"/>
              <a:t>13</a:t>
            </a:fld>
            <a:endParaRPr lang="en-GB"/>
          </a:p>
        </p:txBody>
      </p:sp>
    </p:spTree>
    <p:extLst>
      <p:ext uri="{BB962C8B-B14F-4D97-AF65-F5344CB8AC3E}">
        <p14:creationId xmlns:p14="http://schemas.microsoft.com/office/powerpoint/2010/main" val="3708459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a video that explains the journey of plastic, from fossil fuel to plastic and marine litter. Plastic originates from a bio-based product, but is currently not used in a sustainable economic or environmental way. Discuss how students feel about this. How does this fit with our definition of the </a:t>
            </a:r>
            <a:r>
              <a:rPr lang="en-US" dirty="0" err="1"/>
              <a:t>Bioeconomy</a:t>
            </a:r>
            <a:r>
              <a:rPr lang="en-US" dirty="0"/>
              <a:t>? The </a:t>
            </a:r>
            <a:r>
              <a:rPr lang="en-US" dirty="0" err="1"/>
              <a:t>Bioeconomy</a:t>
            </a:r>
            <a:r>
              <a:rPr lang="en-US" dirty="0"/>
              <a:t> is an economy is an economy based on renewable biological resources. These resources maybe converted into food, bio-based products or bioenergy. Should we continue to use plastic?</a:t>
            </a:r>
          </a:p>
          <a:p>
            <a:endParaRPr lang="en-GB" dirty="0"/>
          </a:p>
        </p:txBody>
      </p:sp>
      <p:sp>
        <p:nvSpPr>
          <p:cNvPr id="4" name="Slide Number Placeholder 3"/>
          <p:cNvSpPr>
            <a:spLocks noGrp="1"/>
          </p:cNvSpPr>
          <p:nvPr>
            <p:ph type="sldNum" sz="quarter" idx="5"/>
          </p:nvPr>
        </p:nvSpPr>
        <p:spPr/>
        <p:txBody>
          <a:bodyPr/>
          <a:lstStyle/>
          <a:p>
            <a:fld id="{72F13166-FF60-4229-BF7D-DC581BCC8027}" type="slidenum">
              <a:rPr lang="en-GB" smtClean="0"/>
              <a:t>14</a:t>
            </a:fld>
            <a:endParaRPr lang="en-GB"/>
          </a:p>
        </p:txBody>
      </p:sp>
    </p:spTree>
    <p:extLst>
      <p:ext uri="{BB962C8B-B14F-4D97-AF65-F5344CB8AC3E}">
        <p14:creationId xmlns:p14="http://schemas.microsoft.com/office/powerpoint/2010/main" val="239586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Students </a:t>
            </a:r>
            <a:r>
              <a:rPr lang="en-US" dirty="0" err="1">
                <a:cs typeface="Calibri"/>
              </a:rPr>
              <a:t>analyse</a:t>
            </a:r>
            <a:r>
              <a:rPr lang="en-US" dirty="0">
                <a:cs typeface="Calibri"/>
              </a:rPr>
              <a:t> the graph to </a:t>
            </a:r>
            <a:r>
              <a:rPr lang="en-US" dirty="0" err="1">
                <a:cs typeface="Calibri"/>
              </a:rPr>
              <a:t>summarise</a:t>
            </a:r>
            <a:r>
              <a:rPr lang="en-US" dirty="0">
                <a:cs typeface="Calibri"/>
              </a:rPr>
              <a:t> using data our use of fossil fuels in the past, present and the future. Students suggest when our use of fossil fuels declines and possible reasons for this. What do students think is going to replace fossil fuels?</a:t>
            </a:r>
          </a:p>
          <a:p>
            <a:endParaRPr lang="en-GB" dirty="0"/>
          </a:p>
        </p:txBody>
      </p:sp>
      <p:sp>
        <p:nvSpPr>
          <p:cNvPr id="4" name="Slide Number Placeholder 3"/>
          <p:cNvSpPr>
            <a:spLocks noGrp="1"/>
          </p:cNvSpPr>
          <p:nvPr>
            <p:ph type="sldNum" sz="quarter" idx="5"/>
          </p:nvPr>
        </p:nvSpPr>
        <p:spPr/>
        <p:txBody>
          <a:bodyPr/>
          <a:lstStyle/>
          <a:p>
            <a:fld id="{72F13166-FF60-4229-BF7D-DC581BCC8027}" type="slidenum">
              <a:rPr lang="en-GB" smtClean="0"/>
              <a:t>15</a:t>
            </a:fld>
            <a:endParaRPr lang="en-GB"/>
          </a:p>
        </p:txBody>
      </p:sp>
    </p:spTree>
    <p:extLst>
      <p:ext uri="{BB962C8B-B14F-4D97-AF65-F5344CB8AC3E}">
        <p14:creationId xmlns:p14="http://schemas.microsoft.com/office/powerpoint/2010/main" val="3543890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Plenary: Ask students to reflect on their answer to the earlier activity responding to the quote. Has their answer changed? Do they have the same answer but have a greater understanding of the reasons for their answer? Can students now add further key vocabulary to their glossary and/or their answer to the starter activity?</a:t>
            </a:r>
          </a:p>
          <a:p>
            <a:r>
              <a:rPr lang="en-US" dirty="0">
                <a:cs typeface="Calibri"/>
              </a:rPr>
              <a:t>Finally make a prediction based on this knowledge. Will we ever run out of resources? This could be biobased or non-biobased resources. Encourage students to differentiate between the two. </a:t>
            </a:r>
          </a:p>
        </p:txBody>
      </p:sp>
      <p:sp>
        <p:nvSpPr>
          <p:cNvPr id="4" name="Slide Number Placeholder 3"/>
          <p:cNvSpPr>
            <a:spLocks noGrp="1"/>
          </p:cNvSpPr>
          <p:nvPr>
            <p:ph type="sldNum" sz="quarter" idx="5"/>
          </p:nvPr>
        </p:nvSpPr>
        <p:spPr/>
        <p:txBody>
          <a:bodyPr/>
          <a:lstStyle/>
          <a:p>
            <a:fld id="{72F13166-FF60-4229-BF7D-DC581BCC8027}" type="slidenum">
              <a:rPr lang="en-GB" smtClean="0"/>
              <a:t>16</a:t>
            </a:fld>
            <a:endParaRPr lang="en-GB"/>
          </a:p>
        </p:txBody>
      </p:sp>
    </p:spTree>
    <p:extLst>
      <p:ext uri="{BB962C8B-B14F-4D97-AF65-F5344CB8AC3E}">
        <p14:creationId xmlns:p14="http://schemas.microsoft.com/office/powerpoint/2010/main" val="12403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may need reminding on the role of the 4 spheres before completing this activity. Students may identify the main sphere responsible for the generation of resources, some may suggest that the input from the atmosphere and hydrosphere is essential for the development of all resources. </a:t>
            </a:r>
          </a:p>
        </p:txBody>
      </p:sp>
      <p:sp>
        <p:nvSpPr>
          <p:cNvPr id="4" name="Slide Number Placeholder 3"/>
          <p:cNvSpPr>
            <a:spLocks noGrp="1"/>
          </p:cNvSpPr>
          <p:nvPr>
            <p:ph type="sldNum" sz="quarter" idx="5"/>
          </p:nvPr>
        </p:nvSpPr>
        <p:spPr/>
        <p:txBody>
          <a:bodyPr/>
          <a:lstStyle/>
          <a:p>
            <a:fld id="{72F13166-FF60-4229-BF7D-DC581BCC8027}" type="slidenum">
              <a:rPr lang="en-GB" smtClean="0"/>
              <a:t>4</a:t>
            </a:fld>
            <a:endParaRPr lang="en-GB"/>
          </a:p>
        </p:txBody>
      </p:sp>
    </p:spTree>
    <p:extLst>
      <p:ext uri="{BB962C8B-B14F-4D97-AF65-F5344CB8AC3E}">
        <p14:creationId xmlns:p14="http://schemas.microsoft.com/office/powerpoint/2010/main" val="94226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may need reminding on the role of the 4 spheres before completing this activity. Students may identify the main sphere responsible for the generation of resources, some may suggest that the input from the atmosphere and hydrosphere is essential for the development of all resources. </a:t>
            </a:r>
          </a:p>
        </p:txBody>
      </p:sp>
      <p:sp>
        <p:nvSpPr>
          <p:cNvPr id="4" name="Slide Number Placeholder 3"/>
          <p:cNvSpPr>
            <a:spLocks noGrp="1"/>
          </p:cNvSpPr>
          <p:nvPr>
            <p:ph type="sldNum" sz="quarter" idx="5"/>
          </p:nvPr>
        </p:nvSpPr>
        <p:spPr/>
        <p:txBody>
          <a:bodyPr/>
          <a:lstStyle/>
          <a:p>
            <a:fld id="{72F13166-FF60-4229-BF7D-DC581BCC8027}" type="slidenum">
              <a:rPr lang="en-GB" smtClean="0"/>
              <a:t>5</a:t>
            </a:fld>
            <a:endParaRPr lang="en-GB"/>
          </a:p>
        </p:txBody>
      </p:sp>
    </p:spTree>
    <p:extLst>
      <p:ext uri="{BB962C8B-B14F-4D97-AF65-F5344CB8AC3E}">
        <p14:creationId xmlns:p14="http://schemas.microsoft.com/office/powerpoint/2010/main" val="2619244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Introduce the idea that resources are limited and will become more so  as we continue to develop economies across the globe. Students should start to suggest innovative ways that businesses can use the Earth's resources and still be productive. Students may begin to discuss renewable and non-renewable resources, the most economically successful businesses will rely on renewable resources. The </a:t>
            </a:r>
            <a:r>
              <a:rPr lang="en-US" dirty="0" err="1">
                <a:cs typeface="Calibri"/>
              </a:rPr>
              <a:t>Bioeconomy</a:t>
            </a:r>
            <a:r>
              <a:rPr lang="en-US" dirty="0">
                <a:cs typeface="Calibri"/>
              </a:rPr>
              <a:t> looks to use biobased resources to make products of the highest added value in a sustainable way.</a:t>
            </a:r>
          </a:p>
        </p:txBody>
      </p:sp>
      <p:sp>
        <p:nvSpPr>
          <p:cNvPr id="4" name="Slide Number Placeholder 3"/>
          <p:cNvSpPr>
            <a:spLocks noGrp="1"/>
          </p:cNvSpPr>
          <p:nvPr>
            <p:ph type="sldNum" sz="quarter" idx="5"/>
          </p:nvPr>
        </p:nvSpPr>
        <p:spPr/>
        <p:txBody>
          <a:bodyPr/>
          <a:lstStyle/>
          <a:p>
            <a:fld id="{72F13166-FF60-4229-BF7D-DC581BCC8027}" type="slidenum">
              <a:rPr lang="en-GB" smtClean="0"/>
              <a:t>6</a:t>
            </a:fld>
            <a:endParaRPr lang="en-GB"/>
          </a:p>
        </p:txBody>
      </p:sp>
    </p:spTree>
    <p:extLst>
      <p:ext uri="{BB962C8B-B14F-4D97-AF65-F5344CB8AC3E}">
        <p14:creationId xmlns:p14="http://schemas.microsoft.com/office/powerpoint/2010/main" val="232731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use their literacy skills to split the word into bio and economy, define them individually, then put the 2 parts together, what do they think the </a:t>
            </a:r>
            <a:r>
              <a:rPr lang="en-US" dirty="0" err="1">
                <a:cs typeface="Calibri"/>
              </a:rPr>
              <a:t>Bioeconomy</a:t>
            </a:r>
            <a:r>
              <a:rPr lang="en-US" dirty="0">
                <a:cs typeface="Calibri"/>
              </a:rPr>
              <a:t> is?</a:t>
            </a:r>
          </a:p>
          <a:p>
            <a:r>
              <a:rPr lang="en-US" dirty="0"/>
              <a:t>The </a:t>
            </a:r>
            <a:r>
              <a:rPr lang="en-US" dirty="0" err="1"/>
              <a:t>Bioeconomy</a:t>
            </a:r>
            <a:r>
              <a:rPr lang="en-US" dirty="0"/>
              <a:t>, or biobased economy, is a </a:t>
            </a:r>
            <a:r>
              <a:rPr lang="en-US" b="1" dirty="0"/>
              <a:t>new model for industry and the economy</a:t>
            </a:r>
            <a:r>
              <a:rPr lang="en-US" dirty="0"/>
              <a:t>. It involves using renewable biological resources sustainably to produce food, energy and industrial goods.</a:t>
            </a:r>
            <a:endParaRPr lang="en-US" dirty="0">
              <a:cs typeface="Calibri"/>
            </a:endParaRPr>
          </a:p>
        </p:txBody>
      </p:sp>
      <p:sp>
        <p:nvSpPr>
          <p:cNvPr id="4" name="Slide Number Placeholder 3"/>
          <p:cNvSpPr>
            <a:spLocks noGrp="1"/>
          </p:cNvSpPr>
          <p:nvPr>
            <p:ph type="sldNum" sz="quarter" idx="5"/>
          </p:nvPr>
        </p:nvSpPr>
        <p:spPr/>
        <p:txBody>
          <a:bodyPr/>
          <a:lstStyle/>
          <a:p>
            <a:fld id="{72F13166-FF60-4229-BF7D-DC581BCC8027}" type="slidenum">
              <a:rPr lang="en-GB" smtClean="0"/>
              <a:t>7</a:t>
            </a:fld>
            <a:endParaRPr lang="en-GB"/>
          </a:p>
        </p:txBody>
      </p:sp>
    </p:spTree>
    <p:extLst>
      <p:ext uri="{BB962C8B-B14F-4D97-AF65-F5344CB8AC3E}">
        <p14:creationId xmlns:p14="http://schemas.microsoft.com/office/powerpoint/2010/main" val="166196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Watch the clip and complete the table on the following slide. Encourage students to record data and specific information. </a:t>
            </a:r>
          </a:p>
        </p:txBody>
      </p:sp>
      <p:sp>
        <p:nvSpPr>
          <p:cNvPr id="4" name="Slide Number Placeholder 3"/>
          <p:cNvSpPr>
            <a:spLocks noGrp="1"/>
          </p:cNvSpPr>
          <p:nvPr>
            <p:ph type="sldNum" sz="quarter" idx="5"/>
          </p:nvPr>
        </p:nvSpPr>
        <p:spPr/>
        <p:txBody>
          <a:bodyPr/>
          <a:lstStyle/>
          <a:p>
            <a:fld id="{72F13166-FF60-4229-BF7D-DC581BCC8027}" type="slidenum">
              <a:rPr lang="en-GB" smtClean="0"/>
              <a:t>8</a:t>
            </a:fld>
            <a:endParaRPr lang="en-GB"/>
          </a:p>
        </p:txBody>
      </p:sp>
    </p:spTree>
    <p:extLst>
      <p:ext uri="{BB962C8B-B14F-4D97-AF65-F5344CB8AC3E}">
        <p14:creationId xmlns:p14="http://schemas.microsoft.com/office/powerpoint/2010/main" val="160971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table is available in the KS4 Pack 1 word document as Lesson 1 Activity Sheet A on page 14. It is suggested that the graphic </a:t>
            </a:r>
            <a:r>
              <a:rPr lang="en-US" dirty="0" err="1">
                <a:cs typeface="Calibri"/>
              </a:rPr>
              <a:t>organiser</a:t>
            </a:r>
            <a:r>
              <a:rPr lang="en-US" dirty="0">
                <a:cs typeface="Calibri"/>
              </a:rPr>
              <a:t> can be in pairs, as the clip contains lots of useful information, encourage students to included data and specific key information. Once the clip has finished students should be given time to reflect on the information collected before completing the definition of the </a:t>
            </a:r>
            <a:r>
              <a:rPr lang="en-US" dirty="0" err="1">
                <a:cs typeface="Calibri"/>
              </a:rPr>
              <a:t>Bioeconomy</a:t>
            </a:r>
            <a:r>
              <a:rPr lang="en-US" dirty="0">
                <a:cs typeface="Calibri"/>
              </a:rPr>
              <a:t>. The </a:t>
            </a:r>
            <a:r>
              <a:rPr lang="en-US" dirty="0" err="1">
                <a:cs typeface="Calibri"/>
              </a:rPr>
              <a:t>Bioeconomy</a:t>
            </a:r>
            <a:r>
              <a:rPr lang="en-US" dirty="0">
                <a:cs typeface="Calibri"/>
              </a:rPr>
              <a:t> is an economy is an economy based on renewable biological resources. These resources maybe converted into food, bio-based products or bioenergy. </a:t>
            </a:r>
          </a:p>
        </p:txBody>
      </p:sp>
      <p:sp>
        <p:nvSpPr>
          <p:cNvPr id="4" name="Slide Number Placeholder 3"/>
          <p:cNvSpPr>
            <a:spLocks noGrp="1"/>
          </p:cNvSpPr>
          <p:nvPr>
            <p:ph type="sldNum" sz="quarter" idx="5"/>
          </p:nvPr>
        </p:nvSpPr>
        <p:spPr/>
        <p:txBody>
          <a:bodyPr/>
          <a:lstStyle/>
          <a:p>
            <a:fld id="{72F13166-FF60-4229-BF7D-DC581BCC8027}" type="slidenum">
              <a:rPr lang="en-GB" smtClean="0"/>
              <a:t>9</a:t>
            </a:fld>
            <a:endParaRPr lang="en-GB"/>
          </a:p>
        </p:txBody>
      </p:sp>
    </p:spTree>
    <p:extLst>
      <p:ext uri="{BB962C8B-B14F-4D97-AF65-F5344CB8AC3E}">
        <p14:creationId xmlns:p14="http://schemas.microsoft.com/office/powerpoint/2010/main" val="1249371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Students use a print out of slide 11 and the images on slide 10 to identify a range of biobased resources and list economic uses, students link their knowledge of these products and rank them in order of the time taken to renew them within their sphere of the earth.  Students can check their answers on slide 12. </a:t>
            </a:r>
            <a:endParaRPr lang="en-GB" dirty="0"/>
          </a:p>
        </p:txBody>
      </p:sp>
      <p:sp>
        <p:nvSpPr>
          <p:cNvPr id="4" name="Slide Number Placeholder 3"/>
          <p:cNvSpPr>
            <a:spLocks noGrp="1"/>
          </p:cNvSpPr>
          <p:nvPr>
            <p:ph type="sldNum" sz="quarter" idx="5"/>
          </p:nvPr>
        </p:nvSpPr>
        <p:spPr/>
        <p:txBody>
          <a:bodyPr/>
          <a:lstStyle/>
          <a:p>
            <a:fld id="{72F13166-FF60-4229-BF7D-DC581BCC8027}" type="slidenum">
              <a:rPr lang="en-GB" smtClean="0"/>
              <a:t>10</a:t>
            </a:fld>
            <a:endParaRPr lang="en-GB"/>
          </a:p>
        </p:txBody>
      </p:sp>
    </p:spTree>
    <p:extLst>
      <p:ext uri="{BB962C8B-B14F-4D97-AF65-F5344CB8AC3E}">
        <p14:creationId xmlns:p14="http://schemas.microsoft.com/office/powerpoint/2010/main" val="243721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table is available to print from the KS4 Pack 1 document as Lesson 1 Activity Sheet B on page 15. </a:t>
            </a:r>
            <a:r>
              <a:rPr lang="en-GB" dirty="0"/>
              <a:t>Using the images of </a:t>
            </a:r>
            <a:r>
              <a:rPr lang="en-GB" dirty="0" err="1"/>
              <a:t>biobased</a:t>
            </a:r>
            <a:r>
              <a:rPr lang="en-GB" dirty="0"/>
              <a:t> resources students are asked to complete the table on slide 11, name the resource, economic use(s) then rank the renewal time (1 – fastest renewal time, 10-longest renewal time) The challenge question asks students to think beyond the suggested </a:t>
            </a:r>
            <a:r>
              <a:rPr lang="en-GB" dirty="0" err="1"/>
              <a:t>biobased</a:t>
            </a:r>
            <a:r>
              <a:rPr lang="en-GB" dirty="0"/>
              <a:t> resources on slide 10 and suggest other </a:t>
            </a:r>
            <a:r>
              <a:rPr lang="en-GB" dirty="0" err="1"/>
              <a:t>biobased</a:t>
            </a:r>
            <a:r>
              <a:rPr lang="en-GB" dirty="0"/>
              <a:t> resources. These resources can be linked to any of the Earth's spheres. </a:t>
            </a:r>
            <a:endParaRPr lang="en-US" dirty="0"/>
          </a:p>
        </p:txBody>
      </p:sp>
      <p:sp>
        <p:nvSpPr>
          <p:cNvPr id="4" name="Slide Number Placeholder 3"/>
          <p:cNvSpPr>
            <a:spLocks noGrp="1"/>
          </p:cNvSpPr>
          <p:nvPr>
            <p:ph type="sldNum" sz="quarter" idx="5"/>
          </p:nvPr>
        </p:nvSpPr>
        <p:spPr/>
        <p:txBody>
          <a:bodyPr/>
          <a:lstStyle/>
          <a:p>
            <a:fld id="{72F13166-FF60-4229-BF7D-DC581BCC8027}" type="slidenum">
              <a:rPr lang="en-GB" smtClean="0"/>
              <a:t>11</a:t>
            </a:fld>
            <a:endParaRPr lang="en-GB"/>
          </a:p>
        </p:txBody>
      </p:sp>
    </p:spTree>
    <p:extLst>
      <p:ext uri="{BB962C8B-B14F-4D97-AF65-F5344CB8AC3E}">
        <p14:creationId xmlns:p14="http://schemas.microsoft.com/office/powerpoint/2010/main" val="3523881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KS4">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9AF88AC5-FC53-0640-95C9-DCB7F15A9B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chemeClr val="bg1"/>
                </a:solidFill>
                <a:latin typeface="Times New Roman" panose="02020603050405020304" pitchFamily="18" charset="0"/>
                <a:cs typeface="Times New Roman" panose="02020603050405020304" pitchFamily="18" charset="0"/>
              </a:defRPr>
            </a:lvl1pPr>
          </a:lstStyle>
          <a:p>
            <a:r>
              <a:rPr lang="en-GB" dirty="0"/>
              <a:t>Document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chemeClr val="bg1"/>
                </a:solidFill>
                <a:latin typeface="Times New Roman" panose="02020603050405020304" pitchFamily="18"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229365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KS4">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AE71EAF-0B12-6D46-8691-026ECD3D8B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rgbClr val="0069B3"/>
                </a:solidFill>
                <a:latin typeface="Times New Roman" panose="02020603050405020304" pitchFamily="18" charset="0"/>
                <a:cs typeface="Times New Roman" panose="02020603050405020304" pitchFamily="18" charset="0"/>
              </a:defRPr>
            </a:lvl1pPr>
          </a:lstStyle>
          <a:p>
            <a:r>
              <a:rPr lang="en-GB" dirty="0"/>
              <a:t>Section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rgbClr val="0069B3"/>
                </a:solidFill>
                <a:latin typeface="Times New Roman" panose="02020603050405020304" pitchFamily="18"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255009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KS4">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F594DCD-931F-E142-AD2B-7AA7EFEA8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0069B3"/>
                </a:solidFill>
                <a:latin typeface="Times New Roman" panose="02020603050405020304" pitchFamily="18" charset="0"/>
                <a:cs typeface="Times New Roman" panose="02020603050405020304" pitchFamily="18" charset="0"/>
              </a:defRPr>
            </a:lvl1pPr>
          </a:lstStyle>
          <a:p>
            <a:r>
              <a:rPr lang="en-GB" dirty="0"/>
              <a:t>Contents</a:t>
            </a:r>
            <a:endParaRPr lang="en-US" dirty="0"/>
          </a:p>
        </p:txBody>
      </p:sp>
      <p:sp>
        <p:nvSpPr>
          <p:cNvPr id="3" name="Subtitle 2"/>
          <p:cNvSpPr>
            <a:spLocks noGrp="1"/>
          </p:cNvSpPr>
          <p:nvPr>
            <p:ph type="subTitle" idx="1" hasCustomPrompt="1"/>
          </p:nvPr>
        </p:nvSpPr>
        <p:spPr>
          <a:xfrm>
            <a:off x="801885" y="2480364"/>
            <a:ext cx="8018860" cy="3391519"/>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2500">
                <a:solidFill>
                  <a:schemeClr val="tx1"/>
                </a:solidFill>
                <a:latin typeface="Times New Roman" panose="02020603050405020304" pitchFamily="18"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endParaRPr lang="en-GB" dirty="0"/>
          </a:p>
          <a:p>
            <a:endParaRPr lang="en-US" dirty="0"/>
          </a:p>
        </p:txBody>
      </p:sp>
    </p:spTree>
    <p:extLst>
      <p:ext uri="{BB962C8B-B14F-4D97-AF65-F5344CB8AC3E}">
        <p14:creationId xmlns:p14="http://schemas.microsoft.com/office/powerpoint/2010/main" val="2348432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Frame 1 KS4">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F594DCD-931F-E142-AD2B-7AA7EFEA8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0069B3"/>
                </a:solidFill>
                <a:latin typeface="Times New Roman" panose="02020603050405020304" pitchFamily="18" charset="0"/>
                <a:cs typeface="Times New Roman" panose="02020603050405020304" pitchFamily="18" charset="0"/>
              </a:defRPr>
            </a:lvl1pPr>
          </a:lstStyle>
          <a:p>
            <a:r>
              <a:rPr lang="en-GB" dirty="0"/>
              <a:t>Title</a:t>
            </a:r>
            <a:endParaRPr lang="en-US" dirty="0"/>
          </a:p>
        </p:txBody>
      </p:sp>
      <p:sp>
        <p:nvSpPr>
          <p:cNvPr id="5" name="Subtitle 2">
            <a:extLst>
              <a:ext uri="{FF2B5EF4-FFF2-40B4-BE49-F238E27FC236}">
                <a16:creationId xmlns:a16="http://schemas.microsoft.com/office/drawing/2014/main" id="{B51E7E4F-7336-1D43-BCAA-5B531DAB4D5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imes New Roman" panose="02020603050405020304" pitchFamily="18"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pic>
        <p:nvPicPr>
          <p:cNvPr id="7" name="Picture 6">
            <a:extLst>
              <a:ext uri="{FF2B5EF4-FFF2-40B4-BE49-F238E27FC236}">
                <a16:creationId xmlns:a16="http://schemas.microsoft.com/office/drawing/2014/main" id="{F87337DE-9BE4-3940-9D78-BAF7F662B8C0}"/>
              </a:ext>
            </a:extLst>
          </p:cNvPr>
          <p:cNvPicPr>
            <a:picLocks noChangeAspect="1"/>
          </p:cNvPicPr>
          <p:nvPr userDrawn="1"/>
        </p:nvPicPr>
        <p:blipFill>
          <a:blip r:embed="rId3"/>
          <a:stretch>
            <a:fillRect/>
          </a:stretch>
        </p:blipFill>
        <p:spPr>
          <a:xfrm>
            <a:off x="801885" y="6273893"/>
            <a:ext cx="3454400" cy="444500"/>
          </a:xfrm>
          <a:prstGeom prst="rect">
            <a:avLst/>
          </a:prstGeom>
        </p:spPr>
      </p:pic>
    </p:spTree>
    <p:extLst>
      <p:ext uri="{BB962C8B-B14F-4D97-AF65-F5344CB8AC3E}">
        <p14:creationId xmlns:p14="http://schemas.microsoft.com/office/powerpoint/2010/main" val="126266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Frame 2 KS4">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7F594DCD-931F-E142-AD2B-7AA7EFEA8D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0069B3"/>
                </a:solidFill>
                <a:latin typeface="Times New Roman" panose="02020603050405020304" pitchFamily="18" charset="0"/>
                <a:cs typeface="Times New Roman" panose="02020603050405020304" pitchFamily="18" charset="0"/>
              </a:defRPr>
            </a:lvl1pPr>
          </a:lstStyle>
          <a:p>
            <a:r>
              <a:rPr lang="en-GB" dirty="0"/>
              <a:t>Title</a:t>
            </a:r>
            <a:endParaRPr lang="en-US" dirty="0"/>
          </a:p>
        </p:txBody>
      </p:sp>
      <p:sp>
        <p:nvSpPr>
          <p:cNvPr id="5" name="Subtitle 2">
            <a:extLst>
              <a:ext uri="{FF2B5EF4-FFF2-40B4-BE49-F238E27FC236}">
                <a16:creationId xmlns:a16="http://schemas.microsoft.com/office/drawing/2014/main" id="{B51E7E4F-7336-1D43-BCAA-5B531DAB4D5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imes New Roman" panose="02020603050405020304" pitchFamily="18"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spTree>
    <p:extLst>
      <p:ext uri="{BB962C8B-B14F-4D97-AF65-F5344CB8AC3E}">
        <p14:creationId xmlns:p14="http://schemas.microsoft.com/office/powerpoint/2010/main" val="3321890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AED62AA-4637-9444-9003-9FCA5EDA5E0F}" type="datetimeFigureOut">
              <a:rPr lang="en-US" smtClean="0"/>
              <a:t>6/6/2022</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47A75A1-0C91-1C45-8874-9D7D94B9432D}" type="slidenum">
              <a:rPr lang="en-US" smtClean="0"/>
              <a:t>‹#›</a:t>
            </a:fld>
            <a:endParaRPr lang="en-US"/>
          </a:p>
        </p:txBody>
      </p:sp>
    </p:spTree>
    <p:extLst>
      <p:ext uri="{BB962C8B-B14F-4D97-AF65-F5344CB8AC3E}">
        <p14:creationId xmlns:p14="http://schemas.microsoft.com/office/powerpoint/2010/main" val="2293374358"/>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7" r:id="rId3"/>
    <p:sldLayoutId id="2147483700" r:id="rId4"/>
    <p:sldLayoutId id="2147483703" r:id="rId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ideo" Target="https://www.youtube.com/embed/JgSgEf_tfI8"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ideo" Target="https://www.youtube.com/embed/hx-jZmE-2_U"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ABDDD-57FF-D841-945D-83A4BCB834CF}"/>
              </a:ext>
            </a:extLst>
          </p:cNvPr>
          <p:cNvSpPr>
            <a:spLocks noGrp="1"/>
          </p:cNvSpPr>
          <p:nvPr>
            <p:ph type="ctrTitle"/>
          </p:nvPr>
        </p:nvSpPr>
        <p:spPr>
          <a:xfrm>
            <a:off x="346678" y="1855967"/>
            <a:ext cx="7124933" cy="2196645"/>
          </a:xfrm>
        </p:spPr>
        <p:txBody>
          <a:bodyPr/>
          <a:lstStyle/>
          <a:p>
            <a:r>
              <a:rPr lang="en-US" dirty="0">
                <a:latin typeface="Trebuchet MS" panose="020B0603020202020204" pitchFamily="34" charset="0"/>
              </a:rPr>
              <a:t>Will we ever run out? </a:t>
            </a:r>
            <a:endParaRPr lang="en-US" dirty="0">
              <a:latin typeface="Trebuchet MS" panose="020B0603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1A3E4C7-E523-4540-88FC-A8B83BD60AEC}"/>
              </a:ext>
            </a:extLst>
          </p:cNvPr>
          <p:cNvSpPr>
            <a:spLocks noGrp="1"/>
          </p:cNvSpPr>
          <p:nvPr>
            <p:ph type="subTitle" idx="1"/>
          </p:nvPr>
        </p:nvSpPr>
        <p:spPr>
          <a:xfrm>
            <a:off x="346678" y="4618841"/>
            <a:ext cx="8018860" cy="619349"/>
          </a:xfrm>
        </p:spPr>
        <p:txBody>
          <a:bodyPr/>
          <a:lstStyle/>
          <a:p>
            <a:r>
              <a:rPr lang="en-US" dirty="0">
                <a:latin typeface="Trebuchet MS" panose="020B0603020202020204" pitchFamily="34" charset="0"/>
                <a:cs typeface="Arial" panose="020B0604020202020204" pitchFamily="34" charset="0"/>
              </a:rPr>
              <a:t>Lesson 1</a:t>
            </a:r>
          </a:p>
        </p:txBody>
      </p:sp>
    </p:spTree>
    <p:extLst>
      <p:ext uri="{BB962C8B-B14F-4D97-AF65-F5344CB8AC3E}">
        <p14:creationId xmlns:p14="http://schemas.microsoft.com/office/powerpoint/2010/main" val="236303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EF9F66-A254-43DA-8D5A-4DAE12463553}"/>
              </a:ext>
            </a:extLst>
          </p:cNvPr>
          <p:cNvSpPr txBox="1"/>
          <p:nvPr/>
        </p:nvSpPr>
        <p:spPr>
          <a:xfrm>
            <a:off x="207545" y="254079"/>
            <a:ext cx="10212205" cy="1246495"/>
          </a:xfrm>
          <a:prstGeom prst="rect">
            <a:avLst/>
          </a:prstGeom>
          <a:noFill/>
        </p:spPr>
        <p:txBody>
          <a:bodyPr wrap="square" lIns="91440" tIns="45720" rIns="91440" bIns="45720" anchor="t">
            <a:spAutoFit/>
          </a:bodyPr>
          <a:lstStyle/>
          <a:p>
            <a:r>
              <a:rPr lang="en-US" sz="2500" b="1" dirty="0">
                <a:latin typeface="Trebuchet MS"/>
              </a:rPr>
              <a:t>Name each of the resources and suggest at least one example of a product made from each. Complete the table with your answers to explain how businesses are using the Earth’s resources.</a:t>
            </a:r>
            <a:endParaRPr lang="en-GB" sz="2500" b="1" dirty="0">
              <a:latin typeface="Trebuchet MS"/>
            </a:endParaRPr>
          </a:p>
        </p:txBody>
      </p:sp>
      <p:pic>
        <p:nvPicPr>
          <p:cNvPr id="8" name="Picture 7">
            <a:extLst>
              <a:ext uri="{FF2B5EF4-FFF2-40B4-BE49-F238E27FC236}">
                <a16:creationId xmlns:a16="http://schemas.microsoft.com/office/drawing/2014/main" id="{B56921FF-9AA9-48DC-BA10-5D0627CF2C0D}"/>
              </a:ext>
            </a:extLst>
          </p:cNvPr>
          <p:cNvPicPr>
            <a:picLocks noChangeAspect="1"/>
          </p:cNvPicPr>
          <p:nvPr/>
        </p:nvPicPr>
        <p:blipFill>
          <a:blip r:embed="rId3"/>
          <a:stretch>
            <a:fillRect/>
          </a:stretch>
        </p:blipFill>
        <p:spPr>
          <a:xfrm>
            <a:off x="327860" y="1578371"/>
            <a:ext cx="9705673" cy="5066215"/>
          </a:xfrm>
          <a:prstGeom prst="rect">
            <a:avLst/>
          </a:prstGeom>
        </p:spPr>
      </p:pic>
      <p:sp>
        <p:nvSpPr>
          <p:cNvPr id="2" name="Oval 1">
            <a:extLst>
              <a:ext uri="{FF2B5EF4-FFF2-40B4-BE49-F238E27FC236}">
                <a16:creationId xmlns:a16="http://schemas.microsoft.com/office/drawing/2014/main" id="{174C32D4-890A-470E-912C-4EC087974551}"/>
              </a:ext>
            </a:extLst>
          </p:cNvPr>
          <p:cNvSpPr/>
          <p:nvPr/>
        </p:nvSpPr>
        <p:spPr>
          <a:xfrm>
            <a:off x="481263" y="1732547"/>
            <a:ext cx="324853" cy="336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endParaRPr lang="en-GB" dirty="0">
              <a:solidFill>
                <a:schemeClr val="tx1"/>
              </a:solidFill>
            </a:endParaRPr>
          </a:p>
        </p:txBody>
      </p:sp>
      <p:sp>
        <p:nvSpPr>
          <p:cNvPr id="11" name="Oval 10">
            <a:extLst>
              <a:ext uri="{FF2B5EF4-FFF2-40B4-BE49-F238E27FC236}">
                <a16:creationId xmlns:a16="http://schemas.microsoft.com/office/drawing/2014/main" id="{B84CDA06-79C7-4ADB-804F-D6C996BE2064}"/>
              </a:ext>
            </a:extLst>
          </p:cNvPr>
          <p:cNvSpPr/>
          <p:nvPr/>
        </p:nvSpPr>
        <p:spPr>
          <a:xfrm>
            <a:off x="3027947" y="1716504"/>
            <a:ext cx="324853" cy="336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endParaRPr lang="en-GB" dirty="0">
              <a:solidFill>
                <a:schemeClr val="tx1"/>
              </a:solidFill>
            </a:endParaRPr>
          </a:p>
        </p:txBody>
      </p:sp>
      <p:sp>
        <p:nvSpPr>
          <p:cNvPr id="12" name="Oval 11">
            <a:extLst>
              <a:ext uri="{FF2B5EF4-FFF2-40B4-BE49-F238E27FC236}">
                <a16:creationId xmlns:a16="http://schemas.microsoft.com/office/drawing/2014/main" id="{7FC889A6-C743-43B4-95DF-71F8B7B2EF87}"/>
              </a:ext>
            </a:extLst>
          </p:cNvPr>
          <p:cNvSpPr/>
          <p:nvPr/>
        </p:nvSpPr>
        <p:spPr>
          <a:xfrm>
            <a:off x="5728034" y="1716503"/>
            <a:ext cx="324853" cy="336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endParaRPr lang="en-GB" dirty="0">
              <a:solidFill>
                <a:schemeClr val="tx1"/>
              </a:solidFill>
            </a:endParaRPr>
          </a:p>
        </p:txBody>
      </p:sp>
      <p:sp>
        <p:nvSpPr>
          <p:cNvPr id="13" name="Oval 12">
            <a:extLst>
              <a:ext uri="{FF2B5EF4-FFF2-40B4-BE49-F238E27FC236}">
                <a16:creationId xmlns:a16="http://schemas.microsoft.com/office/drawing/2014/main" id="{1A6EC9B4-BF9B-42EE-8D9C-F95F04BE7C83}"/>
              </a:ext>
            </a:extLst>
          </p:cNvPr>
          <p:cNvSpPr/>
          <p:nvPr/>
        </p:nvSpPr>
        <p:spPr>
          <a:xfrm>
            <a:off x="8055142" y="1716502"/>
            <a:ext cx="324853" cy="336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endParaRPr lang="en-GB" dirty="0">
              <a:solidFill>
                <a:schemeClr val="tx1"/>
              </a:solidFill>
            </a:endParaRPr>
          </a:p>
        </p:txBody>
      </p:sp>
      <p:sp>
        <p:nvSpPr>
          <p:cNvPr id="14" name="Oval 13">
            <a:extLst>
              <a:ext uri="{FF2B5EF4-FFF2-40B4-BE49-F238E27FC236}">
                <a16:creationId xmlns:a16="http://schemas.microsoft.com/office/drawing/2014/main" id="{44C94CAE-FA7D-4E00-AA51-EF38F73112B9}"/>
              </a:ext>
            </a:extLst>
          </p:cNvPr>
          <p:cNvSpPr/>
          <p:nvPr/>
        </p:nvSpPr>
        <p:spPr>
          <a:xfrm>
            <a:off x="471236" y="3406858"/>
            <a:ext cx="324853" cy="336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endParaRPr lang="en-GB" dirty="0">
              <a:solidFill>
                <a:schemeClr val="tx1"/>
              </a:solidFill>
            </a:endParaRPr>
          </a:p>
        </p:txBody>
      </p:sp>
      <p:sp>
        <p:nvSpPr>
          <p:cNvPr id="15" name="Oval 14">
            <a:extLst>
              <a:ext uri="{FF2B5EF4-FFF2-40B4-BE49-F238E27FC236}">
                <a16:creationId xmlns:a16="http://schemas.microsoft.com/office/drawing/2014/main" id="{CF248929-9F9A-4F95-9EBA-C36C72326DCB}"/>
              </a:ext>
            </a:extLst>
          </p:cNvPr>
          <p:cNvSpPr/>
          <p:nvPr/>
        </p:nvSpPr>
        <p:spPr>
          <a:xfrm>
            <a:off x="2933699" y="3406857"/>
            <a:ext cx="324853" cy="336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endParaRPr lang="en-GB" dirty="0">
              <a:solidFill>
                <a:schemeClr val="tx1"/>
              </a:solidFill>
            </a:endParaRPr>
          </a:p>
        </p:txBody>
      </p:sp>
      <p:sp>
        <p:nvSpPr>
          <p:cNvPr id="16" name="Oval 15">
            <a:extLst>
              <a:ext uri="{FF2B5EF4-FFF2-40B4-BE49-F238E27FC236}">
                <a16:creationId xmlns:a16="http://schemas.microsoft.com/office/drawing/2014/main" id="{46AE92F2-0AFB-4155-A29F-3B621D65A4D0}"/>
              </a:ext>
            </a:extLst>
          </p:cNvPr>
          <p:cNvSpPr/>
          <p:nvPr/>
        </p:nvSpPr>
        <p:spPr>
          <a:xfrm>
            <a:off x="471235" y="5025722"/>
            <a:ext cx="324853" cy="336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endParaRPr lang="en-GB" dirty="0">
              <a:solidFill>
                <a:schemeClr val="tx1"/>
              </a:solidFill>
            </a:endParaRPr>
          </a:p>
        </p:txBody>
      </p:sp>
      <p:sp>
        <p:nvSpPr>
          <p:cNvPr id="17" name="Oval 16">
            <a:extLst>
              <a:ext uri="{FF2B5EF4-FFF2-40B4-BE49-F238E27FC236}">
                <a16:creationId xmlns:a16="http://schemas.microsoft.com/office/drawing/2014/main" id="{658B72A1-318F-4CAC-9C8D-F2C75D660999}"/>
              </a:ext>
            </a:extLst>
          </p:cNvPr>
          <p:cNvSpPr/>
          <p:nvPr/>
        </p:nvSpPr>
        <p:spPr>
          <a:xfrm>
            <a:off x="2953752" y="5025721"/>
            <a:ext cx="324853" cy="336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endParaRPr lang="en-GB" dirty="0">
              <a:solidFill>
                <a:schemeClr val="tx1"/>
              </a:solidFill>
            </a:endParaRPr>
          </a:p>
        </p:txBody>
      </p:sp>
      <p:sp>
        <p:nvSpPr>
          <p:cNvPr id="18" name="Oval 17">
            <a:extLst>
              <a:ext uri="{FF2B5EF4-FFF2-40B4-BE49-F238E27FC236}">
                <a16:creationId xmlns:a16="http://schemas.microsoft.com/office/drawing/2014/main" id="{E4B5B788-7821-4EB3-B1A5-356F65699EB9}"/>
              </a:ext>
            </a:extLst>
          </p:cNvPr>
          <p:cNvSpPr/>
          <p:nvPr/>
        </p:nvSpPr>
        <p:spPr>
          <a:xfrm>
            <a:off x="5728033" y="4411579"/>
            <a:ext cx="324853" cy="3368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endParaRPr lang="en-GB" dirty="0">
              <a:solidFill>
                <a:schemeClr val="tx1"/>
              </a:solidFill>
            </a:endParaRPr>
          </a:p>
        </p:txBody>
      </p:sp>
      <p:sp>
        <p:nvSpPr>
          <p:cNvPr id="19" name="Oval 18">
            <a:extLst>
              <a:ext uri="{FF2B5EF4-FFF2-40B4-BE49-F238E27FC236}">
                <a16:creationId xmlns:a16="http://schemas.microsoft.com/office/drawing/2014/main" id="{A8EFFC14-BBEB-416E-BBDD-CD34C4AEF201}"/>
              </a:ext>
            </a:extLst>
          </p:cNvPr>
          <p:cNvSpPr/>
          <p:nvPr/>
        </p:nvSpPr>
        <p:spPr>
          <a:xfrm>
            <a:off x="8376989" y="4411578"/>
            <a:ext cx="612776" cy="61414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10</a:t>
            </a:r>
            <a:endParaRPr lang="en-GB" dirty="0">
              <a:solidFill>
                <a:schemeClr val="tx1"/>
              </a:solidFill>
            </a:endParaRPr>
          </a:p>
        </p:txBody>
      </p:sp>
    </p:spTree>
    <p:extLst>
      <p:ext uri="{BB962C8B-B14F-4D97-AF65-F5344CB8AC3E}">
        <p14:creationId xmlns:p14="http://schemas.microsoft.com/office/powerpoint/2010/main" val="153191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43FA00-C2DF-4DDB-B792-9D89BA524787}"/>
              </a:ext>
            </a:extLst>
          </p:cNvPr>
          <p:cNvSpPr>
            <a:spLocks noGrp="1"/>
          </p:cNvSpPr>
          <p:nvPr>
            <p:ph type="ctrTitle"/>
          </p:nvPr>
        </p:nvSpPr>
        <p:spPr>
          <a:xfrm>
            <a:off x="250425" y="442676"/>
            <a:ext cx="10436557" cy="679537"/>
          </a:xfrm>
        </p:spPr>
        <p:txBody>
          <a:bodyPr>
            <a:noAutofit/>
          </a:bodyPr>
          <a:lstStyle/>
          <a:p>
            <a:r>
              <a:rPr lang="en-US" sz="3500" dirty="0">
                <a:latin typeface="Trebuchet MS"/>
                <a:cs typeface="Times New Roman"/>
              </a:rPr>
              <a:t>How do businesses use the Earth’s resources?</a:t>
            </a:r>
            <a:endParaRPr lang="en-GB" sz="3500" dirty="0">
              <a:latin typeface="Trebuchet MS"/>
              <a:cs typeface="Times New Roman"/>
            </a:endParaRPr>
          </a:p>
        </p:txBody>
      </p:sp>
      <p:graphicFrame>
        <p:nvGraphicFramePr>
          <p:cNvPr id="5" name="Table 4">
            <a:extLst>
              <a:ext uri="{FF2B5EF4-FFF2-40B4-BE49-F238E27FC236}">
                <a16:creationId xmlns:a16="http://schemas.microsoft.com/office/drawing/2014/main" id="{3CE8A1E4-42C2-48F0-86F5-EC0B919BD4B2}"/>
              </a:ext>
            </a:extLst>
          </p:cNvPr>
          <p:cNvGraphicFramePr>
            <a:graphicFrameLocks noGrp="1"/>
          </p:cNvGraphicFramePr>
          <p:nvPr>
            <p:extLst>
              <p:ext uri="{D42A27DB-BD31-4B8C-83A1-F6EECF244321}">
                <p14:modId xmlns:p14="http://schemas.microsoft.com/office/powerpoint/2010/main" val="1116685326"/>
              </p:ext>
            </p:extLst>
          </p:nvPr>
        </p:nvGraphicFramePr>
        <p:xfrm>
          <a:off x="250425" y="1215630"/>
          <a:ext cx="10108758" cy="4703801"/>
        </p:xfrm>
        <a:graphic>
          <a:graphicData uri="http://schemas.openxmlformats.org/drawingml/2006/table">
            <a:tbl>
              <a:tblPr firstRow="1" bandRow="1">
                <a:tableStyleId>{5940675A-B579-460E-94D1-54222C63F5DA}</a:tableStyleId>
              </a:tblPr>
              <a:tblGrid>
                <a:gridCol w="541978">
                  <a:extLst>
                    <a:ext uri="{9D8B030D-6E8A-4147-A177-3AD203B41FA5}">
                      <a16:colId xmlns:a16="http://schemas.microsoft.com/office/drawing/2014/main" val="814260408"/>
                    </a:ext>
                  </a:extLst>
                </a:gridCol>
                <a:gridCol w="2818063">
                  <a:extLst>
                    <a:ext uri="{9D8B030D-6E8A-4147-A177-3AD203B41FA5}">
                      <a16:colId xmlns:a16="http://schemas.microsoft.com/office/drawing/2014/main" val="3054910820"/>
                    </a:ext>
                  </a:extLst>
                </a:gridCol>
                <a:gridCol w="3552348">
                  <a:extLst>
                    <a:ext uri="{9D8B030D-6E8A-4147-A177-3AD203B41FA5}">
                      <a16:colId xmlns:a16="http://schemas.microsoft.com/office/drawing/2014/main" val="1695503008"/>
                    </a:ext>
                  </a:extLst>
                </a:gridCol>
                <a:gridCol w="3196369">
                  <a:extLst>
                    <a:ext uri="{9D8B030D-6E8A-4147-A177-3AD203B41FA5}">
                      <a16:colId xmlns:a16="http://schemas.microsoft.com/office/drawing/2014/main" val="3644552285"/>
                    </a:ext>
                  </a:extLst>
                </a:gridCol>
              </a:tblGrid>
              <a:tr h="436601">
                <a:tc>
                  <a:txBody>
                    <a:bodyPr/>
                    <a:lstStyle/>
                    <a:p>
                      <a:endParaRPr lang="en-GB" dirty="0"/>
                    </a:p>
                  </a:txBody>
                  <a:tcPr/>
                </a:tc>
                <a:tc>
                  <a:txBody>
                    <a:bodyPr/>
                    <a:lstStyle/>
                    <a:p>
                      <a:r>
                        <a:rPr lang="en-US" sz="2200" dirty="0">
                          <a:latin typeface="Trebuchet MS"/>
                        </a:rPr>
                        <a:t>Name of resource</a:t>
                      </a:r>
                      <a:endParaRPr lang="en-GB" sz="2200" dirty="0">
                        <a:latin typeface="Trebuchet MS"/>
                      </a:endParaRPr>
                    </a:p>
                  </a:txBody>
                  <a:tcPr/>
                </a:tc>
                <a:tc>
                  <a:txBody>
                    <a:bodyPr/>
                    <a:lstStyle/>
                    <a:p>
                      <a:r>
                        <a:rPr lang="en-US" sz="2200" dirty="0">
                          <a:latin typeface="Trebuchet MS"/>
                        </a:rPr>
                        <a:t>Economic uses</a:t>
                      </a:r>
                      <a:endParaRPr lang="en-GB" sz="2200">
                        <a:latin typeface="Trebuchet MS"/>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US" sz="2200" b="0" i="0" u="none" strike="noStrike" kern="1200" cap="none" spc="0" normalizeH="0" baseline="0" noProof="0">
                          <a:ln>
                            <a:noFill/>
                          </a:ln>
                          <a:effectLst/>
                          <a:uLnTx/>
                          <a:uFillTx/>
                          <a:latin typeface="Trebuchet MS"/>
                          <a:ea typeface="+mn-ea"/>
                          <a:cs typeface="+mn-cs"/>
                        </a:rPr>
                        <a:t>Renewal ranking (</a:t>
                      </a:r>
                      <a:r>
                        <a:rPr lang="en-US" sz="2200" b="0" i="0" u="none" strike="noStrike" kern="1200" cap="none" spc="0" normalizeH="0" baseline="0" noProof="0">
                          <a:ln>
                            <a:noFill/>
                          </a:ln>
                          <a:effectLst/>
                          <a:uLnTx/>
                          <a:uFillTx/>
                          <a:latin typeface="Trebuchet MS"/>
                          <a:ea typeface="+mn-ea"/>
                          <a:cs typeface="+mn-cs"/>
                        </a:rPr>
                        <a:t>1-</a:t>
                      </a:r>
                      <a:r>
                        <a:rPr kumimoji="0" lang="en-US" sz="2200" b="0" i="0" u="none" strike="noStrike" kern="1200" cap="none" spc="0" normalizeH="0" baseline="0" noProof="0" dirty="0">
                          <a:ln>
                            <a:noFill/>
                          </a:ln>
                          <a:effectLst/>
                          <a:uLnTx/>
                          <a:uFillTx/>
                          <a:latin typeface="Trebuchet MS"/>
                          <a:ea typeface="+mn-ea"/>
                          <a:cs typeface="+mn-cs"/>
                        </a:rPr>
                        <a:t> 10)</a:t>
                      </a:r>
                      <a:endParaRPr kumimoji="0" lang="en-GB" sz="2200" b="0" i="0" u="none" strike="noStrike" kern="1200" cap="none" spc="0" normalizeH="0" baseline="0" noProof="0" dirty="0">
                        <a:ln>
                          <a:noFill/>
                        </a:ln>
                        <a:effectLst/>
                        <a:uLnTx/>
                        <a:uFillTx/>
                        <a:latin typeface="Trebuchet MS"/>
                        <a:ea typeface="+mn-ea"/>
                        <a:cs typeface="+mn-cs"/>
                      </a:endParaRPr>
                    </a:p>
                  </a:txBody>
                  <a:tcPr/>
                </a:tc>
                <a:extLst>
                  <a:ext uri="{0D108BD9-81ED-4DB2-BD59-A6C34878D82A}">
                    <a16:rowId xmlns:a16="http://schemas.microsoft.com/office/drawing/2014/main" val="3363375642"/>
                  </a:ext>
                </a:extLst>
              </a:tr>
              <a:tr h="329255">
                <a:tc>
                  <a:txBody>
                    <a:bodyPr/>
                    <a:lstStyle/>
                    <a:p>
                      <a:r>
                        <a:rPr lang="en-US" sz="2200" dirty="0">
                          <a:latin typeface="Trebuchet MS"/>
                        </a:rPr>
                        <a:t>1</a:t>
                      </a:r>
                      <a:endParaRPr lang="en-GB" sz="2200">
                        <a:latin typeface="Trebuchet MS"/>
                      </a:endParaRP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077727919"/>
                  </a:ext>
                </a:extLst>
              </a:tr>
              <a:tr h="329255">
                <a:tc>
                  <a:txBody>
                    <a:bodyPr/>
                    <a:lstStyle/>
                    <a:p>
                      <a:r>
                        <a:rPr lang="en-US" sz="2200" dirty="0">
                          <a:latin typeface="Trebuchet MS"/>
                        </a:rPr>
                        <a:t>2</a:t>
                      </a:r>
                      <a:endParaRPr lang="en-GB" sz="2200">
                        <a:latin typeface="Trebuchet MS"/>
                      </a:endParaRP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625313833"/>
                  </a:ext>
                </a:extLst>
              </a:tr>
              <a:tr h="329255">
                <a:tc>
                  <a:txBody>
                    <a:bodyPr/>
                    <a:lstStyle/>
                    <a:p>
                      <a:r>
                        <a:rPr lang="en-US" sz="2200" dirty="0">
                          <a:latin typeface="Trebuchet MS"/>
                        </a:rPr>
                        <a:t>3</a:t>
                      </a:r>
                      <a:endParaRPr lang="en-GB" sz="2200">
                        <a:latin typeface="Trebuchet MS"/>
                      </a:endParaRP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10672267"/>
                  </a:ext>
                </a:extLst>
              </a:tr>
              <a:tr h="329255">
                <a:tc>
                  <a:txBody>
                    <a:bodyPr/>
                    <a:lstStyle/>
                    <a:p>
                      <a:r>
                        <a:rPr lang="en-US" sz="2200" dirty="0">
                          <a:latin typeface="Trebuchet MS"/>
                        </a:rPr>
                        <a:t>4</a:t>
                      </a:r>
                      <a:endParaRPr lang="en-GB" sz="2200">
                        <a:latin typeface="Trebuchet MS"/>
                      </a:endParaRP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76563249"/>
                  </a:ext>
                </a:extLst>
              </a:tr>
              <a:tr h="329255">
                <a:tc>
                  <a:txBody>
                    <a:bodyPr/>
                    <a:lstStyle/>
                    <a:p>
                      <a:r>
                        <a:rPr lang="en-US" sz="2200" dirty="0">
                          <a:latin typeface="Trebuchet MS"/>
                        </a:rPr>
                        <a:t>5</a:t>
                      </a:r>
                      <a:endParaRPr lang="en-GB" sz="2200">
                        <a:latin typeface="Trebuchet MS"/>
                      </a:endParaRPr>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713389309"/>
                  </a:ext>
                </a:extLst>
              </a:tr>
              <a:tr h="329255">
                <a:tc>
                  <a:txBody>
                    <a:bodyPr/>
                    <a:lstStyle/>
                    <a:p>
                      <a:r>
                        <a:rPr lang="en-US" sz="2200" dirty="0">
                          <a:latin typeface="Trebuchet MS"/>
                        </a:rPr>
                        <a:t>6</a:t>
                      </a:r>
                      <a:endParaRPr lang="en-GB" sz="2200">
                        <a:latin typeface="Trebuchet MS"/>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73910280"/>
                  </a:ext>
                </a:extLst>
              </a:tr>
              <a:tr h="329255">
                <a:tc>
                  <a:txBody>
                    <a:bodyPr/>
                    <a:lstStyle/>
                    <a:p>
                      <a:r>
                        <a:rPr lang="en-US" sz="2200" dirty="0">
                          <a:latin typeface="Trebuchet MS"/>
                        </a:rPr>
                        <a:t>7</a:t>
                      </a:r>
                      <a:endParaRPr lang="en-GB" sz="2200">
                        <a:latin typeface="Trebuchet MS"/>
                      </a:endParaRPr>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980923017"/>
                  </a:ext>
                </a:extLst>
              </a:tr>
              <a:tr h="329255">
                <a:tc>
                  <a:txBody>
                    <a:bodyPr/>
                    <a:lstStyle/>
                    <a:p>
                      <a:r>
                        <a:rPr lang="en-US" sz="2200" dirty="0">
                          <a:latin typeface="Trebuchet MS"/>
                        </a:rPr>
                        <a:t>8</a:t>
                      </a:r>
                      <a:endParaRPr lang="en-GB" sz="2200">
                        <a:latin typeface="Trebuchet MS"/>
                      </a:endParaRPr>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488626667"/>
                  </a:ext>
                </a:extLst>
              </a:tr>
              <a:tr h="329255">
                <a:tc>
                  <a:txBody>
                    <a:bodyPr/>
                    <a:lstStyle/>
                    <a:p>
                      <a:r>
                        <a:rPr lang="en-US" sz="2200" dirty="0">
                          <a:latin typeface="Trebuchet MS"/>
                        </a:rPr>
                        <a:t>9</a:t>
                      </a:r>
                      <a:endParaRPr lang="en-GB" sz="2200">
                        <a:latin typeface="Trebuchet MS"/>
                      </a:endParaRPr>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200628262"/>
                  </a:ext>
                </a:extLst>
              </a:tr>
              <a:tr h="329255">
                <a:tc>
                  <a:txBody>
                    <a:bodyPr/>
                    <a:lstStyle/>
                    <a:p>
                      <a:r>
                        <a:rPr lang="en-US" sz="2200" dirty="0">
                          <a:latin typeface="Trebuchet MS"/>
                        </a:rPr>
                        <a:t>10</a:t>
                      </a:r>
                      <a:endParaRPr lang="en-GB" sz="2200">
                        <a:latin typeface="Trebuchet MS"/>
                      </a:endParaRPr>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633130451"/>
                  </a:ext>
                </a:extLst>
              </a:tr>
            </a:tbl>
          </a:graphicData>
        </a:graphic>
      </p:graphicFrame>
      <p:sp>
        <p:nvSpPr>
          <p:cNvPr id="6" name="TextBox 5">
            <a:extLst>
              <a:ext uri="{FF2B5EF4-FFF2-40B4-BE49-F238E27FC236}">
                <a16:creationId xmlns:a16="http://schemas.microsoft.com/office/drawing/2014/main" id="{2C8B7EED-8984-41C0-B8DE-D2825B0CB4E6}"/>
              </a:ext>
            </a:extLst>
          </p:cNvPr>
          <p:cNvSpPr txBox="1"/>
          <p:nvPr/>
        </p:nvSpPr>
        <p:spPr>
          <a:xfrm>
            <a:off x="231037" y="6258803"/>
            <a:ext cx="5387565" cy="338554"/>
          </a:xfrm>
          <a:prstGeom prst="rect">
            <a:avLst/>
          </a:prstGeom>
          <a:solidFill>
            <a:srgbClr val="0069B3"/>
          </a:solidFill>
          <a:ln>
            <a:solidFill>
              <a:srgbClr val="0069B3"/>
            </a:solidFill>
          </a:ln>
        </p:spPr>
        <p:txBody>
          <a:bodyPr wrap="square" rtlCol="0">
            <a:spAutoFit/>
          </a:bodyPr>
          <a:lstStyle/>
          <a:p>
            <a:r>
              <a:rPr lang="en-US" sz="1600" dirty="0">
                <a:solidFill>
                  <a:schemeClr val="bg1"/>
                </a:solidFill>
                <a:latin typeface="Trebuchet MS" panose="020B0603020202020204" pitchFamily="34" charset="0"/>
              </a:rPr>
              <a:t>Are there any bio-based resources missing from this list?</a:t>
            </a:r>
            <a:endParaRPr lang="en-GB" sz="16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55010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ck of Hens on Green Field">
            <a:extLst>
              <a:ext uri="{FF2B5EF4-FFF2-40B4-BE49-F238E27FC236}">
                <a16:creationId xmlns:a16="http://schemas.microsoft.com/office/drawing/2014/main" id="{048AD8F9-C405-4DF7-A96D-F554133D81E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33082" y="3821969"/>
            <a:ext cx="1995809" cy="13292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orn Plant on Field">
            <a:extLst>
              <a:ext uri="{FF2B5EF4-FFF2-40B4-BE49-F238E27FC236}">
                <a16:creationId xmlns:a16="http://schemas.microsoft.com/office/drawing/2014/main" id="{7B7D5541-F961-4E38-820D-1E874745EA0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0826" y="3016034"/>
            <a:ext cx="1663117" cy="9358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Assorted Vegetable Store Displays">
            <a:extLst>
              <a:ext uri="{FF2B5EF4-FFF2-40B4-BE49-F238E27FC236}">
                <a16:creationId xmlns:a16="http://schemas.microsoft.com/office/drawing/2014/main" id="{6B590B3B-2694-4290-B722-C7A8D3EAF07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2729" y="645486"/>
            <a:ext cx="1339313" cy="8919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Crop woman taking refueling pistol gun">
            <a:extLst>
              <a:ext uri="{FF2B5EF4-FFF2-40B4-BE49-F238E27FC236}">
                <a16:creationId xmlns:a16="http://schemas.microsoft.com/office/drawing/2014/main" id="{246781D5-7221-4E82-B68F-63764B1C916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20205" y="2029251"/>
            <a:ext cx="1287976" cy="15718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rown mushroom on brown tree trunk">
            <a:extLst>
              <a:ext uri="{FF2B5EF4-FFF2-40B4-BE49-F238E27FC236}">
                <a16:creationId xmlns:a16="http://schemas.microsoft.com/office/drawing/2014/main" id="{131572D6-3E65-49DF-97FC-0E0989F833B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6993755" y="2132199"/>
            <a:ext cx="1274461" cy="15137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neybee perched on purple flower in close up photography during daytime">
            <a:extLst>
              <a:ext uri="{FF2B5EF4-FFF2-40B4-BE49-F238E27FC236}">
                <a16:creationId xmlns:a16="http://schemas.microsoft.com/office/drawing/2014/main" id="{7A948598-C181-4E5B-A843-826883CFC1CF}"/>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60826" y="4117129"/>
            <a:ext cx="1561871" cy="10417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ray and black brick wall">
            <a:extLst>
              <a:ext uri="{FF2B5EF4-FFF2-40B4-BE49-F238E27FC236}">
                <a16:creationId xmlns:a16="http://schemas.microsoft.com/office/drawing/2014/main" id="{B1B950B9-A3E6-41BC-A580-7CB03E6C6CD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16200000">
            <a:off x="1373125" y="3390029"/>
            <a:ext cx="1362909" cy="1874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lack and gray stones during daytime">
            <a:extLst>
              <a:ext uri="{FF2B5EF4-FFF2-40B4-BE49-F238E27FC236}">
                <a16:creationId xmlns:a16="http://schemas.microsoft.com/office/drawing/2014/main" id="{71953BE5-7FA7-490F-9340-158D48D54B89}"/>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17245" y="733363"/>
            <a:ext cx="1778076" cy="11859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F9D99C94-44D2-4D9C-90DA-83D22784DC7E}"/>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967347" y="1708730"/>
            <a:ext cx="1294695" cy="1205568"/>
          </a:xfrm>
          <a:prstGeom prst="rect">
            <a:avLst/>
          </a:prstGeom>
        </p:spPr>
      </p:pic>
      <p:cxnSp>
        <p:nvCxnSpPr>
          <p:cNvPr id="13" name="Straight Arrow Connector 12">
            <a:extLst>
              <a:ext uri="{FF2B5EF4-FFF2-40B4-BE49-F238E27FC236}">
                <a16:creationId xmlns:a16="http://schemas.microsoft.com/office/drawing/2014/main" id="{E7D7DBAD-2D59-4A96-84B8-5BD1FC28A99D}"/>
              </a:ext>
            </a:extLst>
          </p:cNvPr>
          <p:cNvCxnSpPr>
            <a:cxnSpLocks/>
          </p:cNvCxnSpPr>
          <p:nvPr/>
        </p:nvCxnSpPr>
        <p:spPr>
          <a:xfrm>
            <a:off x="150312" y="5252915"/>
            <a:ext cx="10346499" cy="0"/>
          </a:xfrm>
          <a:prstGeom prst="straightConnector1">
            <a:avLst/>
          </a:prstGeom>
          <a:ln w="101600">
            <a:solidFill>
              <a:srgbClr val="0069B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87C681-0AEC-47FA-9044-2AF1CF8E2890}"/>
              </a:ext>
            </a:extLst>
          </p:cNvPr>
          <p:cNvSpPr txBox="1"/>
          <p:nvPr/>
        </p:nvSpPr>
        <p:spPr>
          <a:xfrm>
            <a:off x="484240" y="5472740"/>
            <a:ext cx="3530716" cy="461665"/>
          </a:xfrm>
          <a:prstGeom prst="rect">
            <a:avLst/>
          </a:prstGeom>
          <a:noFill/>
        </p:spPr>
        <p:txBody>
          <a:bodyPr wrap="square" rtlCol="0">
            <a:spAutoFit/>
          </a:bodyPr>
          <a:lstStyle/>
          <a:p>
            <a:r>
              <a:rPr lang="en-GB" sz="2400" dirty="0">
                <a:latin typeface="Trebuchet MS" panose="020B0603020202020204" pitchFamily="34" charset="0"/>
              </a:rPr>
              <a:t>~300 million years ago</a:t>
            </a:r>
          </a:p>
        </p:txBody>
      </p:sp>
      <p:sp>
        <p:nvSpPr>
          <p:cNvPr id="15" name="TextBox 14">
            <a:extLst>
              <a:ext uri="{FF2B5EF4-FFF2-40B4-BE49-F238E27FC236}">
                <a16:creationId xmlns:a16="http://schemas.microsoft.com/office/drawing/2014/main" id="{39C5DAD0-1ABF-48B6-8BC4-5656C9B0091B}"/>
              </a:ext>
            </a:extLst>
          </p:cNvPr>
          <p:cNvSpPr txBox="1"/>
          <p:nvPr/>
        </p:nvSpPr>
        <p:spPr>
          <a:xfrm>
            <a:off x="4850588" y="5361499"/>
            <a:ext cx="5294317" cy="461665"/>
          </a:xfrm>
          <a:prstGeom prst="rect">
            <a:avLst/>
          </a:prstGeom>
          <a:noFill/>
        </p:spPr>
        <p:txBody>
          <a:bodyPr wrap="square" rtlCol="0">
            <a:spAutoFit/>
          </a:bodyPr>
          <a:lstStyle/>
          <a:p>
            <a:r>
              <a:rPr lang="en-GB" sz="2400" dirty="0">
                <a:latin typeface="Trebuchet MS" panose="020B0603020202020204" pitchFamily="34" charset="0"/>
              </a:rPr>
              <a:t>Seasonally        Monthly        Daily</a:t>
            </a:r>
          </a:p>
        </p:txBody>
      </p:sp>
      <p:pic>
        <p:nvPicPr>
          <p:cNvPr id="16" name="Picture 15">
            <a:extLst>
              <a:ext uri="{FF2B5EF4-FFF2-40B4-BE49-F238E27FC236}">
                <a16:creationId xmlns:a16="http://schemas.microsoft.com/office/drawing/2014/main" id="{22011B7E-322D-4520-90CC-28F5C845A09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234865" y="3555883"/>
            <a:ext cx="982181" cy="1531771"/>
          </a:xfrm>
          <a:prstGeom prst="rect">
            <a:avLst/>
          </a:prstGeom>
        </p:spPr>
      </p:pic>
      <p:cxnSp>
        <p:nvCxnSpPr>
          <p:cNvPr id="17" name="Straight Connector 16">
            <a:extLst>
              <a:ext uri="{FF2B5EF4-FFF2-40B4-BE49-F238E27FC236}">
                <a16:creationId xmlns:a16="http://schemas.microsoft.com/office/drawing/2014/main" id="{0FFC4576-6BB8-4FE3-B9A6-25E351970D6F}"/>
              </a:ext>
            </a:extLst>
          </p:cNvPr>
          <p:cNvCxnSpPr/>
          <p:nvPr/>
        </p:nvCxnSpPr>
        <p:spPr>
          <a:xfrm>
            <a:off x="3948459" y="657809"/>
            <a:ext cx="0" cy="5421019"/>
          </a:xfrm>
          <a:prstGeom prst="line">
            <a:avLst/>
          </a:prstGeom>
          <a:ln w="101600">
            <a:solidFill>
              <a:srgbClr val="0069B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7F750EB-C1D1-48D7-8EAF-E328A4D302F9}"/>
              </a:ext>
            </a:extLst>
          </p:cNvPr>
          <p:cNvSpPr txBox="1"/>
          <p:nvPr/>
        </p:nvSpPr>
        <p:spPr>
          <a:xfrm>
            <a:off x="8073189" y="457200"/>
            <a:ext cx="1995810" cy="830997"/>
          </a:xfrm>
          <a:prstGeom prst="rect">
            <a:avLst/>
          </a:prstGeom>
          <a:solidFill>
            <a:srgbClr val="0069B3"/>
          </a:solidFill>
        </p:spPr>
        <p:txBody>
          <a:bodyPr wrap="square" lIns="91440" tIns="45720" rIns="91440" bIns="45720" rtlCol="0" anchor="t">
            <a:spAutoFit/>
          </a:bodyPr>
          <a:lstStyle/>
          <a:p>
            <a:pPr algn="ctr"/>
            <a:r>
              <a:rPr lang="en-US" sz="2400" dirty="0">
                <a:solidFill>
                  <a:schemeClr val="bg1"/>
                </a:solidFill>
                <a:latin typeface="Trebuchet MS"/>
              </a:rPr>
              <a:t>Check your rankings</a:t>
            </a:r>
            <a:endParaRPr lang="en-GB" sz="2400" dirty="0">
              <a:solidFill>
                <a:schemeClr val="bg1"/>
              </a:solidFill>
              <a:latin typeface="Trebuchet MS"/>
            </a:endParaRPr>
          </a:p>
        </p:txBody>
      </p:sp>
      <p:sp>
        <p:nvSpPr>
          <p:cNvPr id="3" name="TextBox 2">
            <a:extLst>
              <a:ext uri="{FF2B5EF4-FFF2-40B4-BE49-F238E27FC236}">
                <a16:creationId xmlns:a16="http://schemas.microsoft.com/office/drawing/2014/main" id="{53B87ACD-68DF-4FA7-9513-D9B7FAEF2A95}"/>
              </a:ext>
            </a:extLst>
          </p:cNvPr>
          <p:cNvSpPr txBox="1"/>
          <p:nvPr/>
        </p:nvSpPr>
        <p:spPr>
          <a:xfrm>
            <a:off x="252664" y="6375773"/>
            <a:ext cx="3995214" cy="861774"/>
          </a:xfrm>
          <a:prstGeom prst="rect">
            <a:avLst/>
          </a:prstGeom>
          <a:solidFill>
            <a:srgbClr val="0069B3"/>
          </a:solidFill>
          <a:ln>
            <a:solidFill>
              <a:srgbClr val="0069B3"/>
            </a:solidFill>
          </a:ln>
        </p:spPr>
        <p:txBody>
          <a:bodyPr wrap="square" lIns="91440" tIns="45720" rIns="91440" bIns="45720" rtlCol="0" anchor="t">
            <a:spAutoFit/>
          </a:bodyPr>
          <a:lstStyle/>
          <a:p>
            <a:r>
              <a:rPr lang="en-US" sz="2500" dirty="0">
                <a:solidFill>
                  <a:schemeClr val="bg1"/>
                </a:solidFill>
                <a:latin typeface="Trebuchet MS"/>
              </a:rPr>
              <a:t>Can you suggest any issues with these renewal rates?</a:t>
            </a:r>
            <a:endParaRPr lang="en-GB" sz="2500" dirty="0">
              <a:solidFill>
                <a:schemeClr val="bg1"/>
              </a:solidFill>
              <a:latin typeface="Trebuchet MS"/>
            </a:endParaRPr>
          </a:p>
        </p:txBody>
      </p:sp>
    </p:spTree>
    <p:extLst>
      <p:ext uri="{BB962C8B-B14F-4D97-AF65-F5344CB8AC3E}">
        <p14:creationId xmlns:p14="http://schemas.microsoft.com/office/powerpoint/2010/main" val="330982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2563-8A49-4C2C-B000-4B8A938CF216}"/>
              </a:ext>
            </a:extLst>
          </p:cNvPr>
          <p:cNvSpPr>
            <a:spLocks noGrp="1"/>
          </p:cNvSpPr>
          <p:nvPr>
            <p:ph type="ctrTitle"/>
          </p:nvPr>
        </p:nvSpPr>
        <p:spPr>
          <a:xfrm>
            <a:off x="214330" y="276702"/>
            <a:ext cx="10265594" cy="1250997"/>
          </a:xfrm>
        </p:spPr>
        <p:txBody>
          <a:bodyPr vert="horz" lIns="91440" tIns="45720" rIns="91440" bIns="45720" rtlCol="0" anchor="b">
            <a:noAutofit/>
          </a:bodyPr>
          <a:lstStyle/>
          <a:p>
            <a:r>
              <a:rPr lang="en-US" sz="5000" dirty="0">
                <a:latin typeface="Trebuchet MS"/>
                <a:cs typeface="Times New Roman"/>
              </a:rPr>
              <a:t>Can businesses continue to use the </a:t>
            </a:r>
            <a:r>
              <a:rPr lang="en-US" sz="5000">
                <a:latin typeface="Trebuchet MS"/>
                <a:cs typeface="Times New Roman"/>
              </a:rPr>
              <a:t>Earth’s resources?</a:t>
            </a:r>
            <a:endParaRPr lang="en-GB" sz="5000" dirty="0">
              <a:latin typeface="Trebuchet MS"/>
              <a:cs typeface="Times New Roman"/>
            </a:endParaRPr>
          </a:p>
        </p:txBody>
      </p:sp>
      <p:sp>
        <p:nvSpPr>
          <p:cNvPr id="5" name="Subtitle 2">
            <a:extLst>
              <a:ext uri="{FF2B5EF4-FFF2-40B4-BE49-F238E27FC236}">
                <a16:creationId xmlns:a16="http://schemas.microsoft.com/office/drawing/2014/main" id="{72E31BB6-D09A-412B-A5B5-3AE5626FC4FF}"/>
              </a:ext>
            </a:extLst>
          </p:cNvPr>
          <p:cNvSpPr>
            <a:spLocks noGrp="1"/>
          </p:cNvSpPr>
          <p:nvPr>
            <p:ph type="subTitle" idx="1"/>
          </p:nvPr>
        </p:nvSpPr>
        <p:spPr>
          <a:xfrm>
            <a:off x="308590" y="1705346"/>
            <a:ext cx="4814536" cy="3205597"/>
          </a:xfrm>
          <a:solidFill>
            <a:srgbClr val="0069B3"/>
          </a:solidFill>
          <a:ln w="88900">
            <a:solidFill>
              <a:srgbClr val="0069B3"/>
            </a:solidFill>
          </a:ln>
        </p:spPr>
        <p:txBody>
          <a:bodyPr vert="horz" lIns="91440" tIns="45720" rIns="91440" bIns="45720" rtlCol="0" anchor="t">
            <a:normAutofit/>
          </a:bodyPr>
          <a:lstStyle/>
          <a:p>
            <a:endParaRPr lang="en-GB" sz="900" b="1" dirty="0">
              <a:solidFill>
                <a:schemeClr val="bg1"/>
              </a:solidFill>
              <a:latin typeface="Trebuchet MS"/>
              <a:cs typeface="Times New Roman"/>
            </a:endParaRPr>
          </a:p>
          <a:p>
            <a:r>
              <a:rPr lang="en-GB" sz="2500" b="1" dirty="0">
                <a:solidFill>
                  <a:schemeClr val="bg1"/>
                </a:solidFill>
                <a:latin typeface="Trebuchet MS"/>
                <a:cs typeface="Times New Roman"/>
              </a:rPr>
              <a:t>Sentence starters:</a:t>
            </a:r>
          </a:p>
          <a:p>
            <a:r>
              <a:rPr lang="en-GB" sz="2500" dirty="0">
                <a:solidFill>
                  <a:schemeClr val="bg1"/>
                </a:solidFill>
                <a:latin typeface="Trebuchet MS"/>
                <a:cs typeface="Times New Roman"/>
              </a:rPr>
              <a:t>I think that the Earth will not run out of resources because …  </a:t>
            </a:r>
            <a:endParaRPr lang="en-GB" sz="2500" dirty="0">
              <a:solidFill>
                <a:schemeClr val="bg1"/>
              </a:solidFill>
              <a:latin typeface="Trebuchet MS" panose="020B0603020202020204" pitchFamily="34" charset="0"/>
            </a:endParaRPr>
          </a:p>
          <a:p>
            <a:r>
              <a:rPr lang="en-US" sz="2500" dirty="0">
                <a:solidFill>
                  <a:schemeClr val="bg1"/>
                </a:solidFill>
                <a:latin typeface="Trebuchet MS"/>
                <a:cs typeface="Times New Roman"/>
              </a:rPr>
              <a:t>o</a:t>
            </a:r>
            <a:r>
              <a:rPr lang="en-GB" sz="2500" dirty="0">
                <a:solidFill>
                  <a:schemeClr val="bg1"/>
                </a:solidFill>
                <a:latin typeface="Trebuchet MS"/>
                <a:cs typeface="Times New Roman"/>
              </a:rPr>
              <a:t>r</a:t>
            </a:r>
          </a:p>
          <a:p>
            <a:r>
              <a:rPr lang="en-GB" sz="2500" dirty="0">
                <a:solidFill>
                  <a:schemeClr val="bg1"/>
                </a:solidFill>
                <a:latin typeface="Trebuchet MS"/>
                <a:cs typeface="Times New Roman"/>
              </a:rPr>
              <a:t>I think that the Earth will run out of resources because …</a:t>
            </a:r>
          </a:p>
          <a:p>
            <a:endParaRPr lang="en-US" dirty="0">
              <a:solidFill>
                <a:schemeClr val="bg1"/>
              </a:solidFill>
            </a:endParaRPr>
          </a:p>
        </p:txBody>
      </p:sp>
      <p:sp>
        <p:nvSpPr>
          <p:cNvPr id="7" name="TextBox 6">
            <a:extLst>
              <a:ext uri="{FF2B5EF4-FFF2-40B4-BE49-F238E27FC236}">
                <a16:creationId xmlns:a16="http://schemas.microsoft.com/office/drawing/2014/main" id="{1CE6E80B-9D75-4707-9DD1-3A3C57BDD5E4}"/>
              </a:ext>
            </a:extLst>
          </p:cNvPr>
          <p:cNvSpPr txBox="1"/>
          <p:nvPr/>
        </p:nvSpPr>
        <p:spPr>
          <a:xfrm>
            <a:off x="5354645" y="1868528"/>
            <a:ext cx="4806616" cy="278537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Success Criteria: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Use </a:t>
            </a:r>
            <a:r>
              <a:rPr lang="en-GB" sz="2500" dirty="0">
                <a:solidFill>
                  <a:prstClr val="black"/>
                </a:solidFill>
                <a:latin typeface="Trebuchet MS" panose="020B0603020202020204" pitchFamily="34" charset="0"/>
              </a:rPr>
              <a:t>your rankings</a:t>
            </a:r>
            <a:r>
              <a:rPr kumimoji="0" lang="en-GB" sz="2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Use your timeline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Use the source materials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Write a short paragraph</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5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Use the challenge words</a:t>
            </a:r>
          </a:p>
        </p:txBody>
      </p:sp>
      <p:sp>
        <p:nvSpPr>
          <p:cNvPr id="8" name="TextBox 7">
            <a:extLst>
              <a:ext uri="{FF2B5EF4-FFF2-40B4-BE49-F238E27FC236}">
                <a16:creationId xmlns:a16="http://schemas.microsoft.com/office/drawing/2014/main" id="{52B67FAC-E116-4CE2-B3D5-5343643F1FF5}"/>
              </a:ext>
            </a:extLst>
          </p:cNvPr>
          <p:cNvSpPr txBox="1"/>
          <p:nvPr/>
        </p:nvSpPr>
        <p:spPr>
          <a:xfrm>
            <a:off x="308590" y="5251772"/>
            <a:ext cx="7802763" cy="2015936"/>
          </a:xfrm>
          <a:prstGeom prst="rect">
            <a:avLst/>
          </a:prstGeom>
          <a:solidFill>
            <a:srgbClr val="0069B3"/>
          </a:solidFill>
          <a:ln w="76200">
            <a:solidFill>
              <a:srgbClr val="0069B3"/>
            </a:solidFill>
          </a:ln>
        </p:spPr>
        <p:txBody>
          <a:bodyPr wrap="square" lIns="91440" tIns="45720" rIns="91440" bIns="45720" rtlCol="0" anchor="t">
            <a:spAutoFit/>
          </a:bodyPr>
          <a:lstStyle/>
          <a:p>
            <a:r>
              <a:rPr lang="en-GB" sz="2500" dirty="0">
                <a:solidFill>
                  <a:schemeClr val="bg1"/>
                </a:solidFill>
                <a:latin typeface="Trebuchet MS"/>
              </a:rPr>
              <a:t>Challenge words: </a:t>
            </a:r>
            <a:endParaRPr lang="en-GB" sz="2500" dirty="0">
              <a:solidFill>
                <a:schemeClr val="bg1"/>
              </a:solidFill>
              <a:latin typeface="Trebuchet MS" panose="020B0603020202020204" pitchFamily="34" charset="0"/>
            </a:endParaRPr>
          </a:p>
          <a:p>
            <a:r>
              <a:rPr lang="en-GB" sz="2500" dirty="0">
                <a:solidFill>
                  <a:schemeClr val="bg1"/>
                </a:solidFill>
                <a:latin typeface="Trebuchet MS"/>
              </a:rPr>
              <a:t>non- renewable		renewable		sustainable		</a:t>
            </a:r>
          </a:p>
          <a:p>
            <a:r>
              <a:rPr lang="en-GB" sz="2500" dirty="0">
                <a:solidFill>
                  <a:schemeClr val="bg1"/>
                </a:solidFill>
                <a:latin typeface="Trebuchet MS"/>
              </a:rPr>
              <a:t>non-sustainable		economy			fossil fuels		</a:t>
            </a:r>
          </a:p>
          <a:p>
            <a:r>
              <a:rPr lang="en-GB" sz="2500" dirty="0">
                <a:solidFill>
                  <a:schemeClr val="bg1"/>
                </a:solidFill>
                <a:latin typeface="Trebuchet MS"/>
              </a:rPr>
              <a:t>replace				linear 		   	bio-resource		</a:t>
            </a:r>
          </a:p>
          <a:p>
            <a:r>
              <a:rPr lang="en-GB" sz="2500" dirty="0">
                <a:solidFill>
                  <a:schemeClr val="bg1"/>
                </a:solidFill>
                <a:latin typeface="Trebuchet MS"/>
              </a:rPr>
              <a:t>circular 				organic</a:t>
            </a:r>
          </a:p>
        </p:txBody>
      </p:sp>
    </p:spTree>
    <p:extLst>
      <p:ext uri="{BB962C8B-B14F-4D97-AF65-F5344CB8AC3E}">
        <p14:creationId xmlns:p14="http://schemas.microsoft.com/office/powerpoint/2010/main" val="484562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D54358-8D06-402B-930F-011D0E524CCC}"/>
              </a:ext>
            </a:extLst>
          </p:cNvPr>
          <p:cNvSpPr txBox="1"/>
          <p:nvPr/>
        </p:nvSpPr>
        <p:spPr>
          <a:xfrm>
            <a:off x="540370" y="528635"/>
            <a:ext cx="7671819" cy="861774"/>
          </a:xfrm>
          <a:prstGeom prst="rect">
            <a:avLst/>
          </a:prstGeom>
          <a:noFill/>
        </p:spPr>
        <p:txBody>
          <a:bodyPr wrap="square" lIns="91440" tIns="45720" rIns="91440" bIns="45720" anchor="t">
            <a:spAutoFit/>
          </a:bodyPr>
          <a:lstStyle/>
          <a:p>
            <a:r>
              <a:rPr lang="en-GB" sz="5000" dirty="0">
                <a:solidFill>
                  <a:srgbClr val="0069B3"/>
                </a:solidFill>
                <a:latin typeface="Trebuchet MS"/>
              </a:rPr>
              <a:t>What about plastic? </a:t>
            </a:r>
            <a:r>
              <a:rPr lang="en-GB" sz="4000" dirty="0">
                <a:solidFill>
                  <a:srgbClr val="0069B3"/>
                </a:solidFill>
                <a:latin typeface="Trebuchet MS"/>
              </a:rPr>
              <a:t> </a:t>
            </a:r>
            <a:endParaRPr lang="en-GB" sz="4000" dirty="0">
              <a:solidFill>
                <a:srgbClr val="0069B3"/>
              </a:solidFill>
              <a:latin typeface="Trebuchet MS" panose="020B0603020202020204" pitchFamily="34" charset="0"/>
            </a:endParaRPr>
          </a:p>
        </p:txBody>
      </p:sp>
      <p:pic>
        <p:nvPicPr>
          <p:cNvPr id="6" name="JgSgEf_tfI8">
            <a:extLst>
              <a:ext uri="{FF2B5EF4-FFF2-40B4-BE49-F238E27FC236}">
                <a16:creationId xmlns:a16="http://schemas.microsoft.com/office/drawing/2014/main" id="{E3DC42D4-E771-461B-BE37-C9E98C524FB1}"/>
              </a:ext>
            </a:extLst>
          </p:cNvPr>
          <p:cNvPicPr>
            <a:picLocks noRot="1" noChangeAspect="1"/>
          </p:cNvPicPr>
          <p:nvPr>
            <a:videoFile r:link="rId1"/>
          </p:nvPr>
        </p:nvPicPr>
        <p:blipFill>
          <a:blip r:embed="rId4"/>
          <a:stretch>
            <a:fillRect/>
          </a:stretch>
        </p:blipFill>
        <p:spPr>
          <a:xfrm>
            <a:off x="540370" y="1411459"/>
            <a:ext cx="8029183" cy="4516415"/>
          </a:xfrm>
          <a:prstGeom prst="rect">
            <a:avLst/>
          </a:prstGeom>
        </p:spPr>
      </p:pic>
    </p:spTree>
    <p:extLst>
      <p:ext uri="{BB962C8B-B14F-4D97-AF65-F5344CB8AC3E}">
        <p14:creationId xmlns:p14="http://schemas.microsoft.com/office/powerpoint/2010/main" val="253513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9B59B5D-70FC-4988-9072-77B4F8F00F24}"/>
              </a:ext>
            </a:extLst>
          </p:cNvPr>
          <p:cNvSpPr>
            <a:spLocks noGrp="1"/>
          </p:cNvSpPr>
          <p:nvPr>
            <p:ph type="ctrTitle"/>
          </p:nvPr>
        </p:nvSpPr>
        <p:spPr>
          <a:xfrm>
            <a:off x="192520" y="1670508"/>
            <a:ext cx="6739749" cy="2534497"/>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en-US" sz="2400" b="1" i="0" u="none" strike="noStrike" kern="1200" cap="none" spc="0" normalizeH="0" baseline="0" noProof="0" dirty="0">
                <a:ln>
                  <a:noFill/>
                </a:ln>
                <a:effectLst/>
                <a:uLnTx/>
                <a:uFillTx/>
                <a:latin typeface="Trebuchet MS"/>
                <a:ea typeface="+mn-ea"/>
                <a:cs typeface="+mn-cs"/>
              </a:rPr>
              <a:t>Humans have become very reliant on crude oil for products and energy … but as we have discovered, they will eventually run out! Also, when we use and process crude oil and other fossil fuels, it releases CO2 into the atmosphere, which contributes towards climate change. It is essential we find alternative ways of making products and services that don’t rely on fossil fuels, whilst reducing our overall consumption! </a:t>
            </a:r>
            <a:br>
              <a:rPr lang="en-US" sz="2000" b="1" i="0" u="none" strike="noStrike" kern="1200" cap="none" spc="0" normalizeH="0" baseline="0" noProof="0" dirty="0">
                <a:ln>
                  <a:noFill/>
                </a:ln>
                <a:effectLst/>
                <a:uLnTx/>
                <a:uFillTx/>
                <a:latin typeface="Trebuchet MS" panose="020B0603020202020204" pitchFamily="34" charset="0"/>
                <a:ea typeface="+mn-ea"/>
                <a:cs typeface="+mn-cs"/>
              </a:rPr>
            </a:br>
            <a:endParaRPr lang="en-GB" dirty="0"/>
          </a:p>
        </p:txBody>
      </p:sp>
      <p:pic>
        <p:nvPicPr>
          <p:cNvPr id="5" name="Picture 4">
            <a:extLst>
              <a:ext uri="{FF2B5EF4-FFF2-40B4-BE49-F238E27FC236}">
                <a16:creationId xmlns:a16="http://schemas.microsoft.com/office/drawing/2014/main" id="{36613E75-E72F-4618-94A0-9D58E21211E2}"/>
              </a:ext>
            </a:extLst>
          </p:cNvPr>
          <p:cNvPicPr>
            <a:picLocks noChangeAspect="1"/>
          </p:cNvPicPr>
          <p:nvPr/>
        </p:nvPicPr>
        <p:blipFill>
          <a:blip r:embed="rId3"/>
          <a:stretch>
            <a:fillRect/>
          </a:stretch>
        </p:blipFill>
        <p:spPr>
          <a:xfrm>
            <a:off x="192224" y="3287797"/>
            <a:ext cx="8327858" cy="3682303"/>
          </a:xfrm>
          <a:prstGeom prst="rect">
            <a:avLst/>
          </a:prstGeom>
        </p:spPr>
      </p:pic>
      <p:sp>
        <p:nvSpPr>
          <p:cNvPr id="6" name="TextBox 5">
            <a:extLst>
              <a:ext uri="{FF2B5EF4-FFF2-40B4-BE49-F238E27FC236}">
                <a16:creationId xmlns:a16="http://schemas.microsoft.com/office/drawing/2014/main" id="{3395F99A-5C10-46E5-85AC-7A0786997955}"/>
              </a:ext>
            </a:extLst>
          </p:cNvPr>
          <p:cNvSpPr txBox="1"/>
          <p:nvPr/>
        </p:nvSpPr>
        <p:spPr>
          <a:xfrm>
            <a:off x="6854659" y="527605"/>
            <a:ext cx="3486328" cy="4243084"/>
          </a:xfrm>
          <a:prstGeom prst="rect">
            <a:avLst/>
          </a:prstGeom>
          <a:solidFill>
            <a:srgbClr val="0069B3"/>
          </a:solidFill>
          <a:ln>
            <a:solidFill>
              <a:srgbClr val="0069B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FFFFFF"/>
                </a:solidFill>
                <a:latin typeface="Trebuchet MS"/>
                <a:cs typeface="Calibri"/>
              </a:rPr>
              <a:t>1. What does this graph tell us about our use of fossil fuels in the past, present and future? </a:t>
            </a:r>
          </a:p>
          <a:p>
            <a:r>
              <a:rPr lang="en-US" sz="2400" dirty="0">
                <a:solidFill>
                  <a:srgbClr val="FFFFFF"/>
                </a:solidFill>
                <a:latin typeface="Trebuchet MS"/>
                <a:cs typeface="Calibri"/>
              </a:rPr>
              <a:t>2. When does our use of fossil fuel decline? Suggest reasons for this. </a:t>
            </a:r>
          </a:p>
          <a:p>
            <a:r>
              <a:rPr lang="en-US" sz="2400" dirty="0">
                <a:solidFill>
                  <a:srgbClr val="FFFFFF"/>
                </a:solidFill>
                <a:latin typeface="Trebuchet MS"/>
                <a:cs typeface="Calibri"/>
              </a:rPr>
              <a:t>3. Suggest what we are using to replace fossil fuel usage.</a:t>
            </a:r>
          </a:p>
        </p:txBody>
      </p:sp>
      <p:cxnSp>
        <p:nvCxnSpPr>
          <p:cNvPr id="7" name="Straight Connector 6">
            <a:extLst>
              <a:ext uri="{FF2B5EF4-FFF2-40B4-BE49-F238E27FC236}">
                <a16:creationId xmlns:a16="http://schemas.microsoft.com/office/drawing/2014/main" id="{52C1F19B-4F1C-48F7-A346-FC767177BC40}"/>
              </a:ext>
            </a:extLst>
          </p:cNvPr>
          <p:cNvCxnSpPr>
            <a:cxnSpLocks/>
          </p:cNvCxnSpPr>
          <p:nvPr/>
        </p:nvCxnSpPr>
        <p:spPr>
          <a:xfrm flipH="1">
            <a:off x="1491698" y="6166965"/>
            <a:ext cx="7028384" cy="0"/>
          </a:xfrm>
          <a:prstGeom prst="line">
            <a:avLst/>
          </a:prstGeom>
          <a:ln w="101600">
            <a:solidFill>
              <a:srgbClr val="0069B3"/>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BBE5C38-3F14-4BB8-930E-D7422920D7C1}"/>
              </a:ext>
            </a:extLst>
          </p:cNvPr>
          <p:cNvCxnSpPr>
            <a:cxnSpLocks/>
          </p:cNvCxnSpPr>
          <p:nvPr/>
        </p:nvCxnSpPr>
        <p:spPr>
          <a:xfrm flipV="1">
            <a:off x="1529170" y="3448282"/>
            <a:ext cx="0" cy="2740717"/>
          </a:xfrm>
          <a:prstGeom prst="straightConnector1">
            <a:avLst/>
          </a:prstGeom>
          <a:ln w="101600">
            <a:solidFill>
              <a:srgbClr val="0069B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30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81E5-B6B1-4A13-AB03-2ADADC69998A}"/>
              </a:ext>
            </a:extLst>
          </p:cNvPr>
          <p:cNvSpPr>
            <a:spLocks noGrp="1"/>
          </p:cNvSpPr>
          <p:nvPr>
            <p:ph type="ctrTitle"/>
          </p:nvPr>
        </p:nvSpPr>
        <p:spPr>
          <a:xfrm>
            <a:off x="346678" y="329987"/>
            <a:ext cx="9088041" cy="1017550"/>
          </a:xfrm>
        </p:spPr>
        <p:txBody>
          <a:bodyPr/>
          <a:lstStyle/>
          <a:p>
            <a:r>
              <a:rPr lang="en-GB" sz="5000" dirty="0">
                <a:latin typeface="Trebuchet MS"/>
                <a:cs typeface="Times New Roman"/>
              </a:rPr>
              <a:t>Finally …</a:t>
            </a:r>
            <a:r>
              <a:rPr lang="en-GB" dirty="0">
                <a:latin typeface="Trebuchet MS"/>
                <a:cs typeface="Times New Roman"/>
              </a:rPr>
              <a:t> </a:t>
            </a:r>
            <a:endParaRPr lang="en-GB" dirty="0">
              <a:latin typeface="Trebuchet MS" panose="020B0603020202020204" pitchFamily="34" charset="0"/>
            </a:endParaRPr>
          </a:p>
        </p:txBody>
      </p:sp>
      <p:sp>
        <p:nvSpPr>
          <p:cNvPr id="3" name="Subtitle 2">
            <a:extLst>
              <a:ext uri="{FF2B5EF4-FFF2-40B4-BE49-F238E27FC236}">
                <a16:creationId xmlns:a16="http://schemas.microsoft.com/office/drawing/2014/main" id="{07296AFE-B22C-4D28-A8F5-FB3E39A2EBAE}"/>
              </a:ext>
            </a:extLst>
          </p:cNvPr>
          <p:cNvSpPr>
            <a:spLocks noGrp="1"/>
          </p:cNvSpPr>
          <p:nvPr>
            <p:ph type="subTitle" idx="1"/>
          </p:nvPr>
        </p:nvSpPr>
        <p:spPr>
          <a:xfrm>
            <a:off x="346678" y="1541946"/>
            <a:ext cx="5128093" cy="3946230"/>
          </a:xfrm>
        </p:spPr>
        <p:txBody>
          <a:bodyPr vert="horz" lIns="91440" tIns="45720" rIns="91440" bIns="45720" rtlCol="0" anchor="t">
            <a:noAutofit/>
          </a:bodyPr>
          <a:lstStyle/>
          <a:p>
            <a:r>
              <a:rPr kumimoji="0" lang="en-GB" sz="2500" b="0" i="0" u="none" strike="noStrike" kern="1200" cap="none" spc="0" normalizeH="0" baseline="0" noProof="0" dirty="0">
                <a:ln>
                  <a:noFill/>
                </a:ln>
                <a:effectLst/>
                <a:uLnTx/>
                <a:uFillTx/>
                <a:latin typeface="Trebuchet MS"/>
                <a:cs typeface="Times New Roman"/>
              </a:rPr>
              <a:t>“Many powerful people in business believe that there is a new challenge in the 21st century: a strong business will be one that can be successful in a world of limited resources. The competitive advantage will be with those who can think outside of the box.” </a:t>
            </a:r>
          </a:p>
          <a:p>
            <a:r>
              <a:rPr kumimoji="0" lang="en-GB" sz="2000" b="0" i="1" u="none" strike="noStrike" kern="1200" cap="none" spc="0" normalizeH="0" baseline="0" noProof="0" dirty="0" err="1">
                <a:ln>
                  <a:noFill/>
                </a:ln>
                <a:effectLst/>
                <a:uLnTx/>
                <a:uFillTx/>
                <a:latin typeface="Trebuchet MS"/>
                <a:cs typeface="Times New Roman"/>
              </a:rPr>
              <a:t>Janez</a:t>
            </a:r>
            <a:r>
              <a:rPr kumimoji="0" lang="en-GB" sz="2000" b="0" i="1" u="none" strike="noStrike" kern="1200" cap="none" spc="0" normalizeH="0" baseline="0" noProof="0" dirty="0">
                <a:ln>
                  <a:noFill/>
                </a:ln>
                <a:effectLst/>
                <a:uLnTx/>
                <a:uFillTx/>
                <a:latin typeface="Trebuchet MS"/>
                <a:cs typeface="Times New Roman"/>
              </a:rPr>
              <a:t> </a:t>
            </a:r>
            <a:r>
              <a:rPr kumimoji="0" lang="en-GB" sz="2000" b="0" i="1" u="none" strike="noStrike" kern="1200" cap="none" spc="0" normalizeH="0" baseline="0" noProof="0" dirty="0" err="1">
                <a:ln>
                  <a:noFill/>
                </a:ln>
                <a:effectLst/>
                <a:uLnTx/>
                <a:uFillTx/>
                <a:latin typeface="Trebuchet MS"/>
                <a:cs typeface="Times New Roman"/>
              </a:rPr>
              <a:t>Potocnik</a:t>
            </a:r>
            <a:r>
              <a:rPr kumimoji="0" lang="en-GB" sz="2000" b="0" i="1" u="none" strike="noStrike" kern="1200" cap="none" spc="0" normalizeH="0" baseline="0" noProof="0" dirty="0">
                <a:ln>
                  <a:noFill/>
                </a:ln>
                <a:effectLst/>
                <a:uLnTx/>
                <a:uFillTx/>
                <a:latin typeface="Trebuchet MS"/>
                <a:cs typeface="Times New Roman"/>
              </a:rPr>
              <a:t> (2013)</a:t>
            </a:r>
            <a:br>
              <a:rPr lang="en-GB" sz="2000" b="0" i="0" u="none" strike="noStrike" kern="1200" cap="none" spc="0" normalizeH="0" baseline="0" noProof="0" dirty="0">
                <a:ln>
                  <a:noFill/>
                </a:ln>
                <a:effectLst/>
                <a:uLnTx/>
                <a:uFillTx/>
                <a:latin typeface="Trebuchet MS" panose="020B0703020202090204" pitchFamily="34" charset="0"/>
                <a:cs typeface="Times New Roman" panose="02020603050405020304" pitchFamily="18" charset="0"/>
              </a:rPr>
            </a:br>
            <a:r>
              <a:rPr kumimoji="0" lang="en-GB" sz="2000" b="0" i="1" u="none" strike="noStrike" kern="1200" cap="none" spc="0" normalizeH="0" baseline="0" noProof="0" dirty="0">
                <a:ln>
                  <a:noFill/>
                </a:ln>
                <a:effectLst/>
                <a:uLnTx/>
                <a:uFillTx/>
                <a:latin typeface="Trebuchet MS"/>
                <a:cs typeface="Times New Roman"/>
              </a:rPr>
              <a:t>Towards the Circular Economy, </a:t>
            </a:r>
            <a:br>
              <a:rPr lang="en-GB" sz="2000" i="1" dirty="0">
                <a:latin typeface="Trebuchet MS"/>
                <a:cs typeface="Times New Roman"/>
              </a:rPr>
            </a:br>
            <a:r>
              <a:rPr kumimoji="0" lang="en-GB" sz="2000" b="0" i="1" u="none" strike="noStrike" kern="1200" cap="none" spc="0" normalizeH="0" baseline="0" noProof="0" dirty="0">
                <a:ln>
                  <a:noFill/>
                </a:ln>
                <a:effectLst/>
                <a:uLnTx/>
                <a:uFillTx/>
                <a:latin typeface="Trebuchet MS"/>
                <a:cs typeface="Times New Roman"/>
              </a:rPr>
              <a:t>Ellen MacArthur Foundation</a:t>
            </a:r>
            <a:endParaRPr lang="en-GB" sz="2000" dirty="0">
              <a:latin typeface="Trebuchet MS"/>
              <a:cs typeface="Times New Roman"/>
            </a:endParaRPr>
          </a:p>
        </p:txBody>
      </p:sp>
      <p:sp>
        <p:nvSpPr>
          <p:cNvPr id="4" name="Subtitle 2">
            <a:extLst>
              <a:ext uri="{FF2B5EF4-FFF2-40B4-BE49-F238E27FC236}">
                <a16:creationId xmlns:a16="http://schemas.microsoft.com/office/drawing/2014/main" id="{7B11EB41-3A52-4545-9FDF-FDACDF3AF045}"/>
              </a:ext>
            </a:extLst>
          </p:cNvPr>
          <p:cNvSpPr txBox="1">
            <a:spLocks/>
          </p:cNvSpPr>
          <p:nvPr/>
        </p:nvSpPr>
        <p:spPr>
          <a:xfrm>
            <a:off x="6159861" y="1541946"/>
            <a:ext cx="4187821" cy="4020945"/>
          </a:xfrm>
          <a:prstGeom prst="rect">
            <a:avLst/>
          </a:prstGeom>
          <a:solidFill>
            <a:srgbClr val="0069B3"/>
          </a:solidFill>
          <a:ln w="101600" cap="rnd">
            <a:solidFill>
              <a:srgbClr val="84CFF6"/>
            </a:solidFill>
          </a:ln>
        </p:spPr>
        <p:txBody>
          <a:bodyPr vert="horz" lIns="91440" tIns="45720" rIns="91440" bIns="45720" rtlCol="0" anchor="t">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ctr"/>
            <a:endParaRPr lang="en-GB" dirty="0">
              <a:solidFill>
                <a:schemeClr val="bg1"/>
              </a:solidFill>
            </a:endParaRPr>
          </a:p>
          <a:p>
            <a:pPr algn="ctr"/>
            <a:r>
              <a:rPr lang="en-GB" dirty="0">
                <a:solidFill>
                  <a:schemeClr val="bg1"/>
                </a:solidFill>
                <a:latin typeface="Trebuchet MS"/>
                <a:cs typeface="Times New Roman"/>
              </a:rPr>
              <a:t>We started by reading this statement. Read what you originally wrote. Has your answer and understanding changed? And …</a:t>
            </a:r>
          </a:p>
          <a:p>
            <a:pPr algn="ctr"/>
            <a:endParaRPr lang="en-GB" dirty="0">
              <a:solidFill>
                <a:schemeClr val="bg1"/>
              </a:solidFill>
            </a:endParaRPr>
          </a:p>
          <a:p>
            <a:pPr algn="ctr"/>
            <a:r>
              <a:rPr lang="en-GB" dirty="0">
                <a:solidFill>
                  <a:schemeClr val="bg1"/>
                </a:solidFill>
                <a:latin typeface="Trebuchet MS"/>
                <a:cs typeface="Times New Roman"/>
              </a:rPr>
              <a:t>Will we ever run out?</a:t>
            </a:r>
          </a:p>
        </p:txBody>
      </p:sp>
    </p:spTree>
    <p:extLst>
      <p:ext uri="{BB962C8B-B14F-4D97-AF65-F5344CB8AC3E}">
        <p14:creationId xmlns:p14="http://schemas.microsoft.com/office/powerpoint/2010/main" val="98211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DAB2-97BF-6142-B77A-BF7B79763CCC}"/>
              </a:ext>
            </a:extLst>
          </p:cNvPr>
          <p:cNvSpPr>
            <a:spLocks noGrp="1"/>
          </p:cNvSpPr>
          <p:nvPr>
            <p:ph type="ctrTitle"/>
          </p:nvPr>
        </p:nvSpPr>
        <p:spPr>
          <a:xfrm>
            <a:off x="344206" y="363444"/>
            <a:ext cx="9088041" cy="1125834"/>
          </a:xfrm>
        </p:spPr>
        <p:txBody>
          <a:bodyPr/>
          <a:lstStyle/>
          <a:p>
            <a:r>
              <a:rPr lang="en-US" dirty="0">
                <a:latin typeface="Trebuchet MS"/>
                <a:cs typeface="Arial"/>
              </a:rPr>
              <a:t>Lesson objectives</a:t>
            </a:r>
          </a:p>
        </p:txBody>
      </p:sp>
      <p:sp>
        <p:nvSpPr>
          <p:cNvPr id="3" name="Subtitle 2">
            <a:extLst>
              <a:ext uri="{FF2B5EF4-FFF2-40B4-BE49-F238E27FC236}">
                <a16:creationId xmlns:a16="http://schemas.microsoft.com/office/drawing/2014/main" id="{8C0F2E53-8201-F841-86B3-8A3D3F6A39B6}"/>
              </a:ext>
            </a:extLst>
          </p:cNvPr>
          <p:cNvSpPr>
            <a:spLocks noGrp="1"/>
          </p:cNvSpPr>
          <p:nvPr>
            <p:ph type="subTitle" idx="1"/>
          </p:nvPr>
        </p:nvSpPr>
        <p:spPr>
          <a:xfrm>
            <a:off x="288481" y="1950047"/>
            <a:ext cx="8915676" cy="4120350"/>
          </a:xfrm>
        </p:spPr>
        <p:txBody>
          <a:bodyPr>
            <a:normAutofit/>
          </a:bodyPr>
          <a:lstStyle/>
          <a:p>
            <a:pPr marL="342900" lvl="0" indent="-342900">
              <a:buFont typeface="Arial" panose="020B0604020202020204" pitchFamily="34" charset="0"/>
              <a:buChar char="•"/>
            </a:pPr>
            <a:r>
              <a:rPr lang="en-GB" sz="3200" dirty="0">
                <a:latin typeface="Trebuchet MS" panose="020B0603020202020204" pitchFamily="34" charset="0"/>
              </a:rPr>
              <a:t>Identify which of the Earth’s resources are renewable and non-renewable.</a:t>
            </a:r>
          </a:p>
          <a:p>
            <a:pPr marL="342900" lvl="0" indent="-342900">
              <a:buFont typeface="Arial" panose="020B0604020202020204" pitchFamily="34" charset="0"/>
              <a:buChar char="•"/>
            </a:pPr>
            <a:r>
              <a:rPr lang="en-GB" sz="3200" dirty="0">
                <a:latin typeface="Trebuchet MS" panose="020B0603020202020204" pitchFamily="34" charset="0"/>
              </a:rPr>
              <a:t>Classify resources by their renewal times.</a:t>
            </a:r>
          </a:p>
          <a:p>
            <a:pPr marL="342900" lvl="0" indent="-342900">
              <a:buFont typeface="Arial" panose="020B0604020202020204" pitchFamily="34" charset="0"/>
              <a:buChar char="•"/>
            </a:pPr>
            <a:r>
              <a:rPr lang="en-GB" sz="3200" dirty="0">
                <a:latin typeface="Trebuchet MS" panose="020B0603020202020204" pitchFamily="34" charset="0"/>
              </a:rPr>
              <a:t>Understand that living (bio-based) resources can offer a more sustainable economic model: The Bioeconomy</a:t>
            </a:r>
          </a:p>
          <a:p>
            <a:pPr marL="342900" lvl="0" indent="-342900">
              <a:buFont typeface="Arial" panose="020B0604020202020204" pitchFamily="34" charset="0"/>
              <a:buChar char="•"/>
            </a:pPr>
            <a:r>
              <a:rPr lang="en-GB" sz="3200" dirty="0">
                <a:latin typeface="Trebuchet MS" panose="020B0603020202020204" pitchFamily="34" charset="0"/>
              </a:rPr>
              <a:t>Define the term Bioeconomy</a:t>
            </a:r>
          </a:p>
          <a:p>
            <a:endParaRPr lang="en-US" sz="3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F12D29A-1311-43F4-B221-E9C972DE72AD}"/>
              </a:ext>
            </a:extLst>
          </p:cNvPr>
          <p:cNvPicPr>
            <a:picLocks noChangeAspect="1"/>
          </p:cNvPicPr>
          <p:nvPr/>
        </p:nvPicPr>
        <p:blipFill>
          <a:blip r:embed="rId2"/>
          <a:stretch>
            <a:fillRect/>
          </a:stretch>
        </p:blipFill>
        <p:spPr>
          <a:xfrm>
            <a:off x="9290339" y="453614"/>
            <a:ext cx="1024217" cy="4919898"/>
          </a:xfrm>
          <a:prstGeom prst="rect">
            <a:avLst/>
          </a:prstGeom>
        </p:spPr>
      </p:pic>
    </p:spTree>
    <p:extLst>
      <p:ext uri="{BB962C8B-B14F-4D97-AF65-F5344CB8AC3E}">
        <p14:creationId xmlns:p14="http://schemas.microsoft.com/office/powerpoint/2010/main" val="224212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DAB2-97BF-6142-B77A-BF7B79763CCC}"/>
              </a:ext>
            </a:extLst>
          </p:cNvPr>
          <p:cNvSpPr>
            <a:spLocks noGrp="1"/>
          </p:cNvSpPr>
          <p:nvPr>
            <p:ph type="ctrTitle"/>
          </p:nvPr>
        </p:nvSpPr>
        <p:spPr>
          <a:xfrm>
            <a:off x="316120" y="357894"/>
            <a:ext cx="9088041" cy="1125834"/>
          </a:xfrm>
        </p:spPr>
        <p:txBody>
          <a:bodyPr/>
          <a:lstStyle/>
          <a:p>
            <a:r>
              <a:rPr lang="en-US" dirty="0">
                <a:latin typeface="Trebuchet MS" panose="020B0603020202020204" pitchFamily="34" charset="0"/>
                <a:cs typeface="Arial" panose="020B0604020202020204" pitchFamily="34" charset="0"/>
              </a:rPr>
              <a:t>Lesson outcomes</a:t>
            </a:r>
          </a:p>
        </p:txBody>
      </p:sp>
      <p:sp>
        <p:nvSpPr>
          <p:cNvPr id="3" name="Subtitle 2">
            <a:extLst>
              <a:ext uri="{FF2B5EF4-FFF2-40B4-BE49-F238E27FC236}">
                <a16:creationId xmlns:a16="http://schemas.microsoft.com/office/drawing/2014/main" id="{8C0F2E53-8201-F841-86B3-8A3D3F6A39B6}"/>
              </a:ext>
            </a:extLst>
          </p:cNvPr>
          <p:cNvSpPr>
            <a:spLocks noGrp="1"/>
          </p:cNvSpPr>
          <p:nvPr>
            <p:ph type="subTitle" idx="1"/>
          </p:nvPr>
        </p:nvSpPr>
        <p:spPr>
          <a:xfrm>
            <a:off x="279074" y="1955597"/>
            <a:ext cx="8422382" cy="4120350"/>
          </a:xfrm>
        </p:spPr>
        <p:txBody>
          <a:bodyPr>
            <a:normAutofit/>
          </a:bodyPr>
          <a:lstStyle/>
          <a:p>
            <a:pPr marL="342900" indent="-342900">
              <a:buFont typeface="Arial" panose="020B0604020202020204" pitchFamily="34" charset="0"/>
              <a:buChar char="•"/>
            </a:pPr>
            <a:r>
              <a:rPr lang="en-GB" sz="3200" dirty="0">
                <a:latin typeface="Trebuchet MS" panose="020B0603020202020204" pitchFamily="34" charset="0"/>
              </a:rPr>
              <a:t>Explore where the  Earth’s resources are created and suggest why some resources are limited.</a:t>
            </a:r>
          </a:p>
          <a:p>
            <a:pPr marL="342900" indent="-342900">
              <a:buFont typeface="Arial" panose="020B0604020202020204" pitchFamily="34" charset="0"/>
              <a:buChar char="•"/>
            </a:pPr>
            <a:r>
              <a:rPr lang="en-GB" sz="3200" dirty="0">
                <a:latin typeface="Trebuchet MS" panose="020B0603020202020204" pitchFamily="34" charset="0"/>
              </a:rPr>
              <a:t>Define the term Bioeconomy and suggest how it supports the sustainable use of resources.</a:t>
            </a:r>
          </a:p>
          <a:p>
            <a:pPr marL="342900" indent="-342900">
              <a:buFont typeface="Arial" panose="020B0604020202020204" pitchFamily="34" charset="0"/>
              <a:buChar char="•"/>
            </a:pPr>
            <a:r>
              <a:rPr lang="en-GB" sz="3200" dirty="0">
                <a:latin typeface="Trebuchet MS" panose="020B0603020202020204" pitchFamily="34" charset="0"/>
              </a:rPr>
              <a:t>Demonstrate how businesses can continue to use the Earth’s resources.</a:t>
            </a:r>
          </a:p>
          <a:p>
            <a:pPr marL="342900" indent="-342900">
              <a:buFont typeface="Arial" panose="020B0604020202020204" pitchFamily="34" charset="0"/>
              <a:buChar char="•"/>
            </a:pPr>
            <a:endParaRPr lang="en-GB" sz="3200" dirty="0">
              <a:latin typeface="Trebuchet MS" panose="020B0603020202020204" pitchFamily="34" charset="0"/>
            </a:endParaRPr>
          </a:p>
          <a:p>
            <a:pPr marL="342900" indent="-342900">
              <a:buFont typeface="Arial" panose="020B0604020202020204" pitchFamily="34" charset="0"/>
              <a:buChar char="•"/>
            </a:pPr>
            <a:endParaRPr lang="en-GB" sz="3200" dirty="0">
              <a:latin typeface="Trebuchet MS" panose="020B0603020202020204" pitchFamily="34" charset="0"/>
            </a:endParaRPr>
          </a:p>
          <a:p>
            <a:pPr marL="342900" indent="-342900">
              <a:buFont typeface="Arial" panose="020B0604020202020204" pitchFamily="34" charset="0"/>
              <a:buChar char="•"/>
            </a:pPr>
            <a:endParaRPr lang="en-GB" sz="3200" dirty="0">
              <a:latin typeface="Trebuchet MS" panose="020B0603020202020204" pitchFamily="34" charset="0"/>
            </a:endParaRPr>
          </a:p>
        </p:txBody>
      </p:sp>
      <p:pic>
        <p:nvPicPr>
          <p:cNvPr id="5" name="Picture 4">
            <a:extLst>
              <a:ext uri="{FF2B5EF4-FFF2-40B4-BE49-F238E27FC236}">
                <a16:creationId xmlns:a16="http://schemas.microsoft.com/office/drawing/2014/main" id="{073EE0F1-2206-426B-99E2-98785CF2E72C}"/>
              </a:ext>
            </a:extLst>
          </p:cNvPr>
          <p:cNvPicPr>
            <a:picLocks noChangeAspect="1"/>
          </p:cNvPicPr>
          <p:nvPr/>
        </p:nvPicPr>
        <p:blipFill>
          <a:blip r:embed="rId2"/>
          <a:stretch>
            <a:fillRect/>
          </a:stretch>
        </p:blipFill>
        <p:spPr>
          <a:xfrm>
            <a:off x="9290339" y="453614"/>
            <a:ext cx="1024217" cy="4919898"/>
          </a:xfrm>
          <a:prstGeom prst="rect">
            <a:avLst/>
          </a:prstGeom>
        </p:spPr>
      </p:pic>
    </p:spTree>
    <p:extLst>
      <p:ext uri="{BB962C8B-B14F-4D97-AF65-F5344CB8AC3E}">
        <p14:creationId xmlns:p14="http://schemas.microsoft.com/office/powerpoint/2010/main" val="134079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3FB2-1603-4D67-8744-EAA25BEB66A4}"/>
              </a:ext>
            </a:extLst>
          </p:cNvPr>
          <p:cNvSpPr>
            <a:spLocks noGrp="1"/>
          </p:cNvSpPr>
          <p:nvPr>
            <p:ph type="ctrTitle"/>
          </p:nvPr>
        </p:nvSpPr>
        <p:spPr>
          <a:xfrm>
            <a:off x="390088" y="188235"/>
            <a:ext cx="10405734" cy="1002932"/>
          </a:xfrm>
        </p:spPr>
        <p:txBody>
          <a:bodyPr>
            <a:noAutofit/>
          </a:bodyPr>
          <a:lstStyle/>
          <a:p>
            <a:r>
              <a:rPr lang="en-US" sz="3500" dirty="0">
                <a:latin typeface="Trebuchet MS"/>
                <a:cs typeface="Times New Roman"/>
              </a:rPr>
              <a:t>Link the resource to the Earth’s sphere responsible for its production.</a:t>
            </a:r>
            <a:endParaRPr lang="en-US" sz="3500" dirty="0">
              <a:latin typeface="Trebuchet MS"/>
            </a:endParaRPr>
          </a:p>
        </p:txBody>
      </p:sp>
      <p:pic>
        <p:nvPicPr>
          <p:cNvPr id="5" name="Picture 5" descr="Diagram&#10;&#10;Description automatically generated">
            <a:extLst>
              <a:ext uri="{FF2B5EF4-FFF2-40B4-BE49-F238E27FC236}">
                <a16:creationId xmlns:a16="http://schemas.microsoft.com/office/drawing/2014/main" id="{237372C0-D5D9-4874-867B-041C5F8B2C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111" t="1813" r="11291" b="-302"/>
          <a:stretch/>
        </p:blipFill>
        <p:spPr>
          <a:xfrm>
            <a:off x="266565" y="1228921"/>
            <a:ext cx="5258943" cy="3774847"/>
          </a:xfrm>
          <a:prstGeom prst="rect">
            <a:avLst/>
          </a:prstGeom>
        </p:spPr>
      </p:pic>
      <p:pic>
        <p:nvPicPr>
          <p:cNvPr id="7" name="Picture 6" descr="A picture containing text, different, colorful, old&#10;&#10;Description automatically generated">
            <a:extLst>
              <a:ext uri="{FF2B5EF4-FFF2-40B4-BE49-F238E27FC236}">
                <a16:creationId xmlns:a16="http://schemas.microsoft.com/office/drawing/2014/main" id="{135A7B58-6019-4DDE-9B9E-87D3BD3BB9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34"/>
          <a:stretch/>
        </p:blipFill>
        <p:spPr>
          <a:xfrm>
            <a:off x="5554733" y="1253718"/>
            <a:ext cx="4402786" cy="4263923"/>
          </a:xfrm>
          <a:prstGeom prst="rect">
            <a:avLst/>
          </a:prstGeom>
        </p:spPr>
      </p:pic>
      <p:sp>
        <p:nvSpPr>
          <p:cNvPr id="3" name="TextBox 2">
            <a:extLst>
              <a:ext uri="{FF2B5EF4-FFF2-40B4-BE49-F238E27FC236}">
                <a16:creationId xmlns:a16="http://schemas.microsoft.com/office/drawing/2014/main" id="{26E1839C-03BA-4317-87C3-653A803C459C}"/>
              </a:ext>
            </a:extLst>
          </p:cNvPr>
          <p:cNvSpPr txBox="1"/>
          <p:nvPr/>
        </p:nvSpPr>
        <p:spPr>
          <a:xfrm>
            <a:off x="456190" y="5000726"/>
            <a:ext cx="5065536" cy="2323713"/>
          </a:xfrm>
          <a:prstGeom prst="rect">
            <a:avLst/>
          </a:prstGeom>
          <a:solidFill>
            <a:srgbClr val="0069B3"/>
          </a:solidFill>
          <a:ln>
            <a:solidFill>
              <a:srgbClr val="0069B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US" sz="2000" b="1" dirty="0">
                <a:solidFill>
                  <a:schemeClr val="bg1"/>
                </a:solidFill>
                <a:latin typeface="Trebuchet MS" panose="020B0603020202020204" pitchFamily="34" charset="0"/>
                <a:cs typeface="Arial" panose="020B0604020202020204" pitchFamily="34" charset="0"/>
              </a:rPr>
              <a:t>Activity: </a:t>
            </a:r>
            <a:r>
              <a:rPr lang="en-US" sz="2000" dirty="0">
                <a:solidFill>
                  <a:schemeClr val="bg1"/>
                </a:solidFill>
                <a:latin typeface="Trebuchet MS" panose="020B0603020202020204" pitchFamily="34" charset="0"/>
                <a:cs typeface="Arial" panose="020B0604020202020204" pitchFamily="34" charset="0"/>
              </a:rPr>
              <a:t>Which spheres are responsible for producing the largest number of our resources?</a:t>
            </a:r>
          </a:p>
          <a:p>
            <a:pPr>
              <a:spcAft>
                <a:spcPts val="300"/>
              </a:spcAft>
            </a:pPr>
            <a:r>
              <a:rPr lang="en-US" sz="2000" dirty="0">
                <a:solidFill>
                  <a:schemeClr val="bg1"/>
                </a:solidFill>
                <a:latin typeface="Trebuchet MS" panose="020B0603020202020204" pitchFamily="34" charset="0"/>
                <a:cs typeface="Arial" panose="020B0604020202020204" pitchFamily="34" charset="0"/>
              </a:rPr>
              <a:t>Suggest reasons for this.  </a:t>
            </a:r>
          </a:p>
          <a:p>
            <a:pPr>
              <a:spcAft>
                <a:spcPts val="300"/>
              </a:spcAft>
            </a:pPr>
            <a:r>
              <a:rPr lang="en-US" sz="2000" b="1" dirty="0">
                <a:solidFill>
                  <a:schemeClr val="bg1"/>
                </a:solidFill>
                <a:latin typeface="Trebuchet MS" panose="020B0603020202020204" pitchFamily="34" charset="0"/>
                <a:cs typeface="Arial" panose="020B0604020202020204" pitchFamily="34" charset="0"/>
              </a:rPr>
              <a:t>Challenge: </a:t>
            </a:r>
            <a:r>
              <a:rPr lang="en-US" sz="2000" dirty="0">
                <a:solidFill>
                  <a:schemeClr val="bg1"/>
                </a:solidFill>
                <a:latin typeface="Trebuchet MS" panose="020B0603020202020204" pitchFamily="34" charset="0"/>
                <a:cs typeface="Arial" panose="020B0604020202020204" pitchFamily="34" charset="0"/>
              </a:rPr>
              <a:t>Is it possible for more than one sphere to be responsible for the generation of resources?</a:t>
            </a:r>
          </a:p>
        </p:txBody>
      </p:sp>
      <p:sp>
        <p:nvSpPr>
          <p:cNvPr id="9" name="Oval 8">
            <a:extLst>
              <a:ext uri="{FF2B5EF4-FFF2-40B4-BE49-F238E27FC236}">
                <a16:creationId xmlns:a16="http://schemas.microsoft.com/office/drawing/2014/main" id="{E8F2725B-2B5B-4934-9025-F5F283D3B276}"/>
              </a:ext>
            </a:extLst>
          </p:cNvPr>
          <p:cNvSpPr/>
          <p:nvPr/>
        </p:nvSpPr>
        <p:spPr>
          <a:xfrm>
            <a:off x="5795201" y="1253863"/>
            <a:ext cx="507850" cy="565630"/>
          </a:xfrm>
          <a:prstGeom prst="ellipse">
            <a:avLst/>
          </a:prstGeom>
          <a:solidFill>
            <a:srgbClr val="0069B3"/>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1</a:t>
            </a:r>
            <a:endParaRPr lang="en-US" dirty="0"/>
          </a:p>
        </p:txBody>
      </p:sp>
      <p:sp>
        <p:nvSpPr>
          <p:cNvPr id="10" name="Oval 9">
            <a:extLst>
              <a:ext uri="{FF2B5EF4-FFF2-40B4-BE49-F238E27FC236}">
                <a16:creationId xmlns:a16="http://schemas.microsoft.com/office/drawing/2014/main" id="{C8DDFB72-1AC5-4301-ADDF-C22A6AE98379}"/>
              </a:ext>
            </a:extLst>
          </p:cNvPr>
          <p:cNvSpPr/>
          <p:nvPr/>
        </p:nvSpPr>
        <p:spPr>
          <a:xfrm>
            <a:off x="7960685" y="1253718"/>
            <a:ext cx="507860" cy="565630"/>
          </a:xfrm>
          <a:prstGeom prst="ellipse">
            <a:avLst/>
          </a:prstGeom>
          <a:solidFill>
            <a:srgbClr val="0069B3"/>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2</a:t>
            </a:r>
            <a:endParaRPr lang="en-US" dirty="0"/>
          </a:p>
        </p:txBody>
      </p:sp>
      <p:sp>
        <p:nvSpPr>
          <p:cNvPr id="11" name="Oval 10">
            <a:extLst>
              <a:ext uri="{FF2B5EF4-FFF2-40B4-BE49-F238E27FC236}">
                <a16:creationId xmlns:a16="http://schemas.microsoft.com/office/drawing/2014/main" id="{CF221875-DE11-42B6-9442-797C0817619E}"/>
              </a:ext>
            </a:extLst>
          </p:cNvPr>
          <p:cNvSpPr/>
          <p:nvPr/>
        </p:nvSpPr>
        <p:spPr>
          <a:xfrm>
            <a:off x="5795201" y="2701404"/>
            <a:ext cx="507850" cy="565630"/>
          </a:xfrm>
          <a:prstGeom prst="ellipse">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3</a:t>
            </a:r>
          </a:p>
        </p:txBody>
      </p:sp>
      <p:sp>
        <p:nvSpPr>
          <p:cNvPr id="12" name="Oval 11">
            <a:extLst>
              <a:ext uri="{FF2B5EF4-FFF2-40B4-BE49-F238E27FC236}">
                <a16:creationId xmlns:a16="http://schemas.microsoft.com/office/drawing/2014/main" id="{099FB5AF-C79B-47BD-8DC4-6A5BF434FBFB}"/>
              </a:ext>
            </a:extLst>
          </p:cNvPr>
          <p:cNvSpPr/>
          <p:nvPr/>
        </p:nvSpPr>
        <p:spPr>
          <a:xfrm>
            <a:off x="7960695" y="2694982"/>
            <a:ext cx="507850" cy="565630"/>
          </a:xfrm>
          <a:prstGeom prst="ellipse">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4</a:t>
            </a:r>
          </a:p>
        </p:txBody>
      </p:sp>
      <p:sp>
        <p:nvSpPr>
          <p:cNvPr id="13" name="Oval 12">
            <a:extLst>
              <a:ext uri="{FF2B5EF4-FFF2-40B4-BE49-F238E27FC236}">
                <a16:creationId xmlns:a16="http://schemas.microsoft.com/office/drawing/2014/main" id="{FE01C72A-699C-420D-AD0B-16725A2F4D96}"/>
              </a:ext>
            </a:extLst>
          </p:cNvPr>
          <p:cNvSpPr/>
          <p:nvPr/>
        </p:nvSpPr>
        <p:spPr>
          <a:xfrm>
            <a:off x="5812422" y="4085077"/>
            <a:ext cx="507850" cy="565630"/>
          </a:xfrm>
          <a:prstGeom prst="ellipse">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5</a:t>
            </a:r>
          </a:p>
        </p:txBody>
      </p:sp>
      <p:sp>
        <p:nvSpPr>
          <p:cNvPr id="14" name="Oval 13">
            <a:extLst>
              <a:ext uri="{FF2B5EF4-FFF2-40B4-BE49-F238E27FC236}">
                <a16:creationId xmlns:a16="http://schemas.microsoft.com/office/drawing/2014/main" id="{8CC7A30B-B801-4682-826E-652DE4D42EA0}"/>
              </a:ext>
            </a:extLst>
          </p:cNvPr>
          <p:cNvSpPr/>
          <p:nvPr/>
        </p:nvSpPr>
        <p:spPr>
          <a:xfrm>
            <a:off x="7960695" y="4063943"/>
            <a:ext cx="507850" cy="565630"/>
          </a:xfrm>
          <a:prstGeom prst="ellipse">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6</a:t>
            </a:r>
            <a:endParaRPr lang="en-US" dirty="0"/>
          </a:p>
        </p:txBody>
      </p:sp>
    </p:spTree>
    <p:extLst>
      <p:ext uri="{BB962C8B-B14F-4D97-AF65-F5344CB8AC3E}">
        <p14:creationId xmlns:p14="http://schemas.microsoft.com/office/powerpoint/2010/main" val="29639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53FB2-1603-4D67-8744-EAA25BEB66A4}"/>
              </a:ext>
            </a:extLst>
          </p:cNvPr>
          <p:cNvSpPr>
            <a:spLocks noGrp="1"/>
          </p:cNvSpPr>
          <p:nvPr>
            <p:ph type="ctrTitle"/>
          </p:nvPr>
        </p:nvSpPr>
        <p:spPr>
          <a:xfrm>
            <a:off x="392855" y="127673"/>
            <a:ext cx="10405734" cy="1002932"/>
          </a:xfrm>
        </p:spPr>
        <p:txBody>
          <a:bodyPr>
            <a:noAutofit/>
          </a:bodyPr>
          <a:lstStyle/>
          <a:p>
            <a:r>
              <a:rPr lang="en-US" sz="3500" dirty="0">
                <a:latin typeface="Trebuchet MS"/>
                <a:cs typeface="Times New Roman"/>
              </a:rPr>
              <a:t>Link the resource to the Earth’s sphere responsible for its production.</a:t>
            </a:r>
            <a:endParaRPr lang="en-US" sz="3500" dirty="0">
              <a:latin typeface="Trebuchet MS"/>
            </a:endParaRPr>
          </a:p>
        </p:txBody>
      </p:sp>
      <p:pic>
        <p:nvPicPr>
          <p:cNvPr id="5" name="Picture 5" descr="Diagram&#10;&#10;Description automatically generated">
            <a:extLst>
              <a:ext uri="{FF2B5EF4-FFF2-40B4-BE49-F238E27FC236}">
                <a16:creationId xmlns:a16="http://schemas.microsoft.com/office/drawing/2014/main" id="{237372C0-D5D9-4874-867B-041C5F8B2C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111" t="1813" r="11291" b="-302"/>
          <a:stretch/>
        </p:blipFill>
        <p:spPr>
          <a:xfrm>
            <a:off x="266565" y="1228921"/>
            <a:ext cx="5258943" cy="3774847"/>
          </a:xfrm>
          <a:prstGeom prst="rect">
            <a:avLst/>
          </a:prstGeom>
        </p:spPr>
      </p:pic>
      <p:pic>
        <p:nvPicPr>
          <p:cNvPr id="7" name="Picture 6" descr="A picture containing text, different, colorful, old&#10;&#10;Description automatically generated">
            <a:extLst>
              <a:ext uri="{FF2B5EF4-FFF2-40B4-BE49-F238E27FC236}">
                <a16:creationId xmlns:a16="http://schemas.microsoft.com/office/drawing/2014/main" id="{135A7B58-6019-4DDE-9B9E-87D3BD3BB9F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234"/>
          <a:stretch/>
        </p:blipFill>
        <p:spPr>
          <a:xfrm>
            <a:off x="5521682" y="1088463"/>
            <a:ext cx="4402786" cy="4263923"/>
          </a:xfrm>
          <a:prstGeom prst="rect">
            <a:avLst/>
          </a:prstGeom>
        </p:spPr>
      </p:pic>
      <p:sp>
        <p:nvSpPr>
          <p:cNvPr id="9" name="Oval 8">
            <a:extLst>
              <a:ext uri="{FF2B5EF4-FFF2-40B4-BE49-F238E27FC236}">
                <a16:creationId xmlns:a16="http://schemas.microsoft.com/office/drawing/2014/main" id="{E8F2725B-2B5B-4934-9025-F5F283D3B276}"/>
              </a:ext>
            </a:extLst>
          </p:cNvPr>
          <p:cNvSpPr/>
          <p:nvPr/>
        </p:nvSpPr>
        <p:spPr>
          <a:xfrm>
            <a:off x="5762150" y="1088608"/>
            <a:ext cx="507850" cy="565630"/>
          </a:xfrm>
          <a:prstGeom prst="ellipse">
            <a:avLst/>
          </a:prstGeom>
          <a:solidFill>
            <a:srgbClr val="0069B3"/>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1</a:t>
            </a:r>
            <a:endParaRPr lang="en-US" dirty="0"/>
          </a:p>
        </p:txBody>
      </p:sp>
      <p:sp>
        <p:nvSpPr>
          <p:cNvPr id="10" name="Oval 9">
            <a:extLst>
              <a:ext uri="{FF2B5EF4-FFF2-40B4-BE49-F238E27FC236}">
                <a16:creationId xmlns:a16="http://schemas.microsoft.com/office/drawing/2014/main" id="{C8DDFB72-1AC5-4301-ADDF-C22A6AE98379}"/>
              </a:ext>
            </a:extLst>
          </p:cNvPr>
          <p:cNvSpPr/>
          <p:nvPr/>
        </p:nvSpPr>
        <p:spPr>
          <a:xfrm>
            <a:off x="7927634" y="1088463"/>
            <a:ext cx="507860" cy="565630"/>
          </a:xfrm>
          <a:prstGeom prst="ellipse">
            <a:avLst/>
          </a:prstGeom>
          <a:solidFill>
            <a:srgbClr val="0069B3"/>
          </a:solidFill>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2</a:t>
            </a:r>
            <a:endParaRPr lang="en-US" dirty="0"/>
          </a:p>
        </p:txBody>
      </p:sp>
      <p:sp>
        <p:nvSpPr>
          <p:cNvPr id="11" name="Oval 10">
            <a:extLst>
              <a:ext uri="{FF2B5EF4-FFF2-40B4-BE49-F238E27FC236}">
                <a16:creationId xmlns:a16="http://schemas.microsoft.com/office/drawing/2014/main" id="{CF221875-DE11-42B6-9442-797C0817619E}"/>
              </a:ext>
            </a:extLst>
          </p:cNvPr>
          <p:cNvSpPr/>
          <p:nvPr/>
        </p:nvSpPr>
        <p:spPr>
          <a:xfrm>
            <a:off x="5762150" y="2536149"/>
            <a:ext cx="507850" cy="565630"/>
          </a:xfrm>
          <a:prstGeom prst="ellipse">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3</a:t>
            </a:r>
          </a:p>
        </p:txBody>
      </p:sp>
      <p:sp>
        <p:nvSpPr>
          <p:cNvPr id="12" name="Oval 11">
            <a:extLst>
              <a:ext uri="{FF2B5EF4-FFF2-40B4-BE49-F238E27FC236}">
                <a16:creationId xmlns:a16="http://schemas.microsoft.com/office/drawing/2014/main" id="{099FB5AF-C79B-47BD-8DC4-6A5BF434FBFB}"/>
              </a:ext>
            </a:extLst>
          </p:cNvPr>
          <p:cNvSpPr/>
          <p:nvPr/>
        </p:nvSpPr>
        <p:spPr>
          <a:xfrm>
            <a:off x="7927644" y="2529727"/>
            <a:ext cx="507850" cy="565630"/>
          </a:xfrm>
          <a:prstGeom prst="ellipse">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4</a:t>
            </a:r>
          </a:p>
        </p:txBody>
      </p:sp>
      <p:sp>
        <p:nvSpPr>
          <p:cNvPr id="13" name="Oval 12">
            <a:extLst>
              <a:ext uri="{FF2B5EF4-FFF2-40B4-BE49-F238E27FC236}">
                <a16:creationId xmlns:a16="http://schemas.microsoft.com/office/drawing/2014/main" id="{FE01C72A-699C-420D-AD0B-16725A2F4D96}"/>
              </a:ext>
            </a:extLst>
          </p:cNvPr>
          <p:cNvSpPr/>
          <p:nvPr/>
        </p:nvSpPr>
        <p:spPr>
          <a:xfrm>
            <a:off x="5779371" y="3919822"/>
            <a:ext cx="507850" cy="565630"/>
          </a:xfrm>
          <a:prstGeom prst="ellipse">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5</a:t>
            </a:r>
          </a:p>
        </p:txBody>
      </p:sp>
      <p:sp>
        <p:nvSpPr>
          <p:cNvPr id="14" name="Oval 13">
            <a:extLst>
              <a:ext uri="{FF2B5EF4-FFF2-40B4-BE49-F238E27FC236}">
                <a16:creationId xmlns:a16="http://schemas.microsoft.com/office/drawing/2014/main" id="{8CC7A30B-B801-4682-826E-652DE4D42EA0}"/>
              </a:ext>
            </a:extLst>
          </p:cNvPr>
          <p:cNvSpPr/>
          <p:nvPr/>
        </p:nvSpPr>
        <p:spPr>
          <a:xfrm>
            <a:off x="7927644" y="3898688"/>
            <a:ext cx="507850" cy="565630"/>
          </a:xfrm>
          <a:prstGeom prst="ellipse">
            <a:avLst/>
          </a:prstGeom>
          <a:solidFill>
            <a:srgbClr val="0069B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6</a:t>
            </a:r>
            <a:endParaRPr lang="en-US" dirty="0"/>
          </a:p>
        </p:txBody>
      </p:sp>
      <p:sp>
        <p:nvSpPr>
          <p:cNvPr id="16" name="Oval 15">
            <a:extLst>
              <a:ext uri="{FF2B5EF4-FFF2-40B4-BE49-F238E27FC236}">
                <a16:creationId xmlns:a16="http://schemas.microsoft.com/office/drawing/2014/main" id="{03077BB5-8306-4B4F-8FD6-DF87BBEA48CD}"/>
              </a:ext>
            </a:extLst>
          </p:cNvPr>
          <p:cNvSpPr/>
          <p:nvPr/>
        </p:nvSpPr>
        <p:spPr>
          <a:xfrm>
            <a:off x="732593" y="3208730"/>
            <a:ext cx="507850" cy="565630"/>
          </a:xfrm>
          <a:prstGeom prst="ellipse">
            <a:avLst/>
          </a:prstGeom>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1</a:t>
            </a:r>
            <a:endParaRPr lang="en-US" dirty="0"/>
          </a:p>
        </p:txBody>
      </p:sp>
      <p:sp>
        <p:nvSpPr>
          <p:cNvPr id="17" name="Oval 16">
            <a:extLst>
              <a:ext uri="{FF2B5EF4-FFF2-40B4-BE49-F238E27FC236}">
                <a16:creationId xmlns:a16="http://schemas.microsoft.com/office/drawing/2014/main" id="{B0136A45-4CD9-4304-B0F4-193AAFF09397}"/>
              </a:ext>
            </a:extLst>
          </p:cNvPr>
          <p:cNvSpPr/>
          <p:nvPr/>
        </p:nvSpPr>
        <p:spPr>
          <a:xfrm>
            <a:off x="4278431" y="3116334"/>
            <a:ext cx="507850" cy="565630"/>
          </a:xfrm>
          <a:prstGeom prst="ellipse">
            <a:avLst/>
          </a:prstGeom>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2</a:t>
            </a:r>
            <a:endParaRPr lang="en-US" dirty="0"/>
          </a:p>
        </p:txBody>
      </p:sp>
      <p:sp>
        <p:nvSpPr>
          <p:cNvPr id="18" name="Oval 17">
            <a:extLst>
              <a:ext uri="{FF2B5EF4-FFF2-40B4-BE49-F238E27FC236}">
                <a16:creationId xmlns:a16="http://schemas.microsoft.com/office/drawing/2014/main" id="{3A33F720-6272-4D8A-9115-068DF31D8FCA}"/>
              </a:ext>
            </a:extLst>
          </p:cNvPr>
          <p:cNvSpPr/>
          <p:nvPr/>
        </p:nvSpPr>
        <p:spPr>
          <a:xfrm>
            <a:off x="1090915" y="3970992"/>
            <a:ext cx="507850" cy="565630"/>
          </a:xfrm>
          <a:prstGeom prst="ellipse">
            <a:avLst/>
          </a:prstGeom>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4</a:t>
            </a:r>
          </a:p>
        </p:txBody>
      </p:sp>
      <p:sp>
        <p:nvSpPr>
          <p:cNvPr id="19" name="Oval 18">
            <a:extLst>
              <a:ext uri="{FF2B5EF4-FFF2-40B4-BE49-F238E27FC236}">
                <a16:creationId xmlns:a16="http://schemas.microsoft.com/office/drawing/2014/main" id="{616CA962-31FF-4A6B-9B92-BB10378DB083}"/>
              </a:ext>
            </a:extLst>
          </p:cNvPr>
          <p:cNvSpPr/>
          <p:nvPr/>
        </p:nvSpPr>
        <p:spPr>
          <a:xfrm>
            <a:off x="3989633" y="3867047"/>
            <a:ext cx="507850" cy="565630"/>
          </a:xfrm>
          <a:prstGeom prst="ellipse">
            <a:avLst/>
          </a:prstGeom>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5</a:t>
            </a:r>
          </a:p>
        </p:txBody>
      </p:sp>
      <p:sp>
        <p:nvSpPr>
          <p:cNvPr id="20" name="Oval 19">
            <a:extLst>
              <a:ext uri="{FF2B5EF4-FFF2-40B4-BE49-F238E27FC236}">
                <a16:creationId xmlns:a16="http://schemas.microsoft.com/office/drawing/2014/main" id="{675F1916-D118-4ECA-BCB8-8572AD6DD270}"/>
              </a:ext>
            </a:extLst>
          </p:cNvPr>
          <p:cNvSpPr/>
          <p:nvPr/>
        </p:nvSpPr>
        <p:spPr>
          <a:xfrm>
            <a:off x="2164976" y="4317475"/>
            <a:ext cx="507850" cy="565630"/>
          </a:xfrm>
          <a:prstGeom prst="ellipse">
            <a:avLst/>
          </a:prstGeom>
          <a:ln>
            <a:solidFill>
              <a:srgbClr val="0069B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6</a:t>
            </a:r>
            <a:endParaRPr lang="en-US" dirty="0"/>
          </a:p>
        </p:txBody>
      </p:sp>
      <p:sp>
        <p:nvSpPr>
          <p:cNvPr id="26" name="Oval 25">
            <a:extLst>
              <a:ext uri="{FF2B5EF4-FFF2-40B4-BE49-F238E27FC236}">
                <a16:creationId xmlns:a16="http://schemas.microsoft.com/office/drawing/2014/main" id="{1DF63DB3-84FB-4A0E-BD18-9868B67E4920}"/>
              </a:ext>
            </a:extLst>
          </p:cNvPr>
          <p:cNvSpPr/>
          <p:nvPr/>
        </p:nvSpPr>
        <p:spPr>
          <a:xfrm>
            <a:off x="5595722" y="5403810"/>
            <a:ext cx="2585842" cy="1088787"/>
          </a:xfrm>
          <a:prstGeom prst="ellipse">
            <a:avLst/>
          </a:prstGeom>
          <a:solidFill>
            <a:srgbClr val="84CFF6"/>
          </a:solidFill>
          <a:ln>
            <a:solidFill>
              <a:srgbClr val="84C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0069B3"/>
                </a:solidFill>
                <a:latin typeface="Trebuchet MS" panose="020B0603020202020204" pitchFamily="34" charset="0"/>
                <a:cs typeface="Arial" panose="020B0604020202020204" pitchFamily="34" charset="0"/>
              </a:rPr>
              <a:t>Answers</a:t>
            </a:r>
          </a:p>
        </p:txBody>
      </p:sp>
      <p:sp>
        <p:nvSpPr>
          <p:cNvPr id="27" name="TextBox 26">
            <a:extLst>
              <a:ext uri="{FF2B5EF4-FFF2-40B4-BE49-F238E27FC236}">
                <a16:creationId xmlns:a16="http://schemas.microsoft.com/office/drawing/2014/main" id="{D20FA1D7-DC47-4A2A-9C31-732F992313DC}"/>
              </a:ext>
            </a:extLst>
          </p:cNvPr>
          <p:cNvSpPr txBox="1"/>
          <p:nvPr/>
        </p:nvSpPr>
        <p:spPr>
          <a:xfrm>
            <a:off x="456190" y="5000726"/>
            <a:ext cx="5065536" cy="2323713"/>
          </a:xfrm>
          <a:prstGeom prst="rect">
            <a:avLst/>
          </a:prstGeom>
          <a:solidFill>
            <a:srgbClr val="0069B3"/>
          </a:solidFill>
          <a:ln>
            <a:solidFill>
              <a:srgbClr val="0069B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300"/>
              </a:spcAft>
            </a:pPr>
            <a:r>
              <a:rPr lang="en-US" sz="2000" b="1" dirty="0">
                <a:solidFill>
                  <a:schemeClr val="bg1"/>
                </a:solidFill>
                <a:latin typeface="Trebuchet MS" panose="020B0603020202020204" pitchFamily="34" charset="0"/>
                <a:cs typeface="Arial" panose="020B0604020202020204" pitchFamily="34" charset="0"/>
              </a:rPr>
              <a:t>Activity: </a:t>
            </a:r>
            <a:r>
              <a:rPr lang="en-US" sz="2000" dirty="0">
                <a:solidFill>
                  <a:schemeClr val="bg1"/>
                </a:solidFill>
                <a:latin typeface="Trebuchet MS" panose="020B0603020202020204" pitchFamily="34" charset="0"/>
                <a:cs typeface="Arial" panose="020B0604020202020204" pitchFamily="34" charset="0"/>
              </a:rPr>
              <a:t>Which spheres are responsible for producing the largest number of our resources?</a:t>
            </a:r>
          </a:p>
          <a:p>
            <a:pPr>
              <a:spcAft>
                <a:spcPts val="300"/>
              </a:spcAft>
            </a:pPr>
            <a:r>
              <a:rPr lang="en-US" sz="2000" dirty="0">
                <a:solidFill>
                  <a:schemeClr val="bg1"/>
                </a:solidFill>
                <a:latin typeface="Trebuchet MS" panose="020B0603020202020204" pitchFamily="34" charset="0"/>
                <a:cs typeface="Arial" panose="020B0604020202020204" pitchFamily="34" charset="0"/>
              </a:rPr>
              <a:t>Suggest  reasons for this.  </a:t>
            </a:r>
          </a:p>
          <a:p>
            <a:pPr>
              <a:spcAft>
                <a:spcPts val="300"/>
              </a:spcAft>
            </a:pPr>
            <a:r>
              <a:rPr lang="en-US" sz="2000" b="1" dirty="0">
                <a:solidFill>
                  <a:schemeClr val="bg1"/>
                </a:solidFill>
                <a:latin typeface="Trebuchet MS" panose="020B0603020202020204" pitchFamily="34" charset="0"/>
                <a:cs typeface="Arial" panose="020B0604020202020204" pitchFamily="34" charset="0"/>
              </a:rPr>
              <a:t>Challenge: </a:t>
            </a:r>
            <a:r>
              <a:rPr lang="en-US" sz="2000" dirty="0">
                <a:solidFill>
                  <a:schemeClr val="bg1"/>
                </a:solidFill>
                <a:latin typeface="Trebuchet MS" panose="020B0603020202020204" pitchFamily="34" charset="0"/>
                <a:cs typeface="Arial" panose="020B0604020202020204" pitchFamily="34" charset="0"/>
              </a:rPr>
              <a:t>Is it possible for more than one sphere to be responsible for the generation of resources?</a:t>
            </a:r>
          </a:p>
        </p:txBody>
      </p:sp>
    </p:spTree>
    <p:extLst>
      <p:ext uri="{BB962C8B-B14F-4D97-AF65-F5344CB8AC3E}">
        <p14:creationId xmlns:p14="http://schemas.microsoft.com/office/powerpoint/2010/main" val="1357237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DAB2-97BF-6142-B77A-BF7B79763CCC}"/>
              </a:ext>
            </a:extLst>
          </p:cNvPr>
          <p:cNvSpPr>
            <a:spLocks noGrp="1"/>
          </p:cNvSpPr>
          <p:nvPr>
            <p:ph type="ctrTitle"/>
          </p:nvPr>
        </p:nvSpPr>
        <p:spPr>
          <a:xfrm>
            <a:off x="5787069" y="331093"/>
            <a:ext cx="4644317" cy="5408335"/>
          </a:xfrm>
        </p:spPr>
        <p:txBody>
          <a:bodyPr>
            <a:normAutofit/>
          </a:bodyPr>
          <a:lstStyle/>
          <a:p>
            <a:r>
              <a:rPr lang="en-GB" sz="2800" dirty="0">
                <a:solidFill>
                  <a:schemeClr val="tx1"/>
                </a:solidFill>
                <a:latin typeface="Trebuchet MS"/>
                <a:cs typeface="Times New Roman"/>
              </a:rPr>
              <a:t>Do now: </a:t>
            </a:r>
            <a:br>
              <a:rPr lang="en-GB" sz="2800" dirty="0">
                <a:latin typeface="Trebuchet MS" panose="020B0603020202020204" pitchFamily="34" charset="0"/>
              </a:rPr>
            </a:br>
            <a:r>
              <a:rPr lang="en-GB" sz="2800" dirty="0">
                <a:solidFill>
                  <a:schemeClr val="tx1"/>
                </a:solidFill>
                <a:latin typeface="Trebuchet MS"/>
                <a:cs typeface="Times New Roman"/>
              </a:rPr>
              <a:t>Read the statement.</a:t>
            </a:r>
            <a:br>
              <a:rPr lang="en-GB" sz="2800" dirty="0">
                <a:latin typeface="Trebuchet MS" panose="020B0603020202020204" pitchFamily="34" charset="0"/>
              </a:rPr>
            </a:br>
            <a:br>
              <a:rPr lang="en-GB" sz="2800" dirty="0">
                <a:latin typeface="Trebuchet MS" panose="020B0603020202020204" pitchFamily="34" charset="0"/>
              </a:rPr>
            </a:br>
            <a:r>
              <a:rPr lang="en-GB" sz="2800" dirty="0">
                <a:solidFill>
                  <a:schemeClr val="tx1"/>
                </a:solidFill>
                <a:latin typeface="Trebuchet MS"/>
                <a:cs typeface="Times New Roman"/>
              </a:rPr>
              <a:t>Define the meaning of the phrase </a:t>
            </a:r>
            <a:r>
              <a:rPr lang="en-US" sz="2800" dirty="0">
                <a:solidFill>
                  <a:schemeClr val="tx1"/>
                </a:solidFill>
                <a:latin typeface="Trebuchet MS"/>
                <a:cs typeface="Times New Roman"/>
              </a:rPr>
              <a:t>‘limited resources’ within this context.</a:t>
            </a:r>
            <a:br>
              <a:rPr lang="en-US" sz="2800" dirty="0">
                <a:latin typeface="Trebuchet MS" panose="020B0603020202020204" pitchFamily="34" charset="0"/>
              </a:rPr>
            </a:br>
            <a:br>
              <a:rPr lang="en-US" sz="2800" dirty="0">
                <a:latin typeface="Trebuchet MS" panose="020B0603020202020204" pitchFamily="34" charset="0"/>
              </a:rPr>
            </a:br>
            <a:r>
              <a:rPr lang="en-US" sz="2800" dirty="0">
                <a:solidFill>
                  <a:schemeClr val="tx1"/>
                </a:solidFill>
                <a:latin typeface="Trebuchet MS"/>
                <a:cs typeface="Times New Roman"/>
              </a:rPr>
              <a:t>Challenge: Suggest how businesses can use limited resources and still be economically productive. </a:t>
            </a:r>
            <a:endParaRPr lang="en-US" dirty="0">
              <a:latin typeface="Trebuchet MS" panose="020B0603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8C0F2E53-8201-F841-86B3-8A3D3F6A39B6}"/>
              </a:ext>
            </a:extLst>
          </p:cNvPr>
          <p:cNvSpPr>
            <a:spLocks noGrp="1"/>
          </p:cNvSpPr>
          <p:nvPr>
            <p:ph type="subTitle" idx="1"/>
          </p:nvPr>
        </p:nvSpPr>
        <p:spPr>
          <a:xfrm>
            <a:off x="188247" y="706240"/>
            <a:ext cx="5514748" cy="5847811"/>
          </a:xfrm>
        </p:spPr>
        <p:txBody>
          <a:bodyPr vert="horz" lIns="91440" tIns="45720" rIns="91440" bIns="45720" rtlCol="0" anchor="t">
            <a:normAutofit fontScale="92500"/>
          </a:bodyPr>
          <a:lstStyle/>
          <a:p>
            <a:pPr>
              <a:spcAft>
                <a:spcPts val="300"/>
              </a:spcAft>
            </a:pPr>
            <a:r>
              <a:rPr lang="en-GB" dirty="0">
                <a:latin typeface="Trebuchet MS"/>
                <a:cs typeface="Times New Roman"/>
              </a:rPr>
              <a:t>“Many powerful people in business believe that there is a new challenge in the 21st century: a strong business will be one that can be successful in a world of limited resources. The competitive advantage will be with those who can think outside of the box.”</a:t>
            </a:r>
            <a:r>
              <a:rPr lang="en-GB" sz="3600" dirty="0">
                <a:latin typeface="Trebuchet MS"/>
                <a:cs typeface="Times New Roman"/>
              </a:rPr>
              <a:t> </a:t>
            </a:r>
          </a:p>
          <a:p>
            <a:pPr>
              <a:spcAft>
                <a:spcPts val="300"/>
              </a:spcAft>
            </a:pPr>
            <a:r>
              <a:rPr lang="en-GB" sz="2000" i="1" dirty="0" err="1">
                <a:latin typeface="Trebuchet MS"/>
                <a:cs typeface="Times New Roman"/>
              </a:rPr>
              <a:t>Janez</a:t>
            </a:r>
            <a:r>
              <a:rPr lang="en-GB" sz="2000" i="1" dirty="0">
                <a:latin typeface="Trebuchet MS"/>
                <a:cs typeface="Times New Roman"/>
              </a:rPr>
              <a:t> Potocnik (2013)</a:t>
            </a:r>
            <a:br>
              <a:rPr lang="en-GB" sz="2000" dirty="0">
                <a:latin typeface="Trebuchet MS" panose="020B0603020202020204" pitchFamily="34" charset="0"/>
              </a:rPr>
            </a:br>
            <a:r>
              <a:rPr lang="en-GB" sz="2000" i="1" dirty="0">
                <a:latin typeface="Trebuchet MS"/>
                <a:cs typeface="Times New Roman"/>
              </a:rPr>
              <a:t>Towards the Circular Economy, </a:t>
            </a:r>
            <a:br>
              <a:rPr lang="en-GB" sz="2000" i="1" dirty="0">
                <a:latin typeface="Trebuchet MS"/>
                <a:cs typeface="Times New Roman"/>
              </a:rPr>
            </a:br>
            <a:r>
              <a:rPr lang="en-GB" sz="2000" i="1" dirty="0">
                <a:latin typeface="Trebuchet MS"/>
                <a:cs typeface="Times New Roman"/>
              </a:rPr>
              <a:t>Ellen MacArthur Foundation</a:t>
            </a:r>
            <a:endParaRPr lang="en-US" dirty="0">
              <a:latin typeface="Trebuchet MS"/>
              <a:cs typeface="Times New Roman"/>
            </a:endParaRPr>
          </a:p>
        </p:txBody>
      </p:sp>
    </p:spTree>
    <p:extLst>
      <p:ext uri="{BB962C8B-B14F-4D97-AF65-F5344CB8AC3E}">
        <p14:creationId xmlns:p14="http://schemas.microsoft.com/office/powerpoint/2010/main" val="156962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597C-F904-44B9-8DAA-D363344500C8}"/>
              </a:ext>
            </a:extLst>
          </p:cNvPr>
          <p:cNvSpPr>
            <a:spLocks noGrp="1"/>
          </p:cNvSpPr>
          <p:nvPr>
            <p:ph type="ctrTitle"/>
          </p:nvPr>
        </p:nvSpPr>
        <p:spPr>
          <a:xfrm>
            <a:off x="375299" y="3459296"/>
            <a:ext cx="9088041" cy="970517"/>
          </a:xfrm>
        </p:spPr>
        <p:txBody>
          <a:bodyPr>
            <a:normAutofit/>
          </a:bodyPr>
          <a:lstStyle/>
          <a:p>
            <a:r>
              <a:rPr lang="en-US" dirty="0">
                <a:latin typeface="Trebuchet MS"/>
                <a:cs typeface="Times New Roman"/>
              </a:rPr>
              <a:t>Bio</a:t>
            </a:r>
            <a:r>
              <a:rPr lang="en-US" dirty="0">
                <a:solidFill>
                  <a:srgbClr val="00B050"/>
                </a:solidFill>
                <a:latin typeface="Trebuchet MS"/>
                <a:cs typeface="Times New Roman"/>
              </a:rPr>
              <a:t>economy</a:t>
            </a:r>
            <a:endParaRPr lang="en-US" dirty="0">
              <a:solidFill>
                <a:srgbClr val="00B050"/>
              </a:solidFill>
              <a:latin typeface="Trebuchet MS"/>
            </a:endParaRPr>
          </a:p>
        </p:txBody>
      </p:sp>
      <p:sp>
        <p:nvSpPr>
          <p:cNvPr id="4" name="TextBox 3">
            <a:extLst>
              <a:ext uri="{FF2B5EF4-FFF2-40B4-BE49-F238E27FC236}">
                <a16:creationId xmlns:a16="http://schemas.microsoft.com/office/drawing/2014/main" id="{B03405FD-6341-4D2E-8A44-D8AD6233CD51}"/>
              </a:ext>
            </a:extLst>
          </p:cNvPr>
          <p:cNvSpPr txBox="1"/>
          <p:nvPr/>
        </p:nvSpPr>
        <p:spPr>
          <a:xfrm>
            <a:off x="452838" y="461535"/>
            <a:ext cx="5721420" cy="2785378"/>
          </a:xfrm>
          <a:prstGeom prst="rect">
            <a:avLst/>
          </a:prstGeom>
          <a:solidFill>
            <a:srgbClr val="0069B3"/>
          </a:solidFill>
          <a:ln>
            <a:solidFill>
              <a:srgbClr val="0069B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dirty="0">
                <a:solidFill>
                  <a:schemeClr val="bg1"/>
                </a:solidFill>
                <a:latin typeface="Trebuchet MS"/>
                <a:cs typeface="Calibri"/>
              </a:rPr>
              <a:t>The Bioeconomy could have the answers... </a:t>
            </a:r>
            <a:endParaRPr lang="en-US" dirty="0">
              <a:solidFill>
                <a:schemeClr val="bg1"/>
              </a:solidFill>
            </a:endParaRPr>
          </a:p>
          <a:p>
            <a:endParaRPr lang="en-US" sz="3500" dirty="0">
              <a:solidFill>
                <a:schemeClr val="bg1"/>
              </a:solidFill>
              <a:latin typeface="Trebuchet MS"/>
              <a:cs typeface="Calibri"/>
            </a:endParaRPr>
          </a:p>
          <a:p>
            <a:r>
              <a:rPr lang="en-US" sz="3500" dirty="0">
                <a:solidFill>
                  <a:schemeClr val="bg1"/>
                </a:solidFill>
                <a:latin typeface="Trebuchet MS"/>
                <a:cs typeface="Calibri"/>
              </a:rPr>
              <a:t>What do you think this word means? </a:t>
            </a:r>
            <a:endParaRPr lang="en-US" dirty="0">
              <a:solidFill>
                <a:schemeClr val="bg1"/>
              </a:solidFill>
              <a:cs typeface="Calibri"/>
            </a:endParaRPr>
          </a:p>
        </p:txBody>
      </p:sp>
      <p:sp>
        <p:nvSpPr>
          <p:cNvPr id="6" name="Subtitle 5">
            <a:extLst>
              <a:ext uri="{FF2B5EF4-FFF2-40B4-BE49-F238E27FC236}">
                <a16:creationId xmlns:a16="http://schemas.microsoft.com/office/drawing/2014/main" id="{7520FD24-D87A-46A9-B39B-B1D6D63CEAF4}"/>
              </a:ext>
            </a:extLst>
          </p:cNvPr>
          <p:cNvSpPr>
            <a:spLocks noGrp="1"/>
          </p:cNvSpPr>
          <p:nvPr>
            <p:ph type="subTitle" idx="1"/>
          </p:nvPr>
        </p:nvSpPr>
        <p:spPr>
          <a:xfrm>
            <a:off x="404223" y="4546582"/>
            <a:ext cx="8331573" cy="1125311"/>
          </a:xfrm>
        </p:spPr>
        <p:txBody>
          <a:bodyPr vert="horz" lIns="91440" tIns="45720" rIns="91440" bIns="45720" rtlCol="0" anchor="t">
            <a:noAutofit/>
          </a:bodyPr>
          <a:lstStyle/>
          <a:p>
            <a:r>
              <a:rPr lang="en-US" dirty="0">
                <a:latin typeface="Trebuchet MS"/>
                <a:cs typeface="Times New Roman"/>
              </a:rPr>
              <a:t>Hint: Try splitting the word into two familiar sounding parts.</a:t>
            </a:r>
            <a:endParaRPr lang="en-US" dirty="0">
              <a:latin typeface="Trebuchet MS"/>
            </a:endParaRPr>
          </a:p>
        </p:txBody>
      </p:sp>
    </p:spTree>
    <p:extLst>
      <p:ext uri="{BB962C8B-B14F-4D97-AF65-F5344CB8AC3E}">
        <p14:creationId xmlns:p14="http://schemas.microsoft.com/office/powerpoint/2010/main" val="307897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72C885-71E5-4D22-B8CC-4931F652FBBD}"/>
              </a:ext>
            </a:extLst>
          </p:cNvPr>
          <p:cNvSpPr txBox="1"/>
          <p:nvPr/>
        </p:nvSpPr>
        <p:spPr>
          <a:xfrm>
            <a:off x="680772" y="568217"/>
            <a:ext cx="8665064" cy="1015663"/>
          </a:xfrm>
          <a:prstGeom prst="rect">
            <a:avLst/>
          </a:prstGeom>
          <a:noFill/>
        </p:spPr>
        <p:txBody>
          <a:bodyPr wrap="square" lIns="91440" tIns="45720" rIns="91440" bIns="45720" rtlCol="0" anchor="t">
            <a:spAutoFit/>
          </a:bodyPr>
          <a:lstStyle/>
          <a:p>
            <a:r>
              <a:rPr lang="en-GB" sz="6000" dirty="0">
                <a:solidFill>
                  <a:srgbClr val="0069B3"/>
                </a:solidFill>
                <a:latin typeface="Trebuchet MS"/>
              </a:rPr>
              <a:t>The Bioeconomy</a:t>
            </a:r>
            <a:r>
              <a:rPr lang="en-GB" sz="3600" dirty="0">
                <a:solidFill>
                  <a:srgbClr val="0069B3"/>
                </a:solidFill>
                <a:cs typeface="Calibri"/>
              </a:rPr>
              <a:t> </a:t>
            </a:r>
            <a:endParaRPr lang="en-US" dirty="0">
              <a:solidFill>
                <a:srgbClr val="0069B3"/>
              </a:solidFill>
            </a:endParaRPr>
          </a:p>
        </p:txBody>
      </p:sp>
      <p:pic>
        <p:nvPicPr>
          <p:cNvPr id="2" name="Online Media 1">
            <a:hlinkClick r:id="" action="ppaction://media"/>
            <a:extLst>
              <a:ext uri="{FF2B5EF4-FFF2-40B4-BE49-F238E27FC236}">
                <a16:creationId xmlns:a16="http://schemas.microsoft.com/office/drawing/2014/main" id="{F916E39C-E9A5-4FBD-9172-6CD8CC65FF3E}"/>
              </a:ext>
            </a:extLst>
          </p:cNvPr>
          <p:cNvPicPr>
            <a:picLocks noRot="1" noChangeAspect="1"/>
          </p:cNvPicPr>
          <p:nvPr>
            <a:videoFile r:link="rId1"/>
          </p:nvPr>
        </p:nvPicPr>
        <p:blipFill>
          <a:blip r:embed="rId4"/>
          <a:stretch>
            <a:fillRect/>
          </a:stretch>
        </p:blipFill>
        <p:spPr>
          <a:xfrm>
            <a:off x="680772" y="1645514"/>
            <a:ext cx="7670014" cy="4314382"/>
          </a:xfrm>
          <a:prstGeom prst="rect">
            <a:avLst/>
          </a:prstGeom>
        </p:spPr>
      </p:pic>
    </p:spTree>
    <p:extLst>
      <p:ext uri="{BB962C8B-B14F-4D97-AF65-F5344CB8AC3E}">
        <p14:creationId xmlns:p14="http://schemas.microsoft.com/office/powerpoint/2010/main" val="3256601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534462C4-FCD1-40A6-8527-BD2FC2A3023F}"/>
              </a:ext>
            </a:extLst>
          </p:cNvPr>
          <p:cNvGraphicFramePr>
            <a:graphicFrameLocks noGrp="1"/>
          </p:cNvGraphicFramePr>
          <p:nvPr>
            <p:extLst>
              <p:ext uri="{D42A27DB-BD31-4B8C-83A1-F6EECF244321}">
                <p14:modId xmlns:p14="http://schemas.microsoft.com/office/powerpoint/2010/main" val="3584773483"/>
              </p:ext>
            </p:extLst>
          </p:nvPr>
        </p:nvGraphicFramePr>
        <p:xfrm>
          <a:off x="446621" y="2061200"/>
          <a:ext cx="7878690" cy="4663696"/>
        </p:xfrm>
        <a:graphic>
          <a:graphicData uri="http://schemas.openxmlformats.org/drawingml/2006/table">
            <a:tbl>
              <a:tblPr firstRow="1" bandRow="1">
                <a:tableStyleId>{5940675A-B579-460E-94D1-54222C63F5DA}</a:tableStyleId>
              </a:tblPr>
              <a:tblGrid>
                <a:gridCol w="3939345">
                  <a:extLst>
                    <a:ext uri="{9D8B030D-6E8A-4147-A177-3AD203B41FA5}">
                      <a16:colId xmlns:a16="http://schemas.microsoft.com/office/drawing/2014/main" val="3796757051"/>
                    </a:ext>
                  </a:extLst>
                </a:gridCol>
                <a:gridCol w="3939345">
                  <a:extLst>
                    <a:ext uri="{9D8B030D-6E8A-4147-A177-3AD203B41FA5}">
                      <a16:colId xmlns:a16="http://schemas.microsoft.com/office/drawing/2014/main" val="840059856"/>
                    </a:ext>
                  </a:extLst>
                </a:gridCol>
              </a:tblGrid>
              <a:tr h="2331848">
                <a:tc>
                  <a:txBody>
                    <a:bodyPr/>
                    <a:lstStyle/>
                    <a:p>
                      <a:endParaRPr lang="en-US"/>
                    </a:p>
                  </a:txBody>
                  <a:tcPr/>
                </a:tc>
                <a:tc>
                  <a:txBody>
                    <a:bodyPr/>
                    <a:lstStyle/>
                    <a:p>
                      <a:endParaRPr lang="en-US"/>
                    </a:p>
                  </a:txBody>
                  <a:tcPr/>
                </a:tc>
                <a:extLst>
                  <a:ext uri="{0D108BD9-81ED-4DB2-BD59-A6C34878D82A}">
                    <a16:rowId xmlns:a16="http://schemas.microsoft.com/office/drawing/2014/main" val="771927409"/>
                  </a:ext>
                </a:extLst>
              </a:tr>
              <a:tr h="2331848">
                <a:tc>
                  <a:txBody>
                    <a:bodyPr/>
                    <a:lstStyle/>
                    <a:p>
                      <a:endParaRPr lang="en-US"/>
                    </a:p>
                  </a:txBody>
                  <a:tcPr/>
                </a:tc>
                <a:tc>
                  <a:txBody>
                    <a:bodyPr/>
                    <a:lstStyle/>
                    <a:p>
                      <a:endParaRPr lang="en-US" dirty="0"/>
                    </a:p>
                  </a:txBody>
                  <a:tcPr/>
                </a:tc>
                <a:extLst>
                  <a:ext uri="{0D108BD9-81ED-4DB2-BD59-A6C34878D82A}">
                    <a16:rowId xmlns:a16="http://schemas.microsoft.com/office/drawing/2014/main" val="1053991208"/>
                  </a:ext>
                </a:extLst>
              </a:tr>
            </a:tbl>
          </a:graphicData>
        </a:graphic>
      </p:graphicFrame>
      <p:sp>
        <p:nvSpPr>
          <p:cNvPr id="5" name="Oval 4">
            <a:extLst>
              <a:ext uri="{FF2B5EF4-FFF2-40B4-BE49-F238E27FC236}">
                <a16:creationId xmlns:a16="http://schemas.microsoft.com/office/drawing/2014/main" id="{8B3BF337-6F53-4040-A21D-8A3C4F6D1360}"/>
              </a:ext>
            </a:extLst>
          </p:cNvPr>
          <p:cNvSpPr/>
          <p:nvPr/>
        </p:nvSpPr>
        <p:spPr>
          <a:xfrm>
            <a:off x="3174527" y="3279694"/>
            <a:ext cx="2374570" cy="13683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1"/>
                </a:solidFill>
                <a:latin typeface="Trebuchet MS"/>
                <a:cs typeface="Calibri"/>
              </a:rPr>
              <a:t>Definition: The Bioeconomy </a:t>
            </a:r>
            <a:r>
              <a:rPr lang="en-US" sz="2000">
                <a:solidFill>
                  <a:schemeClr val="tx1"/>
                </a:solidFill>
                <a:latin typeface="Trebuchet MS"/>
                <a:cs typeface="Calibri"/>
              </a:rPr>
              <a:t>is...</a:t>
            </a:r>
            <a:endParaRPr lang="en-US" sz="2000" dirty="0" err="1">
              <a:solidFill>
                <a:schemeClr val="tx1"/>
              </a:solidFill>
              <a:latin typeface="Trebuchet MS"/>
            </a:endParaRPr>
          </a:p>
        </p:txBody>
      </p:sp>
      <p:sp>
        <p:nvSpPr>
          <p:cNvPr id="6" name="TextBox 5">
            <a:extLst>
              <a:ext uri="{FF2B5EF4-FFF2-40B4-BE49-F238E27FC236}">
                <a16:creationId xmlns:a16="http://schemas.microsoft.com/office/drawing/2014/main" id="{CD11568F-C62D-4741-B76D-BE0532CD0781}"/>
              </a:ext>
            </a:extLst>
          </p:cNvPr>
          <p:cNvSpPr txBox="1"/>
          <p:nvPr/>
        </p:nvSpPr>
        <p:spPr>
          <a:xfrm>
            <a:off x="370169" y="686863"/>
            <a:ext cx="8095711" cy="1169551"/>
          </a:xfrm>
          <a:prstGeom prst="rect">
            <a:avLst/>
          </a:prstGeom>
          <a:solidFill>
            <a:srgbClr val="0069B3"/>
          </a:solidFill>
          <a:ln>
            <a:solidFill>
              <a:srgbClr val="0069B3"/>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dirty="0">
                <a:solidFill>
                  <a:schemeClr val="bg1"/>
                </a:solidFill>
                <a:latin typeface="Trebuchet MS"/>
                <a:cs typeface="Calibri"/>
              </a:rPr>
              <a:t>Complete this table in pairs while you watch the clip</a:t>
            </a:r>
          </a:p>
        </p:txBody>
      </p:sp>
      <p:sp>
        <p:nvSpPr>
          <p:cNvPr id="7" name="TextBox 6">
            <a:extLst>
              <a:ext uri="{FF2B5EF4-FFF2-40B4-BE49-F238E27FC236}">
                <a16:creationId xmlns:a16="http://schemas.microsoft.com/office/drawing/2014/main" id="{F2E61DC6-3E9A-4C48-9D7A-EEE68F73F787}"/>
              </a:ext>
            </a:extLst>
          </p:cNvPr>
          <p:cNvSpPr txBox="1"/>
          <p:nvPr/>
        </p:nvSpPr>
        <p:spPr>
          <a:xfrm>
            <a:off x="567310" y="210263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rebuchet MS"/>
                <a:cs typeface="Calibri"/>
              </a:rPr>
              <a:t>Facts</a:t>
            </a:r>
          </a:p>
        </p:txBody>
      </p:sp>
      <p:sp>
        <p:nvSpPr>
          <p:cNvPr id="8" name="TextBox 7">
            <a:extLst>
              <a:ext uri="{FF2B5EF4-FFF2-40B4-BE49-F238E27FC236}">
                <a16:creationId xmlns:a16="http://schemas.microsoft.com/office/drawing/2014/main" id="{1F2371AC-564F-43ED-8503-7F29210634CB}"/>
              </a:ext>
            </a:extLst>
          </p:cNvPr>
          <p:cNvSpPr txBox="1"/>
          <p:nvPr/>
        </p:nvSpPr>
        <p:spPr>
          <a:xfrm>
            <a:off x="4439351" y="217116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rebuchet MS"/>
                <a:cs typeface="Calibri"/>
              </a:rPr>
              <a:t>Examples</a:t>
            </a:r>
            <a:r>
              <a:rPr lang="en-US" dirty="0">
                <a:cs typeface="Calibri"/>
              </a:rPr>
              <a:t> </a:t>
            </a:r>
          </a:p>
        </p:txBody>
      </p:sp>
      <p:sp>
        <p:nvSpPr>
          <p:cNvPr id="9" name="TextBox 8">
            <a:extLst>
              <a:ext uri="{FF2B5EF4-FFF2-40B4-BE49-F238E27FC236}">
                <a16:creationId xmlns:a16="http://schemas.microsoft.com/office/drawing/2014/main" id="{FEA3238F-9920-4C63-BE02-A4A939381AE8}"/>
              </a:ext>
            </a:extLst>
          </p:cNvPr>
          <p:cNvSpPr txBox="1"/>
          <p:nvPr/>
        </p:nvSpPr>
        <p:spPr>
          <a:xfrm>
            <a:off x="567310" y="4432096"/>
            <a:ext cx="317665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rebuchet MS"/>
                <a:cs typeface="Calibri"/>
              </a:rPr>
              <a:t>Why is the Bioeconomy important?</a:t>
            </a:r>
          </a:p>
        </p:txBody>
      </p:sp>
      <p:sp>
        <p:nvSpPr>
          <p:cNvPr id="10" name="TextBox 9">
            <a:extLst>
              <a:ext uri="{FF2B5EF4-FFF2-40B4-BE49-F238E27FC236}">
                <a16:creationId xmlns:a16="http://schemas.microsoft.com/office/drawing/2014/main" id="{CD048B28-1F65-4551-9257-A4B3E09C9348}"/>
              </a:ext>
            </a:extLst>
          </p:cNvPr>
          <p:cNvSpPr txBox="1"/>
          <p:nvPr/>
        </p:nvSpPr>
        <p:spPr>
          <a:xfrm>
            <a:off x="4951215" y="4436674"/>
            <a:ext cx="357398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Trebuchet MS"/>
                <a:cs typeface="Calibri"/>
              </a:rPr>
              <a:t>What do you think? Is it achievable? A good solution? </a:t>
            </a:r>
          </a:p>
        </p:txBody>
      </p:sp>
    </p:spTree>
    <p:extLst>
      <p:ext uri="{BB962C8B-B14F-4D97-AF65-F5344CB8AC3E}">
        <p14:creationId xmlns:p14="http://schemas.microsoft.com/office/powerpoint/2010/main" val="38687009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83D2FEED025245866ECBC68DAF5C15" ma:contentTypeVersion="13" ma:contentTypeDescription="Create a new document." ma:contentTypeScope="" ma:versionID="9d8a71e54b97b32ce60332543ada5dee">
  <xsd:schema xmlns:xsd="http://www.w3.org/2001/XMLSchema" xmlns:xs="http://www.w3.org/2001/XMLSchema" xmlns:p="http://schemas.microsoft.com/office/2006/metadata/properties" xmlns:ns3="a8381eac-9253-4d7c-bfac-2ca5ebda962d" xmlns:ns4="6de87cd1-bbf3-426e-b881-18407a20eadc" targetNamespace="http://schemas.microsoft.com/office/2006/metadata/properties" ma:root="true" ma:fieldsID="6cab92f29ceced9b734dc76307c641f6" ns3:_="" ns4:_="">
    <xsd:import namespace="a8381eac-9253-4d7c-bfac-2ca5ebda962d"/>
    <xsd:import namespace="6de87cd1-bbf3-426e-b881-18407a20ead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81eac-9253-4d7c-bfac-2ca5ebda9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e87cd1-bbf3-426e-b881-18407a20ea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69022C-6072-4EDA-8866-A62CB769656C}">
  <ds:schemaRefs>
    <ds:schemaRef ds:uri="http://schemas.microsoft.com/sharepoint/v3/contenttype/forms"/>
  </ds:schemaRefs>
</ds:datastoreItem>
</file>

<file path=customXml/itemProps2.xml><?xml version="1.0" encoding="utf-8"?>
<ds:datastoreItem xmlns:ds="http://schemas.openxmlformats.org/officeDocument/2006/customXml" ds:itemID="{20DA790F-0C28-4F9F-8A98-621C707BF31E}">
  <ds:schemaRefs>
    <ds:schemaRef ds:uri="http://purl.org/dc/elements/1.1/"/>
    <ds:schemaRef ds:uri="http://schemas.microsoft.com/office/2006/documentManagement/types"/>
    <ds:schemaRef ds:uri="http://purl.org/dc/terms/"/>
    <ds:schemaRef ds:uri="http://schemas.openxmlformats.org/package/2006/metadata/core-properties"/>
    <ds:schemaRef ds:uri="a8381eac-9253-4d7c-bfac-2ca5ebda962d"/>
    <ds:schemaRef ds:uri="http://purl.org/dc/dcmitype/"/>
    <ds:schemaRef ds:uri="http://schemas.microsoft.com/office/infopath/2007/PartnerControls"/>
    <ds:schemaRef ds:uri="6de87cd1-bbf3-426e-b881-18407a20ead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906173F-BD0C-4234-8993-D30AE2DD86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81eac-9253-4d7c-bfac-2ca5ebda962d"/>
    <ds:schemaRef ds:uri="6de87cd1-bbf3-426e-b881-18407a20ea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801</TotalTime>
  <Words>1762</Words>
  <Application>Microsoft Office PowerPoint</Application>
  <PresentationFormat>Custom</PresentationFormat>
  <Paragraphs>143</Paragraphs>
  <Slides>16</Slides>
  <Notes>14</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Trebuchet MS</vt:lpstr>
      <vt:lpstr>Office Theme</vt:lpstr>
      <vt:lpstr>Will we ever run out? </vt:lpstr>
      <vt:lpstr>Lesson objectives</vt:lpstr>
      <vt:lpstr>Lesson outcomes</vt:lpstr>
      <vt:lpstr>Link the resource to the Earth’s sphere responsible for its production.</vt:lpstr>
      <vt:lpstr>Link the resource to the Earth’s sphere responsible for its production.</vt:lpstr>
      <vt:lpstr>Do now:  Read the statement.  Define the meaning of the phrase ‘limited resources’ within this context.  Challenge: Suggest how businesses can use limited resources and still be economically productive. </vt:lpstr>
      <vt:lpstr>Bioeconomy</vt:lpstr>
      <vt:lpstr>PowerPoint Presentation</vt:lpstr>
      <vt:lpstr>PowerPoint Presentation</vt:lpstr>
      <vt:lpstr>PowerPoint Presentation</vt:lpstr>
      <vt:lpstr>How do businesses use the Earth’s resources?</vt:lpstr>
      <vt:lpstr>PowerPoint Presentation</vt:lpstr>
      <vt:lpstr>Can businesses continue to use the Earth’s resources?</vt:lpstr>
      <vt:lpstr>PowerPoint Presentation</vt:lpstr>
      <vt:lpstr>Humans have become very reliant on crude oil for products and energy … but as we have discovered, they will eventually run out! Also, when we use and process crude oil and other fossil fuels, it releases CO2 into the atmosphere, which contributes towards climate change. It is essential we find alternative ways of making products and services that don’t rely on fossil fuels, whilst reducing our overall consumption!  </vt:lpstr>
      <vt:lpstr>Finally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Smith</dc:creator>
  <cp:lastModifiedBy>Amy Richardson</cp:lastModifiedBy>
  <cp:revision>677</cp:revision>
  <dcterms:created xsi:type="dcterms:W3CDTF">2021-05-10T11:53:31Z</dcterms:created>
  <dcterms:modified xsi:type="dcterms:W3CDTF">2022-06-06T09:51:11Z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0x010100DC83D2FEED025245866ECBC68DAF5C15</vt:lpwstr>
  </property>
</Properties>
</file>