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24"/>
  </p:notesMasterIdLst>
  <p:sldIdLst>
    <p:sldId id="256" r:id="rId5"/>
    <p:sldId id="258" r:id="rId6"/>
    <p:sldId id="267" r:id="rId7"/>
    <p:sldId id="260" r:id="rId8"/>
    <p:sldId id="266" r:id="rId9"/>
    <p:sldId id="265" r:id="rId10"/>
    <p:sldId id="273" r:id="rId11"/>
    <p:sldId id="261" r:id="rId12"/>
    <p:sldId id="268" r:id="rId13"/>
    <p:sldId id="270" r:id="rId14"/>
    <p:sldId id="271" r:id="rId15"/>
    <p:sldId id="272" r:id="rId16"/>
    <p:sldId id="257" r:id="rId17"/>
    <p:sldId id="264" r:id="rId18"/>
    <p:sldId id="274" r:id="rId19"/>
    <p:sldId id="275" r:id="rId20"/>
    <p:sldId id="276" r:id="rId21"/>
    <p:sldId id="278" r:id="rId22"/>
    <p:sldId id="277" r:id="rId2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482"/>
    <a:srgbClr val="B06FF1"/>
    <a:srgbClr val="00642D"/>
    <a:srgbClr val="F72D1D"/>
    <a:srgbClr val="F29E2E"/>
    <a:srgbClr val="E9EBF5"/>
    <a:srgbClr val="0069B3"/>
    <a:srgbClr val="E633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5FFD2-336C-42A7-A1BC-9FAEA62865CC}" v="5" dt="2021-08-29T19:22:19.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69"/>
    <p:restoredTop sz="76425" autoAdjust="0"/>
  </p:normalViewPr>
  <p:slideViewPr>
    <p:cSldViewPr snapToGrid="0" snapToObjects="1">
      <p:cViewPr varScale="1">
        <p:scale>
          <a:sx n="47" d="100"/>
          <a:sy n="47" d="100"/>
        </p:scale>
        <p:origin x="19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Bio-score</a:t>
            </a:r>
          </a:p>
        </c:rich>
      </c:tx>
      <c:overlay val="0"/>
    </c:title>
    <c:autoTitleDeleted val="0"/>
    <c:plotArea>
      <c:layout/>
      <c:pieChart>
        <c:varyColors val="1"/>
        <c:ser>
          <c:idx val="0"/>
          <c:order val="0"/>
          <c:tx>
            <c:strRef>
              <c:f>Sheet1!$B$1</c:f>
              <c:strCache>
                <c:ptCount val="1"/>
                <c:pt idx="0">
                  <c:v>Bio score</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Green space</c:v>
                </c:pt>
                <c:pt idx="1">
                  <c:v>Transport</c:v>
                </c:pt>
                <c:pt idx="2">
                  <c:v>Reducing waste</c:v>
                </c:pt>
                <c:pt idx="3">
                  <c:v>Reducing fossil fuel</c:v>
                </c:pt>
              </c:strCache>
            </c:strRef>
          </c:cat>
          <c:val>
            <c:numRef>
              <c:f>Sheet1!$B$2:$B$5</c:f>
              <c:numCache>
                <c:formatCode>General</c:formatCode>
                <c:ptCount val="4"/>
                <c:pt idx="0">
                  <c:v>45</c:v>
                </c:pt>
                <c:pt idx="1">
                  <c:v>15</c:v>
                </c:pt>
                <c:pt idx="2">
                  <c:v>30</c:v>
                </c:pt>
                <c:pt idx="3">
                  <c:v>10</c:v>
                </c:pt>
              </c:numCache>
            </c:numRef>
          </c:val>
          <c:extLst>
            <c:ext xmlns:c16="http://schemas.microsoft.com/office/drawing/2014/chart" uri="{C3380CC4-5D6E-409C-BE32-E72D297353CC}">
              <c16:uniqueId val="{00000000-3AB3-465F-9AF2-548736F01460}"/>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61421618677206624"/>
          <c:y val="0.20614948619879267"/>
          <c:w val="0.32451414070709678"/>
          <c:h val="0.724369844707617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2C64A-D113-46AB-8E2B-BC94169D8DD3}" type="datetimeFigureOut">
              <a:rPr lang="en-GB" smtClean="0"/>
              <a:t>06/06/2022</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DA2D2-EFD5-4E9C-94B2-FBC8719996E6}" type="slidenum">
              <a:rPr lang="en-GB" smtClean="0"/>
              <a:t>‹#›</a:t>
            </a:fld>
            <a:endParaRPr lang="en-GB"/>
          </a:p>
        </p:txBody>
      </p:sp>
    </p:spTree>
    <p:extLst>
      <p:ext uri="{BB962C8B-B14F-4D97-AF65-F5344CB8AC3E}">
        <p14:creationId xmlns:p14="http://schemas.microsoft.com/office/powerpoint/2010/main" val="2691513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r>
              <a:rPr lang="en-GB" baseline="0" dirty="0"/>
              <a:t> to students the core aims of the session: </a:t>
            </a:r>
          </a:p>
          <a:p>
            <a:endParaRPr lang="en-GB" baseline="0" dirty="0"/>
          </a:p>
          <a:p>
            <a:r>
              <a:rPr lang="en-GB" sz="1200" dirty="0">
                <a:latin typeface="Trebuchet MS" panose="020B0603020202020204" pitchFamily="34" charset="0"/>
              </a:rPr>
              <a:t>We are going to investigate the Bioeconomy rating of our school site using a range of fieldwork skills.</a:t>
            </a:r>
          </a:p>
          <a:p>
            <a:endParaRPr lang="en-GB" sz="1200" dirty="0">
              <a:latin typeface="Trebuchet MS" panose="020B0603020202020204" pitchFamily="34" charset="0"/>
            </a:endParaRPr>
          </a:p>
          <a:p>
            <a:r>
              <a:rPr lang="en-GB" sz="1200" dirty="0">
                <a:latin typeface="Trebuchet MS" panose="020B0603020202020204" pitchFamily="34" charset="0"/>
              </a:rPr>
              <a:t>We will analyse the data collected from our site survey to reach conclusions and rate the Bioeconomy status of our school.</a:t>
            </a:r>
          </a:p>
          <a:p>
            <a:endParaRPr lang="en-GB" sz="1200" dirty="0">
              <a:latin typeface="Trebuchet MS" panose="020B0603020202020204" pitchFamily="34" charset="0"/>
            </a:endParaRPr>
          </a:p>
          <a:p>
            <a:r>
              <a:rPr lang="en-GB" sz="1200" dirty="0">
                <a:latin typeface="Trebuchet MS" panose="020B0603020202020204" pitchFamily="34" charset="0"/>
              </a:rPr>
              <a:t>We will suggest a range of strategies to increase the Bioeconomy rating of our school</a:t>
            </a:r>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5</a:t>
            </a:fld>
            <a:endParaRPr lang="en-GB"/>
          </a:p>
        </p:txBody>
      </p:sp>
    </p:spTree>
    <p:extLst>
      <p:ext uri="{BB962C8B-B14F-4D97-AF65-F5344CB8AC3E}">
        <p14:creationId xmlns:p14="http://schemas.microsoft.com/office/powerpoint/2010/main" val="216267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Can students think of any other ideas to replace the question marks? Will they present both numerical and textual data (quantitative and qualitative)? The second is particularly relevant if they interviewed/sent questionnaires to find supplementary data.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a:t>
            </a:r>
            <a:r>
              <a:rPr lang="en-GB" baseline="0" dirty="0"/>
              <a:t> the second question in particular “</a:t>
            </a:r>
            <a:r>
              <a:rPr lang="en-US" dirty="0"/>
              <a:t>How will you use the data?” encourage</a:t>
            </a:r>
            <a:r>
              <a:rPr lang="en-US" baseline="0" dirty="0"/>
              <a:t> students top consider what they want to achieve by making the data understandable. What is the point of presenting data in these formats?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Will presenting this data make it easier for students to identify gaps and possible solutions? Will it help to make more informed choices and move towards a more sustainable school?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Could the students use the data to highlight gaps to SLT at school? </a:t>
            </a:r>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14</a:t>
            </a:fld>
            <a:endParaRPr lang="en-GB"/>
          </a:p>
        </p:txBody>
      </p:sp>
    </p:spTree>
    <p:extLst>
      <p:ext uri="{BB962C8B-B14F-4D97-AF65-F5344CB8AC3E}">
        <p14:creationId xmlns:p14="http://schemas.microsoft.com/office/powerpoint/2010/main" val="3824347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clearly allows the viewer to see that the location</a:t>
            </a:r>
            <a:r>
              <a:rPr lang="en-GB" baseline="0" dirty="0"/>
              <a:t> is doing well in green space, but there is huge room for improvement in energy usage. This helps prioritise changes. </a:t>
            </a:r>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15</a:t>
            </a:fld>
            <a:endParaRPr lang="en-GB"/>
          </a:p>
        </p:txBody>
      </p:sp>
    </p:spTree>
    <p:extLst>
      <p:ext uri="{BB962C8B-B14F-4D97-AF65-F5344CB8AC3E}">
        <p14:creationId xmlns:p14="http://schemas.microsoft.com/office/powerpoint/2010/main" val="3990000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Blank one for students if needed </a:t>
            </a:r>
          </a:p>
        </p:txBody>
      </p:sp>
      <p:sp>
        <p:nvSpPr>
          <p:cNvPr id="4" name="Slide Number Placeholder 3"/>
          <p:cNvSpPr>
            <a:spLocks noGrp="1"/>
          </p:cNvSpPr>
          <p:nvPr>
            <p:ph type="sldNum" sz="quarter" idx="10"/>
          </p:nvPr>
        </p:nvSpPr>
        <p:spPr/>
        <p:txBody>
          <a:bodyPr/>
          <a:lstStyle/>
          <a:p>
            <a:fld id="{EACDA2D2-EFD5-4E9C-94B2-FBC8719996E6}" type="slidenum">
              <a:rPr lang="en-GB" smtClean="0"/>
              <a:t>16</a:t>
            </a:fld>
            <a:endParaRPr lang="en-GB"/>
          </a:p>
        </p:txBody>
      </p:sp>
    </p:spTree>
    <p:extLst>
      <p:ext uri="{BB962C8B-B14F-4D97-AF65-F5344CB8AC3E}">
        <p14:creationId xmlns:p14="http://schemas.microsoft.com/office/powerpoint/2010/main" val="313280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Pack 2, there are a selection of lesson plans and activities that can improve the bioeconomy of your grounds. You can show students all these options if they need some inspiration. Students could also research ideas online.</a:t>
            </a:r>
          </a:p>
        </p:txBody>
      </p:sp>
      <p:sp>
        <p:nvSpPr>
          <p:cNvPr id="4" name="Slide Number Placeholder 3"/>
          <p:cNvSpPr>
            <a:spLocks noGrp="1"/>
          </p:cNvSpPr>
          <p:nvPr>
            <p:ph type="sldNum" sz="quarter" idx="5"/>
          </p:nvPr>
        </p:nvSpPr>
        <p:spPr/>
        <p:txBody>
          <a:bodyPr/>
          <a:lstStyle/>
          <a:p>
            <a:fld id="{EACDA2D2-EFD5-4E9C-94B2-FBC8719996E6}" type="slidenum">
              <a:rPr lang="en-GB" smtClean="0"/>
              <a:t>19</a:t>
            </a:fld>
            <a:endParaRPr lang="en-GB"/>
          </a:p>
        </p:txBody>
      </p:sp>
    </p:spTree>
    <p:extLst>
      <p:ext uri="{BB962C8B-B14F-4D97-AF65-F5344CB8AC3E}">
        <p14:creationId xmlns:p14="http://schemas.microsoft.com/office/powerpoint/2010/main" val="37545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guidance</a:t>
            </a:r>
          </a:p>
          <a:p>
            <a:r>
              <a:rPr lang="en-US" b="1" dirty="0"/>
              <a:t>If possible,</a:t>
            </a:r>
            <a:r>
              <a:rPr lang="en-US" b="1" baseline="0" dirty="0"/>
              <a:t> replace the image with an aerial shot of your premises</a:t>
            </a:r>
          </a:p>
          <a:p>
            <a:endParaRPr lang="en-US" b="1" baseline="0" dirty="0"/>
          </a:p>
          <a:p>
            <a:r>
              <a:rPr lang="en-US" dirty="0"/>
              <a:t>– Explain the differences between Bioeconomy and sustainability. Guide discussion to</a:t>
            </a:r>
            <a:r>
              <a:rPr lang="en-US" baseline="0" dirty="0"/>
              <a:t> r</a:t>
            </a:r>
            <a:r>
              <a:rPr lang="en-US" dirty="0"/>
              <a:t>emind them that sustainability doesn’t necessarily mean Bioeconomy and vice versa. Ask students to consider if/how those listed contribute to sustainability and the Bioeconomy.</a:t>
            </a:r>
          </a:p>
          <a:p>
            <a:endParaRPr lang="en-US" baseline="0" dirty="0"/>
          </a:p>
          <a:p>
            <a:r>
              <a:rPr lang="en-US" baseline="0" dirty="0"/>
              <a:t>You might chose to replace the image above with a google map screenshot / alternative birds eye view of your premises. </a:t>
            </a:r>
          </a:p>
          <a:p>
            <a:endParaRPr lang="en-US" baseline="0" dirty="0"/>
          </a:p>
          <a:p>
            <a:r>
              <a:rPr lang="en-US" baseline="0" dirty="0"/>
              <a:t>Divide the class into groups of your choosing. Divide the map into as many sections as there is groups. Ask each group to plot a transect walk through their zone. Alternatively, allow them to explore their zone without a transect walk. Students can then plot and tally those things they see on the list above within their zone. A print out for this is in slide 7 and Page 13 in the main handout.</a:t>
            </a:r>
          </a:p>
          <a:p>
            <a:endParaRPr lang="en-GB" baseline="0" dirty="0"/>
          </a:p>
          <a:p>
            <a:r>
              <a:rPr lang="en-GB" baseline="0" dirty="0"/>
              <a:t>We recommend staying outside to feedback, allowing groups to fill in and cross reference amongst each other, until they have all zones completed on their sheet. </a:t>
            </a:r>
            <a:endParaRPr lang="en-US" dirty="0"/>
          </a:p>
          <a:p>
            <a:endParaRPr lang="en-US" dirty="0"/>
          </a:p>
        </p:txBody>
      </p:sp>
      <p:sp>
        <p:nvSpPr>
          <p:cNvPr id="4" name="Slide Number Placeholder 3"/>
          <p:cNvSpPr>
            <a:spLocks noGrp="1"/>
          </p:cNvSpPr>
          <p:nvPr>
            <p:ph type="sldNum" sz="quarter" idx="10"/>
          </p:nvPr>
        </p:nvSpPr>
        <p:spPr/>
        <p:txBody>
          <a:bodyPr/>
          <a:lstStyle/>
          <a:p>
            <a:fld id="{EACDA2D2-EFD5-4E9C-94B2-FBC8719996E6}" type="slidenum">
              <a:rPr lang="en-GB" smtClean="0"/>
              <a:t>6</a:t>
            </a:fld>
            <a:endParaRPr lang="en-GB"/>
          </a:p>
        </p:txBody>
      </p:sp>
    </p:spTree>
    <p:extLst>
      <p:ext uri="{BB962C8B-B14F-4D97-AF65-F5344CB8AC3E}">
        <p14:creationId xmlns:p14="http://schemas.microsoft.com/office/powerpoint/2010/main" val="257561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columns as</a:t>
            </a:r>
            <a:r>
              <a:rPr lang="en-GB" baseline="0" dirty="0"/>
              <a:t> necessary to represent the number of transects/groups. </a:t>
            </a:r>
          </a:p>
          <a:p>
            <a:endParaRPr lang="en-GB" baseline="0" dirty="0"/>
          </a:p>
          <a:p>
            <a:r>
              <a:rPr lang="en-GB" baseline="0" dirty="0"/>
              <a:t>We recommend staying outside to do this, and printing off the worksheets for students to fill in and cross reference amongst each other.  </a:t>
            </a:r>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7</a:t>
            </a:fld>
            <a:endParaRPr lang="en-GB"/>
          </a:p>
        </p:txBody>
      </p:sp>
    </p:spTree>
    <p:extLst>
      <p:ext uri="{BB962C8B-B14F-4D97-AF65-F5344CB8AC3E}">
        <p14:creationId xmlns:p14="http://schemas.microsoft.com/office/powerpoint/2010/main" val="31753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next fours slides,</a:t>
            </a:r>
            <a:r>
              <a:rPr lang="en-US" baseline="0" dirty="0"/>
              <a:t> students will use</a:t>
            </a:r>
            <a:r>
              <a:rPr lang="en-US" dirty="0"/>
              <a:t> the collated</a:t>
            </a:r>
            <a:r>
              <a:rPr lang="en-US" baseline="0" dirty="0"/>
              <a:t> tallies and their personal judgements to inform the following Bioeconomy index – A print out is available on Page 14 of the main handout.</a:t>
            </a:r>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8</a:t>
            </a:fld>
            <a:endParaRPr lang="en-GB"/>
          </a:p>
        </p:txBody>
      </p:sp>
    </p:spTree>
    <p:extLst>
      <p:ext uri="{BB962C8B-B14F-4D97-AF65-F5344CB8AC3E}">
        <p14:creationId xmlns:p14="http://schemas.microsoft.com/office/powerpoint/2010/main" val="108239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Guidance: </a:t>
            </a:r>
            <a:r>
              <a:rPr lang="en-US" dirty="0"/>
              <a:t>This is a bipolar scale that allows for both a negative and positive assessment. 0 represents neither good nor bad. 4 is as good as it could</a:t>
            </a:r>
            <a:r>
              <a:rPr lang="en-US" baseline="0" dirty="0"/>
              <a:t> possibly be, whilst -4 represents the opposite.</a:t>
            </a:r>
            <a:r>
              <a:rPr lang="en-US" dirty="0"/>
              <a:t> Once completed, students add up each section, and record this in the subtotal. Finally, students will total these 4 areas up to get their Bioeconomy Index Rating out of 96.  Challenge: students</a:t>
            </a:r>
            <a:r>
              <a:rPr lang="en-US" baseline="0" dirty="0"/>
              <a:t> turn this into a percentage.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task allows students to turn data into useful measurements, whilst still applying their own judgement. It will encourage them to think critically about the everyday practices of their school/home/themselves/society in general.</a:t>
            </a:r>
            <a:r>
              <a:rPr lang="en-US" dirty="0"/>
              <a:t> Students</a:t>
            </a:r>
            <a:r>
              <a:rPr lang="en-US" baseline="0" dirty="0"/>
              <a:t> should be encouraged by telling them that t</a:t>
            </a:r>
            <a:r>
              <a:rPr lang="en-US" dirty="0"/>
              <a:t>here is no right or wrong answer to this, however it is important that students</a:t>
            </a:r>
            <a:r>
              <a:rPr lang="en-US" baseline="0" dirty="0"/>
              <a:t> first consider what each point on the scale looks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baseline="0" dirty="0"/>
              <a:t>Students will likely notice there are more areas to rate on this than what they were asked to look for on the tally chart. Prompt students to consider how they might collect data to answer these. E.g. using personal knowledge, or designing a questionnaire/interview for staff/students/head teacher/school cook etc. Perhaps further observations inside the school building need to take place. Support students to do this. You might want to have a few members of staff on standby ready to be interviewed, or have the answers yourself. </a:t>
            </a:r>
          </a:p>
          <a:p>
            <a:endParaRPr lang="en-US" baseline="0" dirty="0"/>
          </a:p>
          <a:p>
            <a:r>
              <a:rPr lang="en-US" b="1" baseline="0" dirty="0"/>
              <a:t>Question Prompts:</a:t>
            </a:r>
          </a:p>
          <a:p>
            <a:r>
              <a:rPr lang="en-US" baseline="0" dirty="0"/>
              <a:t>Q. Why might ecological variety be important to the </a:t>
            </a:r>
            <a:r>
              <a:rPr lang="en-US" baseline="0" dirty="0" err="1"/>
              <a:t>Bioeconomy</a:t>
            </a:r>
            <a:r>
              <a:rPr lang="en-US" baseline="0" dirty="0"/>
              <a:t>? </a:t>
            </a:r>
            <a:r>
              <a:rPr lang="en-US" i="1" baseline="0" dirty="0"/>
              <a:t>A: Ecological variety is important in sustaining ecosystems. We need a variety of plants, insects and animals in order to maintain life. It is important we have bees and other pollinators for the growth of our food and other </a:t>
            </a:r>
            <a:r>
              <a:rPr lang="en-US" i="1" baseline="0" dirty="0" err="1"/>
              <a:t>biobased</a:t>
            </a:r>
            <a:r>
              <a:rPr lang="en-US" i="1" baseline="0" dirty="0"/>
              <a:t> resources. Ecological variety is essential for sustainable development. </a:t>
            </a:r>
          </a:p>
          <a:p>
            <a:pPr marL="0" indent="0">
              <a:buNone/>
            </a:pPr>
            <a:endParaRPr lang="en-US" i="1" baseline="0" dirty="0"/>
          </a:p>
          <a:p>
            <a:pPr marL="0" indent="0">
              <a:buNone/>
            </a:pPr>
            <a:r>
              <a:rPr lang="en-US" i="1" baseline="0" dirty="0"/>
              <a:t>Q: </a:t>
            </a:r>
            <a:r>
              <a:rPr lang="en-US" i="0" baseline="0" dirty="0"/>
              <a:t>Why might outside play areas be important for the Bioeconomy? </a:t>
            </a:r>
            <a:r>
              <a:rPr lang="en-US" i="1" baseline="0" dirty="0"/>
              <a:t>A.  Encouraging play in and with nature/outdoors is essential in getting people to protect it. We’ve explored how nature is critical to sustaining human life and the Bioeconomy. But if people don’t care for and respect it, it will go unprotected. </a:t>
            </a:r>
          </a:p>
          <a:p>
            <a:pPr marL="228600" indent="-228600">
              <a:buAutoNum type="alphaUcPeriod"/>
            </a:pPr>
            <a:endParaRPr lang="en-US" i="1" baseline="0" dirty="0"/>
          </a:p>
          <a:p>
            <a:pPr marL="0" indent="0">
              <a:buNone/>
            </a:pPr>
            <a:r>
              <a:rPr lang="en-US" i="0" baseline="0" dirty="0"/>
              <a:t>Q: Which of these do you feel is most important? Do they all have equal levels of importance? A: </a:t>
            </a:r>
            <a:r>
              <a:rPr lang="en-US" i="1" baseline="0" dirty="0"/>
              <a:t>This is completely subjective. There is no right and wrong, and should be used to facilitate classroom debate </a:t>
            </a:r>
            <a:endParaRPr lang="en-US" i="0" baseline="0" dirty="0"/>
          </a:p>
          <a:p>
            <a:endParaRPr lang="en-US" baseline="0" dirty="0"/>
          </a:p>
        </p:txBody>
      </p:sp>
      <p:sp>
        <p:nvSpPr>
          <p:cNvPr id="4" name="Slide Number Placeholder 3"/>
          <p:cNvSpPr>
            <a:spLocks noGrp="1"/>
          </p:cNvSpPr>
          <p:nvPr>
            <p:ph type="sldNum" sz="quarter" idx="10"/>
          </p:nvPr>
        </p:nvSpPr>
        <p:spPr/>
        <p:txBody>
          <a:bodyPr/>
          <a:lstStyle/>
          <a:p>
            <a:fld id="{EACDA2D2-EFD5-4E9C-94B2-FBC8719996E6}" type="slidenum">
              <a:rPr lang="en-GB" smtClean="0"/>
              <a:t>9</a:t>
            </a:fld>
            <a:endParaRPr lang="en-GB"/>
          </a:p>
        </p:txBody>
      </p:sp>
    </p:spTree>
    <p:extLst>
      <p:ext uri="{BB962C8B-B14F-4D97-AF65-F5344CB8AC3E}">
        <p14:creationId xmlns:p14="http://schemas.microsoft.com/office/powerpoint/2010/main" val="3401188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Question prompts: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does it mean by </a:t>
            </a:r>
            <a:r>
              <a:rPr lang="en-GB" sz="1200" u="none" strike="noStrike" dirty="0">
                <a:effectLst/>
                <a:latin typeface="Trebuchet MS" panose="020B0603020202020204" pitchFamily="34" charset="0"/>
              </a:rPr>
              <a:t>Locally sourced</a:t>
            </a:r>
            <a:r>
              <a:rPr lang="en-GB" sz="1200" u="none" strike="noStrike" baseline="0" dirty="0">
                <a:effectLst/>
                <a:latin typeface="Trebuchet MS" panose="020B0603020202020204" pitchFamily="34" charset="0"/>
              </a:rPr>
              <a:t> food and supplies, and how does this relate to the Bioeconomy? </a:t>
            </a:r>
            <a:r>
              <a:rPr lang="en-GB" sz="1200" i="1" u="none" strike="noStrike" baseline="0" dirty="0">
                <a:effectLst/>
                <a:latin typeface="Trebuchet MS" panose="020B0603020202020204" pitchFamily="34" charset="0"/>
              </a:rPr>
              <a:t>This could lead to conversations about air miles, and where we get our food/other bio-based resources from. Is it sustainable for example, for us in the UK to make things from bamboo that has been grown in Asia? Is it ok that on average, a watermelon travels 4122 miles before it is consumed? </a:t>
            </a:r>
            <a:r>
              <a:rPr lang="en-GB" sz="1200" b="0" i="1" u="none" strike="noStrike" baseline="0" dirty="0">
                <a:solidFill>
                  <a:srgbClr val="000000"/>
                </a:solidFill>
                <a:effectLst/>
                <a:latin typeface="Trebuchet MS" panose="020B0603020202020204" pitchFamily="34" charset="0"/>
              </a:rPr>
              <a:t>Check out https://www.foodmiles.com/ for quick stats about certain produce. </a:t>
            </a:r>
            <a:endParaRPr lang="en-GB" sz="1200" b="0" i="1" u="none" strike="noStrike" dirty="0">
              <a:solidFill>
                <a:srgbClr val="000000"/>
              </a:solidFill>
              <a:effectLst/>
              <a:latin typeface="Trebuchet MS" panose="020B0603020202020204" pitchFamily="34" charset="0"/>
            </a:endParaRPr>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10</a:t>
            </a:fld>
            <a:endParaRPr lang="en-GB"/>
          </a:p>
        </p:txBody>
      </p:sp>
    </p:spTree>
    <p:extLst>
      <p:ext uri="{BB962C8B-B14F-4D97-AF65-F5344CB8AC3E}">
        <p14:creationId xmlns:p14="http://schemas.microsoft.com/office/powerpoint/2010/main" val="116022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Question Prompts: </a:t>
            </a:r>
          </a:p>
          <a:p>
            <a:endParaRPr lang="en-GB" dirty="0"/>
          </a:p>
          <a:p>
            <a:r>
              <a:rPr lang="en-GB" dirty="0"/>
              <a:t>How could</a:t>
            </a:r>
            <a:r>
              <a:rPr lang="en-GB" baseline="0" dirty="0"/>
              <a:t> we repurpose our food waste? </a:t>
            </a:r>
            <a:r>
              <a:rPr lang="en-GB" i="1" baseline="0" dirty="0"/>
              <a:t>A compost heap would turn it into organic compost</a:t>
            </a:r>
            <a:r>
              <a:rPr lang="en-GB" baseline="0" dirty="0"/>
              <a:t> </a:t>
            </a:r>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11</a:t>
            </a:fld>
            <a:endParaRPr lang="en-GB"/>
          </a:p>
        </p:txBody>
      </p:sp>
    </p:spTree>
    <p:extLst>
      <p:ext uri="{BB962C8B-B14F-4D97-AF65-F5344CB8AC3E}">
        <p14:creationId xmlns:p14="http://schemas.microsoft.com/office/powerpoint/2010/main" val="102372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Question Prompts: </a:t>
            </a:r>
          </a:p>
          <a:p>
            <a:endParaRPr lang="en-GB" dirty="0"/>
          </a:p>
          <a:p>
            <a:r>
              <a:rPr lang="en-GB" baseline="0" dirty="0"/>
              <a:t>What energy sources are used by the school? Where could we make savings in electricity usage?</a:t>
            </a:r>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12</a:t>
            </a:fld>
            <a:endParaRPr lang="en-GB"/>
          </a:p>
        </p:txBody>
      </p:sp>
    </p:spTree>
    <p:extLst>
      <p:ext uri="{BB962C8B-B14F-4D97-AF65-F5344CB8AC3E}">
        <p14:creationId xmlns:p14="http://schemas.microsoft.com/office/powerpoint/2010/main" val="3956968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Total the 4 elements to calculate the school's overall </a:t>
            </a:r>
            <a:r>
              <a:rPr lang="en-US" dirty="0" err="1">
                <a:cs typeface="Calibri"/>
              </a:rPr>
              <a:t>Bioeconomy</a:t>
            </a:r>
            <a:r>
              <a:rPr lang="en-US" dirty="0">
                <a:cs typeface="Calibri"/>
              </a:rPr>
              <a:t> rating. </a:t>
            </a:r>
          </a:p>
          <a:p>
            <a:endParaRPr lang="en-GB" dirty="0"/>
          </a:p>
        </p:txBody>
      </p:sp>
      <p:sp>
        <p:nvSpPr>
          <p:cNvPr id="4" name="Slide Number Placeholder 3"/>
          <p:cNvSpPr>
            <a:spLocks noGrp="1"/>
          </p:cNvSpPr>
          <p:nvPr>
            <p:ph type="sldNum" sz="quarter" idx="5"/>
          </p:nvPr>
        </p:nvSpPr>
        <p:spPr/>
        <p:txBody>
          <a:bodyPr/>
          <a:lstStyle/>
          <a:p>
            <a:fld id="{EACDA2D2-EFD5-4E9C-94B2-FBC8719996E6}" type="slidenum">
              <a:rPr lang="en-GB" smtClean="0"/>
              <a:t>13</a:t>
            </a:fld>
            <a:endParaRPr lang="en-GB"/>
          </a:p>
        </p:txBody>
      </p:sp>
    </p:spTree>
    <p:extLst>
      <p:ext uri="{BB962C8B-B14F-4D97-AF65-F5344CB8AC3E}">
        <p14:creationId xmlns:p14="http://schemas.microsoft.com/office/powerpoint/2010/main" val="1274788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KS3">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3B89C291-D5B3-944C-A343-87189C327C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346678" y="2303166"/>
            <a:ext cx="9088041" cy="2124168"/>
          </a:xfrm>
        </p:spPr>
        <p:txBody>
          <a:bodyPr anchor="b">
            <a:normAutofit/>
          </a:bodyPr>
          <a:lstStyle>
            <a:lvl1pPr algn="l">
              <a:defRPr sz="6000" b="1">
                <a:solidFill>
                  <a:schemeClr val="bg1"/>
                </a:solidFill>
                <a:latin typeface="Trebuchet MS" panose="020B0703020202090204" pitchFamily="34" charset="0"/>
                <a:cs typeface="Times New Roman" panose="02020603050405020304" pitchFamily="18" charset="0"/>
              </a:defRPr>
            </a:lvl1pPr>
          </a:lstStyle>
          <a:p>
            <a:r>
              <a:rPr lang="en-GB" dirty="0"/>
              <a:t>Document </a:t>
            </a:r>
            <a:br>
              <a:rPr lang="en-GB" dirty="0"/>
            </a:br>
            <a:r>
              <a:rPr lang="en-GB" dirty="0"/>
              <a:t>Title</a:t>
            </a:r>
            <a:endParaRPr lang="en-US" dirty="0"/>
          </a:p>
        </p:txBody>
      </p:sp>
      <p:sp>
        <p:nvSpPr>
          <p:cNvPr id="3" name="Subtitle 2"/>
          <p:cNvSpPr>
            <a:spLocks noGrp="1"/>
          </p:cNvSpPr>
          <p:nvPr>
            <p:ph type="subTitle" idx="1" hasCustomPrompt="1"/>
          </p:nvPr>
        </p:nvSpPr>
        <p:spPr>
          <a:xfrm>
            <a:off x="346678" y="4626608"/>
            <a:ext cx="8018860" cy="619349"/>
          </a:xfrm>
        </p:spPr>
        <p:txBody>
          <a:bodyPr>
            <a:normAutofit/>
          </a:bodyPr>
          <a:lstStyle>
            <a:lvl1pPr marL="0" indent="0" algn="l">
              <a:buNone/>
              <a:defRPr sz="3500">
                <a:solidFill>
                  <a:schemeClr val="bg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Sub title</a:t>
            </a:r>
            <a:endParaRPr lang="en-US" dirty="0"/>
          </a:p>
        </p:txBody>
      </p:sp>
    </p:spTree>
    <p:extLst>
      <p:ext uri="{BB962C8B-B14F-4D97-AF65-F5344CB8AC3E}">
        <p14:creationId xmlns:p14="http://schemas.microsoft.com/office/powerpoint/2010/main" val="394009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KS3">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6B4BDC84-190A-7D4E-BC4D-C9780C8625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346678" y="2303166"/>
            <a:ext cx="9088041" cy="2124168"/>
          </a:xfrm>
        </p:spPr>
        <p:txBody>
          <a:bodyPr anchor="b">
            <a:normAutofit/>
          </a:bodyPr>
          <a:lstStyle>
            <a:lvl1pPr algn="l">
              <a:defRPr sz="6000" b="1">
                <a:solidFill>
                  <a:srgbClr val="662482"/>
                </a:solidFill>
                <a:latin typeface="Trebuchet MS" panose="020B0703020202090204" pitchFamily="34" charset="0"/>
                <a:cs typeface="Times New Roman" panose="02020603050405020304" pitchFamily="18" charset="0"/>
              </a:defRPr>
            </a:lvl1pPr>
          </a:lstStyle>
          <a:p>
            <a:r>
              <a:rPr lang="en-GB" dirty="0"/>
              <a:t>Section </a:t>
            </a:r>
            <a:br>
              <a:rPr lang="en-GB" dirty="0"/>
            </a:br>
            <a:r>
              <a:rPr lang="en-GB" dirty="0"/>
              <a:t>Title</a:t>
            </a:r>
            <a:endParaRPr lang="en-US" dirty="0"/>
          </a:p>
        </p:txBody>
      </p:sp>
      <p:sp>
        <p:nvSpPr>
          <p:cNvPr id="3" name="Subtitle 2"/>
          <p:cNvSpPr>
            <a:spLocks noGrp="1"/>
          </p:cNvSpPr>
          <p:nvPr>
            <p:ph type="subTitle" idx="1" hasCustomPrompt="1"/>
          </p:nvPr>
        </p:nvSpPr>
        <p:spPr>
          <a:xfrm>
            <a:off x="346678" y="4626608"/>
            <a:ext cx="8018860" cy="619349"/>
          </a:xfrm>
        </p:spPr>
        <p:txBody>
          <a:bodyPr>
            <a:normAutofit/>
          </a:bodyPr>
          <a:lstStyle>
            <a:lvl1pPr marL="0" indent="0" algn="l">
              <a:buNone/>
              <a:defRPr sz="3500">
                <a:solidFill>
                  <a:srgbClr val="662482"/>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Sub title</a:t>
            </a:r>
            <a:endParaRPr lang="en-US" dirty="0"/>
          </a:p>
        </p:txBody>
      </p:sp>
    </p:spTree>
    <p:extLst>
      <p:ext uri="{BB962C8B-B14F-4D97-AF65-F5344CB8AC3E}">
        <p14:creationId xmlns:p14="http://schemas.microsoft.com/office/powerpoint/2010/main" val="72999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Contents</a:t>
            </a:r>
            <a:endParaRPr lang="en-US" dirty="0"/>
          </a:p>
        </p:txBody>
      </p:sp>
      <p:sp>
        <p:nvSpPr>
          <p:cNvPr id="3" name="Subtitle 2"/>
          <p:cNvSpPr>
            <a:spLocks noGrp="1"/>
          </p:cNvSpPr>
          <p:nvPr>
            <p:ph type="subTitle" idx="1" hasCustomPrompt="1"/>
          </p:nvPr>
        </p:nvSpPr>
        <p:spPr>
          <a:xfrm>
            <a:off x="801885" y="2480364"/>
            <a:ext cx="8018860" cy="3391519"/>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endParaRPr lang="en-GB" dirty="0"/>
          </a:p>
          <a:p>
            <a:endParaRPr lang="en-US" dirty="0"/>
          </a:p>
        </p:txBody>
      </p:sp>
    </p:spTree>
    <p:extLst>
      <p:ext uri="{BB962C8B-B14F-4D97-AF65-F5344CB8AC3E}">
        <p14:creationId xmlns:p14="http://schemas.microsoft.com/office/powerpoint/2010/main" val="377329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Frame 1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Title</a:t>
            </a:r>
            <a:endParaRPr lang="en-US" dirty="0"/>
          </a:p>
        </p:txBody>
      </p:sp>
      <p:sp>
        <p:nvSpPr>
          <p:cNvPr id="6" name="Subtitle 2">
            <a:extLst>
              <a:ext uri="{FF2B5EF4-FFF2-40B4-BE49-F238E27FC236}">
                <a16:creationId xmlns:a16="http://schemas.microsoft.com/office/drawing/2014/main" id="{F46C9F84-F15D-7B47-B0A3-F64804DF69BB}"/>
              </a:ext>
            </a:extLst>
          </p:cNvPr>
          <p:cNvSpPr>
            <a:spLocks noGrp="1"/>
          </p:cNvSpPr>
          <p:nvPr>
            <p:ph type="subTitle" idx="1" hasCustomPrompt="1"/>
          </p:nvPr>
        </p:nvSpPr>
        <p:spPr>
          <a:xfrm>
            <a:off x="801885" y="2480364"/>
            <a:ext cx="8018860" cy="1930271"/>
          </a:xfrm>
        </p:spPr>
        <p:txBody>
          <a:bodyP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Fusce</a:t>
            </a:r>
            <a:r>
              <a:rPr lang="en-US" dirty="0"/>
              <a:t> </a:t>
            </a:r>
            <a:r>
              <a:rPr lang="en-US" dirty="0" err="1"/>
              <a:t>facilisis</a:t>
            </a:r>
            <a:r>
              <a:rPr lang="en-US" dirty="0"/>
              <a:t> </a:t>
            </a:r>
            <a:r>
              <a:rPr lang="en-US" dirty="0" err="1"/>
              <a:t>tempor</a:t>
            </a:r>
            <a:r>
              <a:rPr lang="en-US" dirty="0"/>
              <a:t> </a:t>
            </a:r>
            <a:r>
              <a:rPr lang="en-US" dirty="0" err="1"/>
              <a:t>metus</a:t>
            </a:r>
            <a:r>
              <a:rPr lang="en-US" dirty="0"/>
              <a:t> </a:t>
            </a:r>
            <a:r>
              <a:rPr lang="en-US" dirty="0" err="1"/>
              <a:t>eget</a:t>
            </a:r>
            <a:r>
              <a:rPr lang="en-US" dirty="0"/>
              <a:t> </a:t>
            </a:r>
            <a:r>
              <a:rPr lang="en-US" dirty="0" err="1"/>
              <a:t>lobortis</a:t>
            </a:r>
            <a:r>
              <a:rPr lang="en-US" dirty="0"/>
              <a:t>. </a:t>
            </a:r>
            <a:r>
              <a:rPr lang="en-US" dirty="0" err="1"/>
              <a:t>Quisque</a:t>
            </a:r>
            <a:r>
              <a:rPr lang="en-US" dirty="0"/>
              <a:t> </a:t>
            </a:r>
            <a:r>
              <a:rPr lang="en-US" dirty="0" err="1"/>
              <a:t>ullamcorper</a:t>
            </a:r>
            <a:r>
              <a:rPr lang="en-US" dirty="0"/>
              <a:t> nisi fermentum, </a:t>
            </a:r>
            <a:r>
              <a:rPr lang="en-US" dirty="0" err="1"/>
              <a:t>finibus</a:t>
            </a:r>
            <a:r>
              <a:rPr lang="en-US" dirty="0"/>
              <a:t> ligula at, </a:t>
            </a:r>
            <a:r>
              <a:rPr lang="en-US" dirty="0" err="1"/>
              <a:t>tempor</a:t>
            </a:r>
            <a:r>
              <a:rPr lang="en-US" dirty="0"/>
              <a:t> </a:t>
            </a:r>
            <a:r>
              <a:rPr lang="en-US" dirty="0" err="1"/>
              <a:t>risus</a:t>
            </a:r>
            <a:r>
              <a:rPr lang="en-US" dirty="0"/>
              <a:t>. In </a:t>
            </a:r>
            <a:r>
              <a:rPr lang="en-US" dirty="0" err="1"/>
              <a:t>efficitur</a:t>
            </a:r>
            <a:r>
              <a:rPr lang="en-US" dirty="0"/>
              <a:t> </a:t>
            </a:r>
            <a:r>
              <a:rPr lang="en-US" dirty="0" err="1"/>
              <a:t>vulputate</a:t>
            </a:r>
            <a:r>
              <a:rPr lang="en-US" dirty="0"/>
              <a:t> </a:t>
            </a:r>
            <a:r>
              <a:rPr lang="en-US" dirty="0" err="1"/>
              <a:t>purus</a:t>
            </a:r>
            <a:r>
              <a:rPr lang="en-US" dirty="0"/>
              <a:t>, </a:t>
            </a:r>
            <a:r>
              <a:rPr lang="en-US" dirty="0" err="1"/>
              <a:t>nec</a:t>
            </a:r>
            <a:r>
              <a:rPr lang="en-US" dirty="0"/>
              <a:t> </a:t>
            </a:r>
            <a:r>
              <a:rPr lang="en-US" dirty="0" err="1"/>
              <a:t>aliquet</a:t>
            </a:r>
            <a:r>
              <a:rPr lang="en-US" dirty="0"/>
              <a:t> </a:t>
            </a:r>
            <a:r>
              <a:rPr lang="en-US" dirty="0" err="1"/>
              <a:t>neque</a:t>
            </a:r>
            <a:r>
              <a:rPr lang="en-US" dirty="0"/>
              <a:t> lacinia </a:t>
            </a:r>
            <a:r>
              <a:rPr lang="en-US" dirty="0" err="1"/>
              <a:t>eu</a:t>
            </a:r>
            <a:r>
              <a:rPr lang="en-US" dirty="0"/>
              <a:t>. </a:t>
            </a:r>
            <a:r>
              <a:rPr lang="en-US" dirty="0" err="1"/>
              <a:t>Nulla</a:t>
            </a:r>
            <a:r>
              <a:rPr lang="en-US" dirty="0"/>
              <a:t> vitae lacinia </a:t>
            </a:r>
            <a:r>
              <a:rPr lang="en-US" dirty="0" err="1"/>
              <a:t>neque</a:t>
            </a:r>
            <a:r>
              <a:rPr lang="en-US" dirty="0"/>
              <a:t>. </a:t>
            </a:r>
          </a:p>
        </p:txBody>
      </p:sp>
      <p:pic>
        <p:nvPicPr>
          <p:cNvPr id="7" name="Picture 6">
            <a:extLst>
              <a:ext uri="{FF2B5EF4-FFF2-40B4-BE49-F238E27FC236}">
                <a16:creationId xmlns:a16="http://schemas.microsoft.com/office/drawing/2014/main" id="{439E9CB5-16C3-3D4C-9521-57DE1957AF28}"/>
              </a:ext>
            </a:extLst>
          </p:cNvPr>
          <p:cNvPicPr>
            <a:picLocks noChangeAspect="1"/>
          </p:cNvPicPr>
          <p:nvPr userDrawn="1"/>
        </p:nvPicPr>
        <p:blipFill>
          <a:blip r:embed="rId3"/>
          <a:stretch>
            <a:fillRect/>
          </a:stretch>
        </p:blipFill>
        <p:spPr>
          <a:xfrm>
            <a:off x="801885" y="6273893"/>
            <a:ext cx="3454400" cy="444500"/>
          </a:xfrm>
          <a:prstGeom prst="rect">
            <a:avLst/>
          </a:prstGeom>
        </p:spPr>
      </p:pic>
    </p:spTree>
    <p:extLst>
      <p:ext uri="{BB962C8B-B14F-4D97-AF65-F5344CB8AC3E}">
        <p14:creationId xmlns:p14="http://schemas.microsoft.com/office/powerpoint/2010/main" val="144633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Frame 2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Title</a:t>
            </a:r>
            <a:endParaRPr lang="en-US" dirty="0"/>
          </a:p>
        </p:txBody>
      </p:sp>
      <p:sp>
        <p:nvSpPr>
          <p:cNvPr id="6" name="Subtitle 2">
            <a:extLst>
              <a:ext uri="{FF2B5EF4-FFF2-40B4-BE49-F238E27FC236}">
                <a16:creationId xmlns:a16="http://schemas.microsoft.com/office/drawing/2014/main" id="{F46C9F84-F15D-7B47-B0A3-F64804DF69BB}"/>
              </a:ext>
            </a:extLst>
          </p:cNvPr>
          <p:cNvSpPr>
            <a:spLocks noGrp="1"/>
          </p:cNvSpPr>
          <p:nvPr>
            <p:ph type="subTitle" idx="1" hasCustomPrompt="1"/>
          </p:nvPr>
        </p:nvSpPr>
        <p:spPr>
          <a:xfrm>
            <a:off x="801885" y="2480364"/>
            <a:ext cx="8018860" cy="1930271"/>
          </a:xfrm>
        </p:spPr>
        <p:txBody>
          <a:bodyP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Fusce</a:t>
            </a:r>
            <a:r>
              <a:rPr lang="en-US" dirty="0"/>
              <a:t> </a:t>
            </a:r>
            <a:r>
              <a:rPr lang="en-US" dirty="0" err="1"/>
              <a:t>facilisis</a:t>
            </a:r>
            <a:r>
              <a:rPr lang="en-US" dirty="0"/>
              <a:t> </a:t>
            </a:r>
            <a:r>
              <a:rPr lang="en-US" dirty="0" err="1"/>
              <a:t>tempor</a:t>
            </a:r>
            <a:r>
              <a:rPr lang="en-US" dirty="0"/>
              <a:t> </a:t>
            </a:r>
            <a:r>
              <a:rPr lang="en-US" dirty="0" err="1"/>
              <a:t>metus</a:t>
            </a:r>
            <a:r>
              <a:rPr lang="en-US" dirty="0"/>
              <a:t> </a:t>
            </a:r>
            <a:r>
              <a:rPr lang="en-US" dirty="0" err="1"/>
              <a:t>eget</a:t>
            </a:r>
            <a:r>
              <a:rPr lang="en-US" dirty="0"/>
              <a:t> </a:t>
            </a:r>
            <a:r>
              <a:rPr lang="en-US" dirty="0" err="1"/>
              <a:t>lobortis</a:t>
            </a:r>
            <a:r>
              <a:rPr lang="en-US" dirty="0"/>
              <a:t>. </a:t>
            </a:r>
            <a:r>
              <a:rPr lang="en-US" dirty="0" err="1"/>
              <a:t>Quisque</a:t>
            </a:r>
            <a:r>
              <a:rPr lang="en-US" dirty="0"/>
              <a:t> </a:t>
            </a:r>
            <a:r>
              <a:rPr lang="en-US" dirty="0" err="1"/>
              <a:t>ullamcorper</a:t>
            </a:r>
            <a:r>
              <a:rPr lang="en-US" dirty="0"/>
              <a:t> nisi fermentum, </a:t>
            </a:r>
            <a:r>
              <a:rPr lang="en-US" dirty="0" err="1"/>
              <a:t>finibus</a:t>
            </a:r>
            <a:r>
              <a:rPr lang="en-US" dirty="0"/>
              <a:t> ligula at, </a:t>
            </a:r>
            <a:r>
              <a:rPr lang="en-US" dirty="0" err="1"/>
              <a:t>tempor</a:t>
            </a:r>
            <a:r>
              <a:rPr lang="en-US" dirty="0"/>
              <a:t> </a:t>
            </a:r>
            <a:r>
              <a:rPr lang="en-US" dirty="0" err="1"/>
              <a:t>risus</a:t>
            </a:r>
            <a:r>
              <a:rPr lang="en-US" dirty="0"/>
              <a:t>. In </a:t>
            </a:r>
            <a:r>
              <a:rPr lang="en-US" dirty="0" err="1"/>
              <a:t>efficitur</a:t>
            </a:r>
            <a:r>
              <a:rPr lang="en-US" dirty="0"/>
              <a:t> </a:t>
            </a:r>
            <a:r>
              <a:rPr lang="en-US" dirty="0" err="1"/>
              <a:t>vulputate</a:t>
            </a:r>
            <a:r>
              <a:rPr lang="en-US" dirty="0"/>
              <a:t> </a:t>
            </a:r>
            <a:r>
              <a:rPr lang="en-US" dirty="0" err="1"/>
              <a:t>purus</a:t>
            </a:r>
            <a:r>
              <a:rPr lang="en-US" dirty="0"/>
              <a:t>, </a:t>
            </a:r>
            <a:r>
              <a:rPr lang="en-US" dirty="0" err="1"/>
              <a:t>nec</a:t>
            </a:r>
            <a:r>
              <a:rPr lang="en-US" dirty="0"/>
              <a:t> </a:t>
            </a:r>
            <a:r>
              <a:rPr lang="en-US" dirty="0" err="1"/>
              <a:t>aliquet</a:t>
            </a:r>
            <a:r>
              <a:rPr lang="en-US" dirty="0"/>
              <a:t> </a:t>
            </a:r>
            <a:r>
              <a:rPr lang="en-US" dirty="0" err="1"/>
              <a:t>neque</a:t>
            </a:r>
            <a:r>
              <a:rPr lang="en-US" dirty="0"/>
              <a:t> lacinia </a:t>
            </a:r>
            <a:r>
              <a:rPr lang="en-US" dirty="0" err="1"/>
              <a:t>eu</a:t>
            </a:r>
            <a:r>
              <a:rPr lang="en-US" dirty="0"/>
              <a:t>. </a:t>
            </a:r>
            <a:r>
              <a:rPr lang="en-US" dirty="0" err="1"/>
              <a:t>Nulla</a:t>
            </a:r>
            <a:r>
              <a:rPr lang="en-US" dirty="0"/>
              <a:t> vitae lacinia </a:t>
            </a:r>
            <a:r>
              <a:rPr lang="en-US" dirty="0" err="1"/>
              <a:t>neque</a:t>
            </a:r>
            <a:r>
              <a:rPr lang="en-US" dirty="0"/>
              <a:t>. </a:t>
            </a:r>
          </a:p>
        </p:txBody>
      </p:sp>
    </p:spTree>
    <p:extLst>
      <p:ext uri="{BB962C8B-B14F-4D97-AF65-F5344CB8AC3E}">
        <p14:creationId xmlns:p14="http://schemas.microsoft.com/office/powerpoint/2010/main" val="3876174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AED62AA-4637-9444-9003-9FCA5EDA5E0F}" type="datetimeFigureOut">
              <a:rPr lang="en-US" smtClean="0"/>
              <a:t>6/6/2022</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47A75A1-0C91-1C45-8874-9D7D94B9432D}" type="slidenum">
              <a:rPr lang="en-US" smtClean="0"/>
              <a:t>‹#›</a:t>
            </a:fld>
            <a:endParaRPr lang="en-US"/>
          </a:p>
        </p:txBody>
      </p:sp>
    </p:spTree>
    <p:extLst>
      <p:ext uri="{BB962C8B-B14F-4D97-AF65-F5344CB8AC3E}">
        <p14:creationId xmlns:p14="http://schemas.microsoft.com/office/powerpoint/2010/main" val="2293374358"/>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96" r:id="rId3"/>
    <p:sldLayoutId id="2147483699" r:id="rId4"/>
    <p:sldLayoutId id="2147483702" r:id="rId5"/>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137F-FFA3-B640-8D5B-73009FCFFC36}"/>
              </a:ext>
            </a:extLst>
          </p:cNvPr>
          <p:cNvSpPr>
            <a:spLocks noGrp="1"/>
          </p:cNvSpPr>
          <p:nvPr>
            <p:ph type="ctrTitle"/>
          </p:nvPr>
        </p:nvSpPr>
        <p:spPr/>
        <p:txBody>
          <a:bodyPr/>
          <a:lstStyle/>
          <a:p>
            <a:r>
              <a:rPr lang="en-US" dirty="0"/>
              <a:t>Is our school a Bioeconomy? </a:t>
            </a:r>
          </a:p>
        </p:txBody>
      </p:sp>
      <p:sp>
        <p:nvSpPr>
          <p:cNvPr id="3" name="Subtitle 2">
            <a:extLst>
              <a:ext uri="{FF2B5EF4-FFF2-40B4-BE49-F238E27FC236}">
                <a16:creationId xmlns:a16="http://schemas.microsoft.com/office/drawing/2014/main" id="{4691AA3C-6319-7747-8662-0F410C248233}"/>
              </a:ext>
            </a:extLst>
          </p:cNvPr>
          <p:cNvSpPr>
            <a:spLocks noGrp="1"/>
          </p:cNvSpPr>
          <p:nvPr>
            <p:ph type="subTitle" idx="1"/>
          </p:nvPr>
        </p:nvSpPr>
        <p:spPr/>
        <p:txBody>
          <a:bodyPr/>
          <a:lstStyle/>
          <a:p>
            <a:r>
              <a:rPr lang="en-US" dirty="0"/>
              <a:t>Pack 2: The Lesson</a:t>
            </a:r>
          </a:p>
        </p:txBody>
      </p:sp>
    </p:spTree>
    <p:extLst>
      <p:ext uri="{BB962C8B-B14F-4D97-AF65-F5344CB8AC3E}">
        <p14:creationId xmlns:p14="http://schemas.microsoft.com/office/powerpoint/2010/main" val="236303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173542878"/>
              </p:ext>
            </p:extLst>
          </p:nvPr>
        </p:nvGraphicFramePr>
        <p:xfrm>
          <a:off x="701461" y="1753643"/>
          <a:ext cx="9222612" cy="3449955"/>
        </p:xfrm>
        <a:graphic>
          <a:graphicData uri="http://schemas.openxmlformats.org/drawingml/2006/table">
            <a:tbl>
              <a:tblPr>
                <a:tableStyleId>{5C22544A-7EE6-4342-B048-85BDC9FD1C3A}</a:tableStyleId>
              </a:tblPr>
              <a:tblGrid>
                <a:gridCol w="2474361">
                  <a:extLst>
                    <a:ext uri="{9D8B030D-6E8A-4147-A177-3AD203B41FA5}">
                      <a16:colId xmlns:a16="http://schemas.microsoft.com/office/drawing/2014/main" val="2924645690"/>
                    </a:ext>
                  </a:extLst>
                </a:gridCol>
                <a:gridCol w="674825">
                  <a:extLst>
                    <a:ext uri="{9D8B030D-6E8A-4147-A177-3AD203B41FA5}">
                      <a16:colId xmlns:a16="http://schemas.microsoft.com/office/drawing/2014/main" val="3531097748"/>
                    </a:ext>
                  </a:extLst>
                </a:gridCol>
                <a:gridCol w="674825">
                  <a:extLst>
                    <a:ext uri="{9D8B030D-6E8A-4147-A177-3AD203B41FA5}">
                      <a16:colId xmlns:a16="http://schemas.microsoft.com/office/drawing/2014/main" val="3165759020"/>
                    </a:ext>
                  </a:extLst>
                </a:gridCol>
                <a:gridCol w="674825">
                  <a:extLst>
                    <a:ext uri="{9D8B030D-6E8A-4147-A177-3AD203B41FA5}">
                      <a16:colId xmlns:a16="http://schemas.microsoft.com/office/drawing/2014/main" val="2337185811"/>
                    </a:ext>
                  </a:extLst>
                </a:gridCol>
                <a:gridCol w="674825">
                  <a:extLst>
                    <a:ext uri="{9D8B030D-6E8A-4147-A177-3AD203B41FA5}">
                      <a16:colId xmlns:a16="http://schemas.microsoft.com/office/drawing/2014/main" val="2922820509"/>
                    </a:ext>
                  </a:extLst>
                </a:gridCol>
                <a:gridCol w="674826">
                  <a:extLst>
                    <a:ext uri="{9D8B030D-6E8A-4147-A177-3AD203B41FA5}">
                      <a16:colId xmlns:a16="http://schemas.microsoft.com/office/drawing/2014/main" val="3051698916"/>
                    </a:ext>
                  </a:extLst>
                </a:gridCol>
                <a:gridCol w="674825">
                  <a:extLst>
                    <a:ext uri="{9D8B030D-6E8A-4147-A177-3AD203B41FA5}">
                      <a16:colId xmlns:a16="http://schemas.microsoft.com/office/drawing/2014/main" val="778615713"/>
                    </a:ext>
                  </a:extLst>
                </a:gridCol>
                <a:gridCol w="674825">
                  <a:extLst>
                    <a:ext uri="{9D8B030D-6E8A-4147-A177-3AD203B41FA5}">
                      <a16:colId xmlns:a16="http://schemas.microsoft.com/office/drawing/2014/main" val="2605531200"/>
                    </a:ext>
                  </a:extLst>
                </a:gridCol>
                <a:gridCol w="674825">
                  <a:extLst>
                    <a:ext uri="{9D8B030D-6E8A-4147-A177-3AD203B41FA5}">
                      <a16:colId xmlns:a16="http://schemas.microsoft.com/office/drawing/2014/main" val="3998183495"/>
                    </a:ext>
                  </a:extLst>
                </a:gridCol>
                <a:gridCol w="674825">
                  <a:extLst>
                    <a:ext uri="{9D8B030D-6E8A-4147-A177-3AD203B41FA5}">
                      <a16:colId xmlns:a16="http://schemas.microsoft.com/office/drawing/2014/main" val="2384016019"/>
                    </a:ext>
                  </a:extLst>
                </a:gridCol>
                <a:gridCol w="674825">
                  <a:extLst>
                    <a:ext uri="{9D8B030D-6E8A-4147-A177-3AD203B41FA5}">
                      <a16:colId xmlns:a16="http://schemas.microsoft.com/office/drawing/2014/main" val="2674980882"/>
                    </a:ext>
                  </a:extLst>
                </a:gridCol>
              </a:tblGrid>
              <a:tr h="179621">
                <a:tc>
                  <a:txBody>
                    <a:bodyPr/>
                    <a:lstStyle/>
                    <a:p>
                      <a:pPr algn="l" fontAlgn="ctr"/>
                      <a:endParaRPr lang="en-GB" sz="20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-4</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-3</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-2</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-1</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0</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1</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2</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3</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4</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rowSpan="7">
                  <a:txBody>
                    <a:bodyPr/>
                    <a:lstStyle/>
                    <a:p>
                      <a:pPr algn="ctr" fontAlgn="b"/>
                      <a:r>
                        <a:rPr lang="en-GB" sz="1800" u="none" strike="noStrike" dirty="0">
                          <a:effectLst/>
                          <a:latin typeface="Trebuchet MS" panose="020B0603020202020204" pitchFamily="34" charset="0"/>
                        </a:rPr>
                        <a:t> </a:t>
                      </a:r>
                      <a:endParaRPr lang="en-GB" sz="1800" b="0" i="0" u="none" strike="noStrike" dirty="0">
                        <a:solidFill>
                          <a:srgbClr val="000000"/>
                        </a:solidFill>
                        <a:effectLst/>
                        <a:latin typeface="Trebuchet MS" panose="020B0603020202020204" pitchFamily="34" charset="0"/>
                      </a:endParaRPr>
                    </a:p>
                  </a:txBody>
                  <a:tcPr marL="9525" marR="9525" marT="9525" marB="0" anchor="b">
                    <a:solidFill>
                      <a:schemeClr val="bg1"/>
                    </a:solidFill>
                  </a:tcPr>
                </a:tc>
                <a:extLst>
                  <a:ext uri="{0D108BD9-81ED-4DB2-BD59-A6C34878D82A}">
                    <a16:rowId xmlns:a16="http://schemas.microsoft.com/office/drawing/2014/main" val="1377337529"/>
                  </a:ext>
                </a:extLst>
              </a:tr>
              <a:tr h="389660">
                <a:tc>
                  <a:txBody>
                    <a:bodyPr/>
                    <a:lstStyle/>
                    <a:p>
                      <a:pPr algn="l" fontAlgn="ctr"/>
                      <a:r>
                        <a:rPr lang="en-US" sz="1400" u="none" strike="noStrike" dirty="0">
                          <a:effectLst/>
                          <a:latin typeface="Trebuchet MS" panose="020B0603020202020204" pitchFamily="34" charset="0"/>
                        </a:rPr>
                        <a:t>Full carpark</a:t>
                      </a:r>
                      <a:r>
                        <a:rPr lang="en-US" sz="1400" u="none" strike="noStrike" baseline="0" dirty="0">
                          <a:effectLst/>
                          <a:latin typeface="Trebuchet MS" panose="020B0603020202020204" pitchFamily="34" charset="0"/>
                        </a:rPr>
                        <a:t> (less cars = higher score)</a:t>
                      </a:r>
                      <a:endParaRPr lang="en-US" sz="1400" b="0"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2127961594"/>
                  </a:ext>
                </a:extLst>
              </a:tr>
              <a:tr h="389660">
                <a:tc>
                  <a:txBody>
                    <a:bodyPr/>
                    <a:lstStyle/>
                    <a:p>
                      <a:pPr algn="l" fontAlgn="ctr"/>
                      <a:r>
                        <a:rPr lang="en-GB" sz="1400" u="none" strike="noStrike" dirty="0">
                          <a:effectLst/>
                          <a:latin typeface="Trebuchet MS" panose="020B0603020202020204" pitchFamily="34" charset="0"/>
                        </a:rPr>
                        <a:t>Footpaths and crossings</a:t>
                      </a:r>
                      <a:r>
                        <a:rPr lang="en-GB" sz="1400" u="none" strike="noStrike" baseline="0" dirty="0">
                          <a:effectLst/>
                          <a:latin typeface="Trebuchet MS" panose="020B0603020202020204" pitchFamily="34" charset="0"/>
                        </a:rPr>
                        <a:t> to promote walking</a:t>
                      </a:r>
                      <a:endParaRPr lang="en-GB" sz="1400" b="0"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2542762302"/>
                  </a:ext>
                </a:extLst>
              </a:tr>
              <a:tr h="389660">
                <a:tc>
                  <a:txBody>
                    <a:bodyPr/>
                    <a:lstStyle/>
                    <a:p>
                      <a:pPr algn="l" fontAlgn="ctr"/>
                      <a:r>
                        <a:rPr lang="en-GB" sz="1400" u="none" strike="noStrike" dirty="0">
                          <a:effectLst/>
                          <a:latin typeface="Trebuchet MS" panose="020B0603020202020204" pitchFamily="34" charset="0"/>
                        </a:rPr>
                        <a:t>Bike lanes</a:t>
                      </a:r>
                      <a:endParaRPr lang="en-GB" sz="1400" b="0"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1160739568"/>
                  </a:ext>
                </a:extLst>
              </a:tr>
              <a:tr h="389660">
                <a:tc>
                  <a:txBody>
                    <a:bodyPr/>
                    <a:lstStyle/>
                    <a:p>
                      <a:pPr algn="l" fontAlgn="ctr"/>
                      <a:r>
                        <a:rPr lang="en-GB" sz="1400" u="none" strike="noStrike" dirty="0">
                          <a:effectLst/>
                          <a:latin typeface="Trebuchet MS" panose="020B0603020202020204" pitchFamily="34" charset="0"/>
                        </a:rPr>
                        <a:t>Bike storage</a:t>
                      </a:r>
                      <a:endParaRPr lang="en-GB" sz="1400" b="0"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3639502434"/>
                  </a:ext>
                </a:extLst>
              </a:tr>
              <a:tr h="389660">
                <a:tc>
                  <a:txBody>
                    <a:bodyPr/>
                    <a:lstStyle/>
                    <a:p>
                      <a:pPr algn="l" fontAlgn="ctr"/>
                      <a:r>
                        <a:rPr lang="en-GB" sz="1400" u="none" strike="noStrike" dirty="0">
                          <a:effectLst/>
                          <a:latin typeface="Trebuchet MS" panose="020B0603020202020204" pitchFamily="34" charset="0"/>
                        </a:rPr>
                        <a:t>Electric car charging points</a:t>
                      </a:r>
                      <a:endParaRPr lang="en-GB" sz="1400" b="0"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3178714857"/>
                  </a:ext>
                </a:extLst>
              </a:tr>
              <a:tr h="389660">
                <a:tc>
                  <a:txBody>
                    <a:bodyPr/>
                    <a:lstStyle/>
                    <a:p>
                      <a:pPr algn="l" fontAlgn="ctr"/>
                      <a:r>
                        <a:rPr lang="en-GB" sz="1400" u="none" strike="noStrike" dirty="0">
                          <a:effectLst/>
                          <a:latin typeface="Trebuchet MS" panose="020B0603020202020204" pitchFamily="34" charset="0"/>
                        </a:rPr>
                        <a:t>Locally sourced</a:t>
                      </a:r>
                      <a:r>
                        <a:rPr lang="en-GB" sz="1400" u="none" strike="noStrike" baseline="0" dirty="0">
                          <a:effectLst/>
                          <a:latin typeface="Trebuchet MS" panose="020B0603020202020204" pitchFamily="34" charset="0"/>
                        </a:rPr>
                        <a:t> food and supplies (to reduce carbon footprint)</a:t>
                      </a:r>
                      <a:endParaRPr lang="en-GB" sz="1400" b="0"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1914141470"/>
                  </a:ext>
                </a:extLst>
              </a:tr>
            </a:tbl>
          </a:graphicData>
        </a:graphic>
      </p:graphicFrame>
      <p:sp>
        <p:nvSpPr>
          <p:cNvPr id="3" name="Title 2"/>
          <p:cNvSpPr>
            <a:spLocks noGrp="1"/>
          </p:cNvSpPr>
          <p:nvPr>
            <p:ph type="ctrTitle"/>
          </p:nvPr>
        </p:nvSpPr>
        <p:spPr>
          <a:xfrm>
            <a:off x="768746" y="763104"/>
            <a:ext cx="9088041" cy="841577"/>
          </a:xfrm>
        </p:spPr>
        <p:txBody>
          <a:bodyPr>
            <a:normAutofit/>
          </a:bodyPr>
          <a:lstStyle/>
          <a:p>
            <a:r>
              <a:rPr lang="en-GB" dirty="0"/>
              <a:t>Transport</a:t>
            </a:r>
          </a:p>
        </p:txBody>
      </p:sp>
      <p:graphicFrame>
        <p:nvGraphicFramePr>
          <p:cNvPr id="4" name="Table 3"/>
          <p:cNvGraphicFramePr>
            <a:graphicFrameLocks noGrp="1"/>
          </p:cNvGraphicFramePr>
          <p:nvPr>
            <p:extLst>
              <p:ext uri="{D42A27DB-BD31-4B8C-83A1-F6EECF244321}">
                <p14:modId xmlns:p14="http://schemas.microsoft.com/office/powerpoint/2010/main" val="256144322"/>
              </p:ext>
            </p:extLst>
          </p:nvPr>
        </p:nvGraphicFramePr>
        <p:xfrm>
          <a:off x="1815161" y="5519742"/>
          <a:ext cx="2629644" cy="649605"/>
        </p:xfrm>
        <a:graphic>
          <a:graphicData uri="http://schemas.openxmlformats.org/drawingml/2006/table">
            <a:tbl>
              <a:tblPr>
                <a:tableStyleId>{5C22544A-7EE6-4342-B048-85BDC9FD1C3A}</a:tableStyleId>
              </a:tblPr>
              <a:tblGrid>
                <a:gridCol w="657411">
                  <a:extLst>
                    <a:ext uri="{9D8B030D-6E8A-4147-A177-3AD203B41FA5}">
                      <a16:colId xmlns:a16="http://schemas.microsoft.com/office/drawing/2014/main" val="1614635249"/>
                    </a:ext>
                  </a:extLst>
                </a:gridCol>
                <a:gridCol w="657411">
                  <a:extLst>
                    <a:ext uri="{9D8B030D-6E8A-4147-A177-3AD203B41FA5}">
                      <a16:colId xmlns:a16="http://schemas.microsoft.com/office/drawing/2014/main" val="1790079703"/>
                    </a:ext>
                  </a:extLst>
                </a:gridCol>
                <a:gridCol w="657411">
                  <a:extLst>
                    <a:ext uri="{9D8B030D-6E8A-4147-A177-3AD203B41FA5}">
                      <a16:colId xmlns:a16="http://schemas.microsoft.com/office/drawing/2014/main" val="930137026"/>
                    </a:ext>
                  </a:extLst>
                </a:gridCol>
                <a:gridCol w="657411">
                  <a:extLst>
                    <a:ext uri="{9D8B030D-6E8A-4147-A177-3AD203B41FA5}">
                      <a16:colId xmlns:a16="http://schemas.microsoft.com/office/drawing/2014/main" val="1026358100"/>
                    </a:ext>
                  </a:extLst>
                </a:gridCol>
              </a:tblGrid>
              <a:tr h="414013">
                <a:tc gridSpan="3">
                  <a:txBody>
                    <a:bodyPr/>
                    <a:lstStyle/>
                    <a:p>
                      <a:pPr algn="ctr" rtl="0" fontAlgn="ctr"/>
                      <a:r>
                        <a:rPr lang="en-GB" sz="1400" u="none" strike="noStrike" dirty="0">
                          <a:effectLst/>
                          <a:latin typeface="Trebuchet MS" panose="020B0603020202020204" pitchFamily="34" charset="0"/>
                        </a:rPr>
                        <a:t>Subtotal out of 24</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tc hMerge="1">
                  <a:txBody>
                    <a:bodyPr/>
                    <a:lstStyle/>
                    <a:p>
                      <a:endParaRPr lang="en-GB"/>
                    </a:p>
                  </a:txBody>
                  <a:tcPr/>
                </a:tc>
                <a:tc hMerge="1">
                  <a:txBody>
                    <a:bodyPr/>
                    <a:lstStyle/>
                    <a:p>
                      <a:endParaRPr lang="en-GB"/>
                    </a:p>
                  </a:txBody>
                  <a:tcPr/>
                </a:tc>
                <a:tc>
                  <a:txBody>
                    <a:bodyPr/>
                    <a:lstStyle/>
                    <a:p>
                      <a:pPr algn="l" rtl="0" fontAlgn="ctr"/>
                      <a:r>
                        <a:rPr lang="en-GB" sz="1400" u="none" strike="noStrike" dirty="0">
                          <a:effectLst/>
                          <a:latin typeface="Trebuchet MS" panose="020B0603020202020204" pitchFamily="34" charset="0"/>
                        </a:rPr>
                        <a:t> </a:t>
                      </a:r>
                    </a:p>
                    <a:p>
                      <a:pPr algn="l" rtl="0" fontAlgn="ctr"/>
                      <a:endParaRPr lang="en-GB" sz="1400" b="1" i="0" u="none" strike="noStrike" dirty="0">
                        <a:solidFill>
                          <a:srgbClr val="000000"/>
                        </a:solidFill>
                        <a:effectLst/>
                        <a:latin typeface="Trebuchet MS" panose="020B0603020202020204" pitchFamily="34" charset="0"/>
                      </a:endParaRPr>
                    </a:p>
                    <a:p>
                      <a:pPr algn="l" rtl="0" fontAlgn="ct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extLst>
                  <a:ext uri="{0D108BD9-81ED-4DB2-BD59-A6C34878D82A}">
                    <a16:rowId xmlns:a16="http://schemas.microsoft.com/office/drawing/2014/main" val="38132028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8997713"/>
              </p:ext>
            </p:extLst>
          </p:nvPr>
        </p:nvGraphicFramePr>
        <p:xfrm>
          <a:off x="5211802" y="5519741"/>
          <a:ext cx="2629644" cy="649605"/>
        </p:xfrm>
        <a:graphic>
          <a:graphicData uri="http://schemas.openxmlformats.org/drawingml/2006/table">
            <a:tbl>
              <a:tblPr>
                <a:tableStyleId>{5C22544A-7EE6-4342-B048-85BDC9FD1C3A}</a:tableStyleId>
              </a:tblPr>
              <a:tblGrid>
                <a:gridCol w="657411">
                  <a:extLst>
                    <a:ext uri="{9D8B030D-6E8A-4147-A177-3AD203B41FA5}">
                      <a16:colId xmlns:a16="http://schemas.microsoft.com/office/drawing/2014/main" val="1614635249"/>
                    </a:ext>
                  </a:extLst>
                </a:gridCol>
                <a:gridCol w="657411">
                  <a:extLst>
                    <a:ext uri="{9D8B030D-6E8A-4147-A177-3AD203B41FA5}">
                      <a16:colId xmlns:a16="http://schemas.microsoft.com/office/drawing/2014/main" val="1790079703"/>
                    </a:ext>
                  </a:extLst>
                </a:gridCol>
                <a:gridCol w="657411">
                  <a:extLst>
                    <a:ext uri="{9D8B030D-6E8A-4147-A177-3AD203B41FA5}">
                      <a16:colId xmlns:a16="http://schemas.microsoft.com/office/drawing/2014/main" val="930137026"/>
                    </a:ext>
                  </a:extLst>
                </a:gridCol>
                <a:gridCol w="657411">
                  <a:extLst>
                    <a:ext uri="{9D8B030D-6E8A-4147-A177-3AD203B41FA5}">
                      <a16:colId xmlns:a16="http://schemas.microsoft.com/office/drawing/2014/main" val="1026358100"/>
                    </a:ext>
                  </a:extLst>
                </a:gridCol>
              </a:tblGrid>
              <a:tr h="414013">
                <a:tc gridSpan="3">
                  <a:txBody>
                    <a:bodyPr/>
                    <a:lstStyle/>
                    <a:p>
                      <a:pPr algn="ctr" rtl="0" fontAlgn="ctr"/>
                      <a:r>
                        <a:rPr lang="en-GB" sz="1400" u="none" strike="noStrike" dirty="0">
                          <a:effectLst/>
                          <a:latin typeface="Trebuchet MS" panose="020B0603020202020204" pitchFamily="34" charset="0"/>
                        </a:rPr>
                        <a:t>As a percentage</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tc hMerge="1">
                  <a:txBody>
                    <a:bodyPr/>
                    <a:lstStyle/>
                    <a:p>
                      <a:endParaRPr lang="en-GB"/>
                    </a:p>
                  </a:txBody>
                  <a:tcPr/>
                </a:tc>
                <a:tc hMerge="1">
                  <a:txBody>
                    <a:bodyPr/>
                    <a:lstStyle/>
                    <a:p>
                      <a:endParaRPr lang="en-GB"/>
                    </a:p>
                  </a:txBody>
                  <a:tcPr/>
                </a:tc>
                <a:tc>
                  <a:txBody>
                    <a:bodyPr/>
                    <a:lstStyle/>
                    <a:p>
                      <a:pPr algn="l" rtl="0" fontAlgn="ctr"/>
                      <a:r>
                        <a:rPr lang="en-GB" sz="1400" u="none" strike="noStrike" dirty="0">
                          <a:effectLst/>
                          <a:latin typeface="Trebuchet MS" panose="020B0603020202020204" pitchFamily="34" charset="0"/>
                        </a:rPr>
                        <a:t> </a:t>
                      </a:r>
                    </a:p>
                    <a:p>
                      <a:pPr algn="r" rtl="0" fontAlgn="ctr"/>
                      <a:r>
                        <a:rPr lang="en-GB" sz="1400" b="1" i="0" u="none" strike="noStrike" dirty="0">
                          <a:solidFill>
                            <a:srgbClr val="000000"/>
                          </a:solidFill>
                          <a:effectLst/>
                          <a:latin typeface="Trebuchet MS" panose="020B0603020202020204" pitchFamily="34" charset="0"/>
                        </a:rPr>
                        <a:t>% </a:t>
                      </a:r>
                    </a:p>
                    <a:p>
                      <a:pPr algn="l" rtl="0" fontAlgn="ct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extLst>
                  <a:ext uri="{0D108BD9-81ED-4DB2-BD59-A6C34878D82A}">
                    <a16:rowId xmlns:a16="http://schemas.microsoft.com/office/drawing/2014/main" val="3813202823"/>
                  </a:ext>
                </a:extLst>
              </a:tr>
            </a:tbl>
          </a:graphicData>
        </a:graphic>
      </p:graphicFrame>
    </p:spTree>
    <p:extLst>
      <p:ext uri="{BB962C8B-B14F-4D97-AF65-F5344CB8AC3E}">
        <p14:creationId xmlns:p14="http://schemas.microsoft.com/office/powerpoint/2010/main" val="244456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665539419"/>
              </p:ext>
            </p:extLst>
          </p:nvPr>
        </p:nvGraphicFramePr>
        <p:xfrm>
          <a:off x="701461" y="1641953"/>
          <a:ext cx="9222612" cy="3350742"/>
        </p:xfrm>
        <a:graphic>
          <a:graphicData uri="http://schemas.openxmlformats.org/drawingml/2006/table">
            <a:tbl>
              <a:tblPr>
                <a:tableStyleId>{5C22544A-7EE6-4342-B048-85BDC9FD1C3A}</a:tableStyleId>
              </a:tblPr>
              <a:tblGrid>
                <a:gridCol w="2474361">
                  <a:extLst>
                    <a:ext uri="{9D8B030D-6E8A-4147-A177-3AD203B41FA5}">
                      <a16:colId xmlns:a16="http://schemas.microsoft.com/office/drawing/2014/main" val="2924645690"/>
                    </a:ext>
                  </a:extLst>
                </a:gridCol>
                <a:gridCol w="674825">
                  <a:extLst>
                    <a:ext uri="{9D8B030D-6E8A-4147-A177-3AD203B41FA5}">
                      <a16:colId xmlns:a16="http://schemas.microsoft.com/office/drawing/2014/main" val="3531097748"/>
                    </a:ext>
                  </a:extLst>
                </a:gridCol>
                <a:gridCol w="674825">
                  <a:extLst>
                    <a:ext uri="{9D8B030D-6E8A-4147-A177-3AD203B41FA5}">
                      <a16:colId xmlns:a16="http://schemas.microsoft.com/office/drawing/2014/main" val="3165759020"/>
                    </a:ext>
                  </a:extLst>
                </a:gridCol>
                <a:gridCol w="674825">
                  <a:extLst>
                    <a:ext uri="{9D8B030D-6E8A-4147-A177-3AD203B41FA5}">
                      <a16:colId xmlns:a16="http://schemas.microsoft.com/office/drawing/2014/main" val="2337185811"/>
                    </a:ext>
                  </a:extLst>
                </a:gridCol>
                <a:gridCol w="674825">
                  <a:extLst>
                    <a:ext uri="{9D8B030D-6E8A-4147-A177-3AD203B41FA5}">
                      <a16:colId xmlns:a16="http://schemas.microsoft.com/office/drawing/2014/main" val="2922820509"/>
                    </a:ext>
                  </a:extLst>
                </a:gridCol>
                <a:gridCol w="674826">
                  <a:extLst>
                    <a:ext uri="{9D8B030D-6E8A-4147-A177-3AD203B41FA5}">
                      <a16:colId xmlns:a16="http://schemas.microsoft.com/office/drawing/2014/main" val="3051698916"/>
                    </a:ext>
                  </a:extLst>
                </a:gridCol>
                <a:gridCol w="674825">
                  <a:extLst>
                    <a:ext uri="{9D8B030D-6E8A-4147-A177-3AD203B41FA5}">
                      <a16:colId xmlns:a16="http://schemas.microsoft.com/office/drawing/2014/main" val="778615713"/>
                    </a:ext>
                  </a:extLst>
                </a:gridCol>
                <a:gridCol w="674825">
                  <a:extLst>
                    <a:ext uri="{9D8B030D-6E8A-4147-A177-3AD203B41FA5}">
                      <a16:colId xmlns:a16="http://schemas.microsoft.com/office/drawing/2014/main" val="2605531200"/>
                    </a:ext>
                  </a:extLst>
                </a:gridCol>
                <a:gridCol w="674825">
                  <a:extLst>
                    <a:ext uri="{9D8B030D-6E8A-4147-A177-3AD203B41FA5}">
                      <a16:colId xmlns:a16="http://schemas.microsoft.com/office/drawing/2014/main" val="3998183495"/>
                    </a:ext>
                  </a:extLst>
                </a:gridCol>
                <a:gridCol w="674825">
                  <a:extLst>
                    <a:ext uri="{9D8B030D-6E8A-4147-A177-3AD203B41FA5}">
                      <a16:colId xmlns:a16="http://schemas.microsoft.com/office/drawing/2014/main" val="2384016019"/>
                    </a:ext>
                  </a:extLst>
                </a:gridCol>
                <a:gridCol w="674825">
                  <a:extLst>
                    <a:ext uri="{9D8B030D-6E8A-4147-A177-3AD203B41FA5}">
                      <a16:colId xmlns:a16="http://schemas.microsoft.com/office/drawing/2014/main" val="2674980882"/>
                    </a:ext>
                  </a:extLst>
                </a:gridCol>
              </a:tblGrid>
              <a:tr h="367512">
                <a:tc>
                  <a:txBody>
                    <a:bodyPr/>
                    <a:lstStyle/>
                    <a:p>
                      <a:pPr algn="l" fontAlgn="ctr"/>
                      <a:endParaRPr lang="en-GB" sz="20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-4</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-3</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-2</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-1</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0</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1</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2</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3</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4</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rowSpan="7">
                  <a:txBody>
                    <a:bodyPr/>
                    <a:lstStyle/>
                    <a:p>
                      <a:pPr algn="ctr" fontAlgn="b"/>
                      <a:r>
                        <a:rPr lang="en-GB" sz="1800" u="none" strike="noStrike" dirty="0">
                          <a:effectLst/>
                          <a:latin typeface="Trebuchet MS" panose="020B0603020202020204" pitchFamily="34" charset="0"/>
                        </a:rPr>
                        <a:t> </a:t>
                      </a:r>
                      <a:endParaRPr lang="en-GB" sz="1800" b="0" i="0" u="none" strike="noStrike" dirty="0">
                        <a:solidFill>
                          <a:srgbClr val="000000"/>
                        </a:solidFill>
                        <a:effectLst/>
                        <a:latin typeface="Trebuchet MS" panose="020B0603020202020204" pitchFamily="34" charset="0"/>
                      </a:endParaRPr>
                    </a:p>
                  </a:txBody>
                  <a:tcPr marL="9525" marR="9525" marT="9525" marB="0" anchor="b">
                    <a:solidFill>
                      <a:schemeClr val="bg1"/>
                    </a:solidFill>
                  </a:tcPr>
                </a:tc>
                <a:extLst>
                  <a:ext uri="{0D108BD9-81ED-4DB2-BD59-A6C34878D82A}">
                    <a16:rowId xmlns:a16="http://schemas.microsoft.com/office/drawing/2014/main" val="1377337529"/>
                  </a:ext>
                </a:extLst>
              </a:tr>
              <a:tr h="389660">
                <a:tc>
                  <a:txBody>
                    <a:bodyPr/>
                    <a:lstStyle/>
                    <a:p>
                      <a:pPr algn="l" fontAlgn="ctr"/>
                      <a:r>
                        <a:rPr lang="en-US" sz="1400" b="0" i="0" u="none" strike="noStrike" dirty="0">
                          <a:solidFill>
                            <a:srgbClr val="000000"/>
                          </a:solidFill>
                          <a:effectLst/>
                          <a:latin typeface="Trebuchet MS" panose="020B0603020202020204" pitchFamily="34" charset="0"/>
                        </a:rPr>
                        <a:t>Recycling bins, including food waste</a:t>
                      </a: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2127961594"/>
                  </a:ext>
                </a:extLst>
              </a:tr>
              <a:tr h="389660">
                <a:tc>
                  <a:txBody>
                    <a:bodyPr/>
                    <a:lstStyle/>
                    <a:p>
                      <a:pPr algn="l" fontAlgn="ctr"/>
                      <a:r>
                        <a:rPr lang="en-GB" sz="1400" b="0" i="0" u="none" strike="noStrike" dirty="0">
                          <a:solidFill>
                            <a:srgbClr val="000000"/>
                          </a:solidFill>
                          <a:effectLst/>
                          <a:latin typeface="Trebuchet MS" panose="020B0603020202020204" pitchFamily="34" charset="0"/>
                        </a:rPr>
                        <a:t>Posters/signage encouraging waste reduction</a:t>
                      </a:r>
                    </a:p>
                  </a:txBody>
                  <a:tcPr marL="9525" marR="9525" marT="9525" marB="0" anchor="ctr">
                    <a:solidFill>
                      <a:srgbClr val="E9EBF5"/>
                    </a:solidFill>
                  </a:tcPr>
                </a:tc>
                <a:tc>
                  <a:txBody>
                    <a:bodyPr/>
                    <a:lstStyle/>
                    <a:p>
                      <a:pPr algn="l" fontAlgn="t"/>
                      <a:r>
                        <a:rPr lang="en-GB" sz="3200" u="none" strike="noStrike">
                          <a:effectLst/>
                          <a:latin typeface="Trebuchet MS" panose="020B0603020202020204" pitchFamily="34" charset="0"/>
                        </a:rPr>
                        <a:t> </a:t>
                      </a:r>
                      <a:endParaRPr lang="en-GB" sz="3200" b="0" i="0" u="none" strike="noStrike">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2542762302"/>
                  </a:ext>
                </a:extLst>
              </a:tr>
              <a:tr h="389660">
                <a:tc>
                  <a:txBody>
                    <a:bodyPr/>
                    <a:lstStyle/>
                    <a:p>
                      <a:pPr algn="l" fontAlgn="ctr"/>
                      <a:r>
                        <a:rPr lang="en-GB" sz="1400" b="0" i="0" u="none" strike="noStrike" dirty="0">
                          <a:solidFill>
                            <a:srgbClr val="000000"/>
                          </a:solidFill>
                          <a:effectLst/>
                          <a:latin typeface="Trebuchet MS" panose="020B0603020202020204" pitchFamily="34" charset="0"/>
                        </a:rPr>
                        <a:t>Reusable plates &amp; cutlery</a:t>
                      </a:r>
                    </a:p>
                  </a:txBody>
                  <a:tcPr marL="9525" marR="9525" marT="9525" marB="0" anchor="ctr">
                    <a:solidFill>
                      <a:srgbClr val="E9EBF5"/>
                    </a:solidFill>
                  </a:tcPr>
                </a:tc>
                <a:tc>
                  <a:txBody>
                    <a:bodyPr/>
                    <a:lstStyle/>
                    <a:p>
                      <a:pPr algn="l" fontAlgn="t"/>
                      <a:r>
                        <a:rPr lang="en-GB" sz="3200" u="none" strike="noStrike">
                          <a:effectLst/>
                          <a:latin typeface="Trebuchet MS" panose="020B0603020202020204" pitchFamily="34" charset="0"/>
                        </a:rPr>
                        <a:t> </a:t>
                      </a:r>
                      <a:endParaRPr lang="en-GB" sz="3200" b="0" i="0" u="none" strike="noStrike">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1160739568"/>
                  </a:ext>
                </a:extLst>
              </a:tr>
              <a:tr h="389660">
                <a:tc>
                  <a:txBody>
                    <a:bodyPr/>
                    <a:lstStyle/>
                    <a:p>
                      <a:pPr algn="l" fontAlgn="ctr"/>
                      <a:r>
                        <a:rPr lang="en-GB" sz="1400" b="0" i="0" u="none" strike="noStrike" dirty="0">
                          <a:solidFill>
                            <a:srgbClr val="000000"/>
                          </a:solidFill>
                          <a:effectLst/>
                          <a:latin typeface="Trebuchet MS" panose="020B0603020202020204" pitchFamily="34" charset="0"/>
                        </a:rPr>
                        <a:t>Drinks refill available</a:t>
                      </a:r>
                    </a:p>
                  </a:txBody>
                  <a:tcPr marL="9525" marR="9525" marT="9525" marB="0" anchor="ctr">
                    <a:solidFill>
                      <a:srgbClr val="E9EBF5"/>
                    </a:solidFill>
                  </a:tcPr>
                </a:tc>
                <a:tc>
                  <a:txBody>
                    <a:bodyPr/>
                    <a:lstStyle/>
                    <a:p>
                      <a:pPr algn="l" fontAlgn="t"/>
                      <a:r>
                        <a:rPr lang="en-GB" sz="3200" u="none" strike="noStrike">
                          <a:effectLst/>
                          <a:latin typeface="Trebuchet MS" panose="020B0603020202020204" pitchFamily="34" charset="0"/>
                        </a:rPr>
                        <a:t> </a:t>
                      </a:r>
                      <a:endParaRPr lang="en-GB" sz="3200" b="0" i="0" u="none" strike="noStrike">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3639502434"/>
                  </a:ext>
                </a:extLst>
              </a:tr>
              <a:tr h="389660">
                <a:tc>
                  <a:txBody>
                    <a:bodyPr/>
                    <a:lstStyle/>
                    <a:p>
                      <a:pPr algn="l" fontAlgn="ctr"/>
                      <a:r>
                        <a:rPr lang="en-GB" sz="1400" b="0" i="0" u="none" strike="noStrike" dirty="0">
                          <a:solidFill>
                            <a:srgbClr val="000000"/>
                          </a:solidFill>
                          <a:effectLst/>
                          <a:latin typeface="Trebuchet MS" panose="020B0603020202020204" pitchFamily="34" charset="0"/>
                        </a:rPr>
                        <a:t>Onsite composting/wormery</a:t>
                      </a: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3178714857"/>
                  </a:ext>
                </a:extLst>
              </a:tr>
              <a:tr h="389660">
                <a:tc>
                  <a:txBody>
                    <a:bodyPr/>
                    <a:lstStyle/>
                    <a:p>
                      <a:pPr algn="l" fontAlgn="ctr"/>
                      <a:r>
                        <a:rPr lang="en-GB" sz="1400" b="0" i="0" u="none" strike="noStrike" dirty="0">
                          <a:solidFill>
                            <a:srgbClr val="000000"/>
                          </a:solidFill>
                          <a:effectLst/>
                          <a:latin typeface="Trebuchet MS" panose="020B0603020202020204" pitchFamily="34" charset="0"/>
                        </a:rPr>
                        <a:t>Use of scrap paper</a:t>
                      </a: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1914141470"/>
                  </a:ext>
                </a:extLst>
              </a:tr>
            </a:tbl>
          </a:graphicData>
        </a:graphic>
      </p:graphicFrame>
      <p:sp>
        <p:nvSpPr>
          <p:cNvPr id="3" name="Title 2"/>
          <p:cNvSpPr>
            <a:spLocks noGrp="1"/>
          </p:cNvSpPr>
          <p:nvPr>
            <p:ph type="ctrTitle"/>
          </p:nvPr>
        </p:nvSpPr>
        <p:spPr>
          <a:xfrm>
            <a:off x="768746" y="696421"/>
            <a:ext cx="9088041" cy="841577"/>
          </a:xfrm>
        </p:spPr>
        <p:txBody>
          <a:bodyPr>
            <a:normAutofit/>
          </a:bodyPr>
          <a:lstStyle/>
          <a:p>
            <a:r>
              <a:rPr lang="en-GB" dirty="0"/>
              <a:t>Reducing Waste</a:t>
            </a:r>
          </a:p>
        </p:txBody>
      </p:sp>
      <p:graphicFrame>
        <p:nvGraphicFramePr>
          <p:cNvPr id="4" name="Table 3"/>
          <p:cNvGraphicFramePr>
            <a:graphicFrameLocks noGrp="1"/>
          </p:cNvGraphicFramePr>
          <p:nvPr>
            <p:extLst>
              <p:ext uri="{D42A27DB-BD31-4B8C-83A1-F6EECF244321}">
                <p14:modId xmlns:p14="http://schemas.microsoft.com/office/powerpoint/2010/main" val="1487338846"/>
              </p:ext>
            </p:extLst>
          </p:nvPr>
        </p:nvGraphicFramePr>
        <p:xfrm>
          <a:off x="1815161" y="5519742"/>
          <a:ext cx="2629644" cy="649605"/>
        </p:xfrm>
        <a:graphic>
          <a:graphicData uri="http://schemas.openxmlformats.org/drawingml/2006/table">
            <a:tbl>
              <a:tblPr>
                <a:tableStyleId>{5C22544A-7EE6-4342-B048-85BDC9FD1C3A}</a:tableStyleId>
              </a:tblPr>
              <a:tblGrid>
                <a:gridCol w="657411">
                  <a:extLst>
                    <a:ext uri="{9D8B030D-6E8A-4147-A177-3AD203B41FA5}">
                      <a16:colId xmlns:a16="http://schemas.microsoft.com/office/drawing/2014/main" val="1614635249"/>
                    </a:ext>
                  </a:extLst>
                </a:gridCol>
                <a:gridCol w="657411">
                  <a:extLst>
                    <a:ext uri="{9D8B030D-6E8A-4147-A177-3AD203B41FA5}">
                      <a16:colId xmlns:a16="http://schemas.microsoft.com/office/drawing/2014/main" val="1790079703"/>
                    </a:ext>
                  </a:extLst>
                </a:gridCol>
                <a:gridCol w="657411">
                  <a:extLst>
                    <a:ext uri="{9D8B030D-6E8A-4147-A177-3AD203B41FA5}">
                      <a16:colId xmlns:a16="http://schemas.microsoft.com/office/drawing/2014/main" val="930137026"/>
                    </a:ext>
                  </a:extLst>
                </a:gridCol>
                <a:gridCol w="657411">
                  <a:extLst>
                    <a:ext uri="{9D8B030D-6E8A-4147-A177-3AD203B41FA5}">
                      <a16:colId xmlns:a16="http://schemas.microsoft.com/office/drawing/2014/main" val="1026358100"/>
                    </a:ext>
                  </a:extLst>
                </a:gridCol>
              </a:tblGrid>
              <a:tr h="414013">
                <a:tc gridSpan="3">
                  <a:txBody>
                    <a:bodyPr/>
                    <a:lstStyle/>
                    <a:p>
                      <a:pPr algn="ctr" rtl="0" fontAlgn="ctr"/>
                      <a:r>
                        <a:rPr lang="en-GB" sz="1400" u="none" strike="noStrike" dirty="0">
                          <a:effectLst/>
                          <a:latin typeface="Trebuchet MS" panose="020B0603020202020204" pitchFamily="34" charset="0"/>
                        </a:rPr>
                        <a:t>Subtotal out of 24</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tc hMerge="1">
                  <a:txBody>
                    <a:bodyPr/>
                    <a:lstStyle/>
                    <a:p>
                      <a:endParaRPr lang="en-GB"/>
                    </a:p>
                  </a:txBody>
                  <a:tcPr/>
                </a:tc>
                <a:tc hMerge="1">
                  <a:txBody>
                    <a:bodyPr/>
                    <a:lstStyle/>
                    <a:p>
                      <a:endParaRPr lang="en-GB"/>
                    </a:p>
                  </a:txBody>
                  <a:tcPr/>
                </a:tc>
                <a:tc>
                  <a:txBody>
                    <a:bodyPr/>
                    <a:lstStyle/>
                    <a:p>
                      <a:pPr algn="l" rtl="0" fontAlgn="ctr"/>
                      <a:r>
                        <a:rPr lang="en-GB" sz="1400" u="none" strike="noStrike" dirty="0">
                          <a:effectLst/>
                          <a:latin typeface="Trebuchet MS" panose="020B0603020202020204" pitchFamily="34" charset="0"/>
                        </a:rPr>
                        <a:t> </a:t>
                      </a:r>
                    </a:p>
                    <a:p>
                      <a:pPr algn="l" rtl="0" fontAlgn="ctr"/>
                      <a:endParaRPr lang="en-GB" sz="1400" b="1" i="0" u="none" strike="noStrike" dirty="0">
                        <a:solidFill>
                          <a:srgbClr val="000000"/>
                        </a:solidFill>
                        <a:effectLst/>
                        <a:latin typeface="Trebuchet MS" panose="020B0603020202020204" pitchFamily="34" charset="0"/>
                      </a:endParaRPr>
                    </a:p>
                    <a:p>
                      <a:pPr algn="l" rtl="0" fontAlgn="ct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extLst>
                  <a:ext uri="{0D108BD9-81ED-4DB2-BD59-A6C34878D82A}">
                    <a16:rowId xmlns:a16="http://schemas.microsoft.com/office/drawing/2014/main" val="38132028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2584970"/>
              </p:ext>
            </p:extLst>
          </p:nvPr>
        </p:nvGraphicFramePr>
        <p:xfrm>
          <a:off x="5211802" y="5519741"/>
          <a:ext cx="2629644" cy="649605"/>
        </p:xfrm>
        <a:graphic>
          <a:graphicData uri="http://schemas.openxmlformats.org/drawingml/2006/table">
            <a:tbl>
              <a:tblPr>
                <a:tableStyleId>{5C22544A-7EE6-4342-B048-85BDC9FD1C3A}</a:tableStyleId>
              </a:tblPr>
              <a:tblGrid>
                <a:gridCol w="657411">
                  <a:extLst>
                    <a:ext uri="{9D8B030D-6E8A-4147-A177-3AD203B41FA5}">
                      <a16:colId xmlns:a16="http://schemas.microsoft.com/office/drawing/2014/main" val="1614635249"/>
                    </a:ext>
                  </a:extLst>
                </a:gridCol>
                <a:gridCol w="657411">
                  <a:extLst>
                    <a:ext uri="{9D8B030D-6E8A-4147-A177-3AD203B41FA5}">
                      <a16:colId xmlns:a16="http://schemas.microsoft.com/office/drawing/2014/main" val="1790079703"/>
                    </a:ext>
                  </a:extLst>
                </a:gridCol>
                <a:gridCol w="657411">
                  <a:extLst>
                    <a:ext uri="{9D8B030D-6E8A-4147-A177-3AD203B41FA5}">
                      <a16:colId xmlns:a16="http://schemas.microsoft.com/office/drawing/2014/main" val="930137026"/>
                    </a:ext>
                  </a:extLst>
                </a:gridCol>
                <a:gridCol w="657411">
                  <a:extLst>
                    <a:ext uri="{9D8B030D-6E8A-4147-A177-3AD203B41FA5}">
                      <a16:colId xmlns:a16="http://schemas.microsoft.com/office/drawing/2014/main" val="1026358100"/>
                    </a:ext>
                  </a:extLst>
                </a:gridCol>
              </a:tblGrid>
              <a:tr h="414013">
                <a:tc gridSpan="3">
                  <a:txBody>
                    <a:bodyPr/>
                    <a:lstStyle/>
                    <a:p>
                      <a:pPr algn="ctr" rtl="0" fontAlgn="ctr"/>
                      <a:r>
                        <a:rPr lang="en-GB" sz="1400" u="none" strike="noStrike" dirty="0">
                          <a:effectLst/>
                          <a:latin typeface="Trebuchet MS" panose="020B0603020202020204" pitchFamily="34" charset="0"/>
                        </a:rPr>
                        <a:t>As a percentage</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tc hMerge="1">
                  <a:txBody>
                    <a:bodyPr/>
                    <a:lstStyle/>
                    <a:p>
                      <a:endParaRPr lang="en-GB"/>
                    </a:p>
                  </a:txBody>
                  <a:tcPr/>
                </a:tc>
                <a:tc hMerge="1">
                  <a:txBody>
                    <a:bodyPr/>
                    <a:lstStyle/>
                    <a:p>
                      <a:endParaRPr lang="en-GB"/>
                    </a:p>
                  </a:txBody>
                  <a:tcPr/>
                </a:tc>
                <a:tc>
                  <a:txBody>
                    <a:bodyPr/>
                    <a:lstStyle/>
                    <a:p>
                      <a:pPr algn="l" rtl="0" fontAlgn="ctr"/>
                      <a:r>
                        <a:rPr lang="en-GB" sz="1400" u="none" strike="noStrike" dirty="0">
                          <a:effectLst/>
                          <a:latin typeface="Trebuchet MS" panose="020B0603020202020204" pitchFamily="34" charset="0"/>
                        </a:rPr>
                        <a:t> </a:t>
                      </a:r>
                    </a:p>
                    <a:p>
                      <a:pPr algn="r" rtl="0" fontAlgn="ctr"/>
                      <a:r>
                        <a:rPr lang="en-GB" sz="1400" b="1" i="0" u="none" strike="noStrike" dirty="0">
                          <a:solidFill>
                            <a:srgbClr val="000000"/>
                          </a:solidFill>
                          <a:effectLst/>
                          <a:latin typeface="Trebuchet MS" panose="020B0603020202020204" pitchFamily="34" charset="0"/>
                        </a:rPr>
                        <a:t>% </a:t>
                      </a:r>
                    </a:p>
                    <a:p>
                      <a:pPr algn="l" rtl="0" fontAlgn="ct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extLst>
                  <a:ext uri="{0D108BD9-81ED-4DB2-BD59-A6C34878D82A}">
                    <a16:rowId xmlns:a16="http://schemas.microsoft.com/office/drawing/2014/main" val="3813202823"/>
                  </a:ext>
                </a:extLst>
              </a:tr>
            </a:tbl>
          </a:graphicData>
        </a:graphic>
      </p:graphicFrame>
    </p:spTree>
    <p:extLst>
      <p:ext uri="{BB962C8B-B14F-4D97-AF65-F5344CB8AC3E}">
        <p14:creationId xmlns:p14="http://schemas.microsoft.com/office/powerpoint/2010/main" val="6385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51941629"/>
              </p:ext>
            </p:extLst>
          </p:nvPr>
        </p:nvGraphicFramePr>
        <p:xfrm>
          <a:off x="588719" y="2031304"/>
          <a:ext cx="9648505" cy="3350742"/>
        </p:xfrm>
        <a:graphic>
          <a:graphicData uri="http://schemas.openxmlformats.org/drawingml/2006/table">
            <a:tbl>
              <a:tblPr>
                <a:tableStyleId>{5C22544A-7EE6-4342-B048-85BDC9FD1C3A}</a:tableStyleId>
              </a:tblPr>
              <a:tblGrid>
                <a:gridCol w="2588624">
                  <a:extLst>
                    <a:ext uri="{9D8B030D-6E8A-4147-A177-3AD203B41FA5}">
                      <a16:colId xmlns:a16="http://schemas.microsoft.com/office/drawing/2014/main" val="2924645690"/>
                    </a:ext>
                  </a:extLst>
                </a:gridCol>
                <a:gridCol w="705988">
                  <a:extLst>
                    <a:ext uri="{9D8B030D-6E8A-4147-A177-3AD203B41FA5}">
                      <a16:colId xmlns:a16="http://schemas.microsoft.com/office/drawing/2014/main" val="3531097748"/>
                    </a:ext>
                  </a:extLst>
                </a:gridCol>
                <a:gridCol w="705988">
                  <a:extLst>
                    <a:ext uri="{9D8B030D-6E8A-4147-A177-3AD203B41FA5}">
                      <a16:colId xmlns:a16="http://schemas.microsoft.com/office/drawing/2014/main" val="3165759020"/>
                    </a:ext>
                  </a:extLst>
                </a:gridCol>
                <a:gridCol w="705988">
                  <a:extLst>
                    <a:ext uri="{9D8B030D-6E8A-4147-A177-3AD203B41FA5}">
                      <a16:colId xmlns:a16="http://schemas.microsoft.com/office/drawing/2014/main" val="2337185811"/>
                    </a:ext>
                  </a:extLst>
                </a:gridCol>
                <a:gridCol w="705988">
                  <a:extLst>
                    <a:ext uri="{9D8B030D-6E8A-4147-A177-3AD203B41FA5}">
                      <a16:colId xmlns:a16="http://schemas.microsoft.com/office/drawing/2014/main" val="2922820509"/>
                    </a:ext>
                  </a:extLst>
                </a:gridCol>
                <a:gridCol w="705989">
                  <a:extLst>
                    <a:ext uri="{9D8B030D-6E8A-4147-A177-3AD203B41FA5}">
                      <a16:colId xmlns:a16="http://schemas.microsoft.com/office/drawing/2014/main" val="3051698916"/>
                    </a:ext>
                  </a:extLst>
                </a:gridCol>
                <a:gridCol w="705988">
                  <a:extLst>
                    <a:ext uri="{9D8B030D-6E8A-4147-A177-3AD203B41FA5}">
                      <a16:colId xmlns:a16="http://schemas.microsoft.com/office/drawing/2014/main" val="778615713"/>
                    </a:ext>
                  </a:extLst>
                </a:gridCol>
                <a:gridCol w="705988">
                  <a:extLst>
                    <a:ext uri="{9D8B030D-6E8A-4147-A177-3AD203B41FA5}">
                      <a16:colId xmlns:a16="http://schemas.microsoft.com/office/drawing/2014/main" val="2605531200"/>
                    </a:ext>
                  </a:extLst>
                </a:gridCol>
                <a:gridCol w="705988">
                  <a:extLst>
                    <a:ext uri="{9D8B030D-6E8A-4147-A177-3AD203B41FA5}">
                      <a16:colId xmlns:a16="http://schemas.microsoft.com/office/drawing/2014/main" val="3998183495"/>
                    </a:ext>
                  </a:extLst>
                </a:gridCol>
                <a:gridCol w="705988">
                  <a:extLst>
                    <a:ext uri="{9D8B030D-6E8A-4147-A177-3AD203B41FA5}">
                      <a16:colId xmlns:a16="http://schemas.microsoft.com/office/drawing/2014/main" val="2384016019"/>
                    </a:ext>
                  </a:extLst>
                </a:gridCol>
                <a:gridCol w="705988">
                  <a:extLst>
                    <a:ext uri="{9D8B030D-6E8A-4147-A177-3AD203B41FA5}">
                      <a16:colId xmlns:a16="http://schemas.microsoft.com/office/drawing/2014/main" val="2674980882"/>
                    </a:ext>
                  </a:extLst>
                </a:gridCol>
              </a:tblGrid>
              <a:tr h="367512">
                <a:tc>
                  <a:txBody>
                    <a:bodyPr/>
                    <a:lstStyle/>
                    <a:p>
                      <a:pPr algn="l" fontAlgn="ctr"/>
                      <a:endParaRPr lang="en-US" sz="20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-4</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-3</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-2</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-1</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0</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1</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2</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3</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4</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rowSpan="7">
                  <a:txBody>
                    <a:bodyPr/>
                    <a:lstStyle/>
                    <a:p>
                      <a:pPr algn="ctr" fontAlgn="b"/>
                      <a:r>
                        <a:rPr lang="en-GB" sz="1800" u="none" strike="noStrike" dirty="0">
                          <a:effectLst/>
                          <a:latin typeface="Trebuchet MS" panose="020B0603020202020204" pitchFamily="34" charset="0"/>
                        </a:rPr>
                        <a:t> </a:t>
                      </a:r>
                      <a:endParaRPr lang="en-GB" sz="1800" b="0" i="0" u="none" strike="noStrike" dirty="0">
                        <a:solidFill>
                          <a:srgbClr val="000000"/>
                        </a:solidFill>
                        <a:effectLst/>
                        <a:latin typeface="Trebuchet MS" panose="020B0603020202020204" pitchFamily="34" charset="0"/>
                      </a:endParaRPr>
                    </a:p>
                  </a:txBody>
                  <a:tcPr marL="9525" marR="9525" marT="9525" marB="0" anchor="b">
                    <a:solidFill>
                      <a:schemeClr val="bg1"/>
                    </a:solidFill>
                  </a:tcPr>
                </a:tc>
                <a:extLst>
                  <a:ext uri="{0D108BD9-81ED-4DB2-BD59-A6C34878D82A}">
                    <a16:rowId xmlns:a16="http://schemas.microsoft.com/office/drawing/2014/main" val="1377337529"/>
                  </a:ext>
                </a:extLst>
              </a:tr>
              <a:tr h="389660">
                <a:tc>
                  <a:txBody>
                    <a:bodyPr/>
                    <a:lstStyle/>
                    <a:p>
                      <a:pPr algn="l" fontAlgn="ctr"/>
                      <a:r>
                        <a:rPr lang="en-GB" sz="1400" b="0" i="0" u="none" strike="noStrike">
                          <a:solidFill>
                            <a:srgbClr val="000000"/>
                          </a:solidFill>
                          <a:effectLst/>
                          <a:latin typeface="Trebuchet MS" panose="020B0603020202020204" pitchFamily="34" charset="0"/>
                        </a:rPr>
                        <a:t>Light sensors</a:t>
                      </a: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2127961594"/>
                  </a:ext>
                </a:extLst>
              </a:tr>
              <a:tr h="389660">
                <a:tc>
                  <a:txBody>
                    <a:bodyPr/>
                    <a:lstStyle/>
                    <a:p>
                      <a:pPr algn="l" fontAlgn="ctr"/>
                      <a:r>
                        <a:rPr lang="en-GB" sz="1400" b="0" i="0" u="none" strike="noStrike">
                          <a:solidFill>
                            <a:srgbClr val="000000"/>
                          </a:solidFill>
                          <a:effectLst/>
                          <a:latin typeface="Trebuchet MS" panose="020B0603020202020204" pitchFamily="34" charset="0"/>
                        </a:rPr>
                        <a:t>Energy saving lightbulbs</a:t>
                      </a:r>
                    </a:p>
                  </a:txBody>
                  <a:tcPr marL="9525" marR="9525" marT="9525" marB="0" anchor="ctr">
                    <a:solidFill>
                      <a:srgbClr val="E9EBF5"/>
                    </a:solidFill>
                  </a:tcPr>
                </a:tc>
                <a:tc>
                  <a:txBody>
                    <a:bodyPr/>
                    <a:lstStyle/>
                    <a:p>
                      <a:pPr algn="l" fontAlgn="t"/>
                      <a:r>
                        <a:rPr lang="en-GB" sz="3200" u="none" strike="noStrike">
                          <a:effectLst/>
                          <a:latin typeface="Trebuchet MS" panose="020B0603020202020204" pitchFamily="34" charset="0"/>
                        </a:rPr>
                        <a:t> </a:t>
                      </a:r>
                      <a:endParaRPr lang="en-GB" sz="3200" b="0" i="0" u="none" strike="noStrike">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2542762302"/>
                  </a:ext>
                </a:extLst>
              </a:tr>
              <a:tr h="389660">
                <a:tc>
                  <a:txBody>
                    <a:bodyPr/>
                    <a:lstStyle/>
                    <a:p>
                      <a:pPr algn="l" fontAlgn="ctr"/>
                      <a:r>
                        <a:rPr lang="en-GB" sz="1400" b="0" i="0" u="none" strike="noStrike">
                          <a:solidFill>
                            <a:srgbClr val="000000"/>
                          </a:solidFill>
                          <a:effectLst/>
                          <a:latin typeface="Trebuchet MS" panose="020B0603020202020204" pitchFamily="34" charset="0"/>
                        </a:rPr>
                        <a:t>Renewable energy sources on site</a:t>
                      </a:r>
                    </a:p>
                  </a:txBody>
                  <a:tcPr marL="9525" marR="9525" marT="9525" marB="0" anchor="ctr">
                    <a:solidFill>
                      <a:srgbClr val="E9EBF5"/>
                    </a:solidFill>
                  </a:tcPr>
                </a:tc>
                <a:tc>
                  <a:txBody>
                    <a:bodyPr/>
                    <a:lstStyle/>
                    <a:p>
                      <a:pPr algn="l" fontAlgn="t"/>
                      <a:r>
                        <a:rPr lang="en-GB" sz="3200" u="none" strike="noStrike">
                          <a:effectLst/>
                          <a:latin typeface="Trebuchet MS" panose="020B0603020202020204" pitchFamily="34" charset="0"/>
                        </a:rPr>
                        <a:t> </a:t>
                      </a:r>
                      <a:endParaRPr lang="en-GB" sz="3200" b="0" i="0" u="none" strike="noStrike">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1160739568"/>
                  </a:ext>
                </a:extLst>
              </a:tr>
              <a:tr h="389660">
                <a:tc>
                  <a:txBody>
                    <a:bodyPr/>
                    <a:lstStyle/>
                    <a:p>
                      <a:pPr algn="l" fontAlgn="ctr"/>
                      <a:r>
                        <a:rPr lang="en-GB" sz="1400" b="0" i="0" u="none" strike="noStrike">
                          <a:solidFill>
                            <a:srgbClr val="000000"/>
                          </a:solidFill>
                          <a:effectLst/>
                          <a:latin typeface="Trebuchet MS" panose="020B0603020202020204" pitchFamily="34" charset="0"/>
                        </a:rPr>
                        <a:t>Renewable energy provider </a:t>
                      </a:r>
                    </a:p>
                  </a:txBody>
                  <a:tcPr marL="9525" marR="9525" marT="9525" marB="0" anchor="ctr">
                    <a:solidFill>
                      <a:srgbClr val="E9EBF5"/>
                    </a:solidFill>
                  </a:tcPr>
                </a:tc>
                <a:tc>
                  <a:txBody>
                    <a:bodyPr/>
                    <a:lstStyle/>
                    <a:p>
                      <a:pPr algn="l" fontAlgn="t"/>
                      <a:r>
                        <a:rPr lang="en-GB" sz="3200" u="none" strike="noStrike">
                          <a:effectLst/>
                          <a:latin typeface="Trebuchet MS" panose="020B0603020202020204" pitchFamily="34" charset="0"/>
                        </a:rPr>
                        <a:t> </a:t>
                      </a:r>
                      <a:endParaRPr lang="en-GB" sz="3200" b="0" i="0" u="none" strike="noStrike">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3639502434"/>
                  </a:ext>
                </a:extLst>
              </a:tr>
              <a:tr h="389660">
                <a:tc>
                  <a:txBody>
                    <a:bodyPr/>
                    <a:lstStyle/>
                    <a:p>
                      <a:pPr algn="l" fontAlgn="ctr"/>
                      <a:r>
                        <a:rPr lang="en-GB" sz="1400" b="0" i="0" u="none" strike="noStrike">
                          <a:solidFill>
                            <a:srgbClr val="000000"/>
                          </a:solidFill>
                          <a:effectLst/>
                          <a:latin typeface="Trebuchet MS" panose="020B0603020202020204" pitchFamily="34" charset="0"/>
                        </a:rPr>
                        <a:t>Power down PCs/unplug electronics</a:t>
                      </a: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3178714857"/>
                  </a:ext>
                </a:extLst>
              </a:tr>
              <a:tr h="389660">
                <a:tc>
                  <a:txBody>
                    <a:bodyPr/>
                    <a:lstStyle/>
                    <a:p>
                      <a:pPr algn="l" fontAlgn="ctr"/>
                      <a:r>
                        <a:rPr lang="en-GB" sz="1400" b="0" i="0" u="none" strike="noStrike" dirty="0">
                          <a:solidFill>
                            <a:srgbClr val="000000"/>
                          </a:solidFill>
                          <a:effectLst/>
                          <a:latin typeface="Trebuchet MS" panose="020B0603020202020204" pitchFamily="34" charset="0"/>
                        </a:rPr>
                        <a:t>Sedum roof - insulation</a:t>
                      </a: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9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1914141470"/>
                  </a:ext>
                </a:extLst>
              </a:tr>
            </a:tbl>
          </a:graphicData>
        </a:graphic>
      </p:graphicFrame>
      <p:sp>
        <p:nvSpPr>
          <p:cNvPr id="3" name="Title 2"/>
          <p:cNvSpPr>
            <a:spLocks noGrp="1"/>
          </p:cNvSpPr>
          <p:nvPr>
            <p:ph type="ctrTitle"/>
          </p:nvPr>
        </p:nvSpPr>
        <p:spPr>
          <a:xfrm>
            <a:off x="588719" y="1189727"/>
            <a:ext cx="9088041" cy="841577"/>
          </a:xfrm>
        </p:spPr>
        <p:txBody>
          <a:bodyPr>
            <a:normAutofit fontScale="90000"/>
          </a:bodyPr>
          <a:lstStyle/>
          <a:p>
            <a:r>
              <a:rPr lang="en-GB" dirty="0"/>
              <a:t>Energy – Reducing Fossil Fuel Consumption</a:t>
            </a:r>
          </a:p>
        </p:txBody>
      </p:sp>
      <p:graphicFrame>
        <p:nvGraphicFramePr>
          <p:cNvPr id="4" name="Table 3"/>
          <p:cNvGraphicFramePr>
            <a:graphicFrameLocks noGrp="1"/>
          </p:cNvGraphicFramePr>
          <p:nvPr>
            <p:extLst>
              <p:ext uri="{D42A27DB-BD31-4B8C-83A1-F6EECF244321}">
                <p14:modId xmlns:p14="http://schemas.microsoft.com/office/powerpoint/2010/main" val="1443793107"/>
              </p:ext>
            </p:extLst>
          </p:nvPr>
        </p:nvGraphicFramePr>
        <p:xfrm>
          <a:off x="1952947" y="5746420"/>
          <a:ext cx="2629644" cy="649605"/>
        </p:xfrm>
        <a:graphic>
          <a:graphicData uri="http://schemas.openxmlformats.org/drawingml/2006/table">
            <a:tbl>
              <a:tblPr>
                <a:tableStyleId>{5C22544A-7EE6-4342-B048-85BDC9FD1C3A}</a:tableStyleId>
              </a:tblPr>
              <a:tblGrid>
                <a:gridCol w="657411">
                  <a:extLst>
                    <a:ext uri="{9D8B030D-6E8A-4147-A177-3AD203B41FA5}">
                      <a16:colId xmlns:a16="http://schemas.microsoft.com/office/drawing/2014/main" val="1614635249"/>
                    </a:ext>
                  </a:extLst>
                </a:gridCol>
                <a:gridCol w="657411">
                  <a:extLst>
                    <a:ext uri="{9D8B030D-6E8A-4147-A177-3AD203B41FA5}">
                      <a16:colId xmlns:a16="http://schemas.microsoft.com/office/drawing/2014/main" val="1790079703"/>
                    </a:ext>
                  </a:extLst>
                </a:gridCol>
                <a:gridCol w="657411">
                  <a:extLst>
                    <a:ext uri="{9D8B030D-6E8A-4147-A177-3AD203B41FA5}">
                      <a16:colId xmlns:a16="http://schemas.microsoft.com/office/drawing/2014/main" val="930137026"/>
                    </a:ext>
                  </a:extLst>
                </a:gridCol>
                <a:gridCol w="657411">
                  <a:extLst>
                    <a:ext uri="{9D8B030D-6E8A-4147-A177-3AD203B41FA5}">
                      <a16:colId xmlns:a16="http://schemas.microsoft.com/office/drawing/2014/main" val="1026358100"/>
                    </a:ext>
                  </a:extLst>
                </a:gridCol>
              </a:tblGrid>
              <a:tr h="414013">
                <a:tc gridSpan="3">
                  <a:txBody>
                    <a:bodyPr/>
                    <a:lstStyle/>
                    <a:p>
                      <a:pPr algn="ctr" rtl="0" fontAlgn="ctr"/>
                      <a:r>
                        <a:rPr lang="en-GB" sz="1400" u="none" strike="noStrike" dirty="0">
                          <a:effectLst/>
                          <a:latin typeface="Trebuchet MS" panose="020B0603020202020204" pitchFamily="34" charset="0"/>
                        </a:rPr>
                        <a:t>Subtotal out of 24</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tc hMerge="1">
                  <a:txBody>
                    <a:bodyPr/>
                    <a:lstStyle/>
                    <a:p>
                      <a:endParaRPr lang="en-GB"/>
                    </a:p>
                  </a:txBody>
                  <a:tcPr/>
                </a:tc>
                <a:tc hMerge="1">
                  <a:txBody>
                    <a:bodyPr/>
                    <a:lstStyle/>
                    <a:p>
                      <a:endParaRPr lang="en-GB"/>
                    </a:p>
                  </a:txBody>
                  <a:tcPr/>
                </a:tc>
                <a:tc>
                  <a:txBody>
                    <a:bodyPr/>
                    <a:lstStyle/>
                    <a:p>
                      <a:pPr algn="l" rtl="0" fontAlgn="ctr"/>
                      <a:r>
                        <a:rPr lang="en-GB" sz="1400" u="none" strike="noStrike" dirty="0">
                          <a:effectLst/>
                          <a:latin typeface="Trebuchet MS" panose="020B0603020202020204" pitchFamily="34" charset="0"/>
                        </a:rPr>
                        <a:t> </a:t>
                      </a:r>
                    </a:p>
                    <a:p>
                      <a:pPr algn="l" rtl="0" fontAlgn="ctr"/>
                      <a:endParaRPr lang="en-GB" sz="1400" b="1" i="0" u="none" strike="noStrike" dirty="0">
                        <a:solidFill>
                          <a:srgbClr val="000000"/>
                        </a:solidFill>
                        <a:effectLst/>
                        <a:latin typeface="Trebuchet MS" panose="020B0603020202020204" pitchFamily="34" charset="0"/>
                      </a:endParaRPr>
                    </a:p>
                    <a:p>
                      <a:pPr algn="l" rtl="0" fontAlgn="ct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extLst>
                  <a:ext uri="{0D108BD9-81ED-4DB2-BD59-A6C34878D82A}">
                    <a16:rowId xmlns:a16="http://schemas.microsoft.com/office/drawing/2014/main" val="38132028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86228549"/>
              </p:ext>
            </p:extLst>
          </p:nvPr>
        </p:nvGraphicFramePr>
        <p:xfrm>
          <a:off x="5349588" y="5746419"/>
          <a:ext cx="2629644" cy="649605"/>
        </p:xfrm>
        <a:graphic>
          <a:graphicData uri="http://schemas.openxmlformats.org/drawingml/2006/table">
            <a:tbl>
              <a:tblPr>
                <a:tableStyleId>{5C22544A-7EE6-4342-B048-85BDC9FD1C3A}</a:tableStyleId>
              </a:tblPr>
              <a:tblGrid>
                <a:gridCol w="657411">
                  <a:extLst>
                    <a:ext uri="{9D8B030D-6E8A-4147-A177-3AD203B41FA5}">
                      <a16:colId xmlns:a16="http://schemas.microsoft.com/office/drawing/2014/main" val="1614635249"/>
                    </a:ext>
                  </a:extLst>
                </a:gridCol>
                <a:gridCol w="657411">
                  <a:extLst>
                    <a:ext uri="{9D8B030D-6E8A-4147-A177-3AD203B41FA5}">
                      <a16:colId xmlns:a16="http://schemas.microsoft.com/office/drawing/2014/main" val="1790079703"/>
                    </a:ext>
                  </a:extLst>
                </a:gridCol>
                <a:gridCol w="657411">
                  <a:extLst>
                    <a:ext uri="{9D8B030D-6E8A-4147-A177-3AD203B41FA5}">
                      <a16:colId xmlns:a16="http://schemas.microsoft.com/office/drawing/2014/main" val="930137026"/>
                    </a:ext>
                  </a:extLst>
                </a:gridCol>
                <a:gridCol w="657411">
                  <a:extLst>
                    <a:ext uri="{9D8B030D-6E8A-4147-A177-3AD203B41FA5}">
                      <a16:colId xmlns:a16="http://schemas.microsoft.com/office/drawing/2014/main" val="1026358100"/>
                    </a:ext>
                  </a:extLst>
                </a:gridCol>
              </a:tblGrid>
              <a:tr h="414013">
                <a:tc gridSpan="3">
                  <a:txBody>
                    <a:bodyPr/>
                    <a:lstStyle/>
                    <a:p>
                      <a:pPr algn="ctr" rtl="0" fontAlgn="ctr"/>
                      <a:r>
                        <a:rPr lang="en-GB" sz="1400" u="none" strike="noStrike" dirty="0">
                          <a:effectLst/>
                          <a:latin typeface="Trebuchet MS" panose="020B0603020202020204" pitchFamily="34" charset="0"/>
                        </a:rPr>
                        <a:t>As a percentage</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tc hMerge="1">
                  <a:txBody>
                    <a:bodyPr/>
                    <a:lstStyle/>
                    <a:p>
                      <a:endParaRPr lang="en-GB"/>
                    </a:p>
                  </a:txBody>
                  <a:tcPr/>
                </a:tc>
                <a:tc hMerge="1">
                  <a:txBody>
                    <a:bodyPr/>
                    <a:lstStyle/>
                    <a:p>
                      <a:endParaRPr lang="en-GB"/>
                    </a:p>
                  </a:txBody>
                  <a:tcPr/>
                </a:tc>
                <a:tc>
                  <a:txBody>
                    <a:bodyPr/>
                    <a:lstStyle/>
                    <a:p>
                      <a:pPr algn="l" rtl="0" fontAlgn="ctr"/>
                      <a:r>
                        <a:rPr lang="en-GB" sz="1400" u="none" strike="noStrike" dirty="0">
                          <a:effectLst/>
                          <a:latin typeface="Trebuchet MS" panose="020B0603020202020204" pitchFamily="34" charset="0"/>
                        </a:rPr>
                        <a:t> </a:t>
                      </a:r>
                    </a:p>
                    <a:p>
                      <a:pPr algn="r" rtl="0" fontAlgn="ctr"/>
                      <a:r>
                        <a:rPr lang="en-GB" sz="1400" b="1" i="0" u="none" strike="noStrike" dirty="0">
                          <a:solidFill>
                            <a:srgbClr val="000000"/>
                          </a:solidFill>
                          <a:effectLst/>
                          <a:latin typeface="Trebuchet MS" panose="020B0603020202020204" pitchFamily="34" charset="0"/>
                        </a:rPr>
                        <a:t>% </a:t>
                      </a:r>
                    </a:p>
                    <a:p>
                      <a:pPr algn="l" rtl="0" fontAlgn="ct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extLst>
                  <a:ext uri="{0D108BD9-81ED-4DB2-BD59-A6C34878D82A}">
                    <a16:rowId xmlns:a16="http://schemas.microsoft.com/office/drawing/2014/main" val="3813202823"/>
                  </a:ext>
                </a:extLst>
              </a:tr>
            </a:tbl>
          </a:graphicData>
        </a:graphic>
      </p:graphicFrame>
    </p:spTree>
    <p:extLst>
      <p:ext uri="{BB962C8B-B14F-4D97-AF65-F5344CB8AC3E}">
        <p14:creationId xmlns:p14="http://schemas.microsoft.com/office/powerpoint/2010/main" val="420148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F06D9-D3A8-3243-A8F7-4989F5527F30}"/>
              </a:ext>
            </a:extLst>
          </p:cNvPr>
          <p:cNvSpPr>
            <a:spLocks noGrp="1"/>
          </p:cNvSpPr>
          <p:nvPr>
            <p:ph type="ctrTitle"/>
          </p:nvPr>
        </p:nvSpPr>
        <p:spPr>
          <a:xfrm>
            <a:off x="196367" y="2004921"/>
            <a:ext cx="5427820" cy="2124168"/>
          </a:xfrm>
        </p:spPr>
        <p:txBody>
          <a:bodyPr/>
          <a:lstStyle/>
          <a:p>
            <a:r>
              <a:rPr lang="en-US" dirty="0"/>
              <a:t>What is your overall rating? </a:t>
            </a:r>
          </a:p>
        </p:txBody>
      </p:sp>
      <p:sp>
        <p:nvSpPr>
          <p:cNvPr id="3" name="Subtitle 2">
            <a:extLst>
              <a:ext uri="{FF2B5EF4-FFF2-40B4-BE49-F238E27FC236}">
                <a16:creationId xmlns:a16="http://schemas.microsoft.com/office/drawing/2014/main" id="{C6A1E675-DF04-5947-BD68-0AB0152D462B}"/>
              </a:ext>
            </a:extLst>
          </p:cNvPr>
          <p:cNvSpPr>
            <a:spLocks noGrp="1"/>
          </p:cNvSpPr>
          <p:nvPr>
            <p:ph type="subTitle" idx="1"/>
          </p:nvPr>
        </p:nvSpPr>
        <p:spPr>
          <a:xfrm>
            <a:off x="196367" y="4688136"/>
            <a:ext cx="4576049" cy="1069744"/>
          </a:xfrm>
        </p:spPr>
        <p:txBody>
          <a:bodyPr>
            <a:noAutofit/>
          </a:bodyPr>
          <a:lstStyle/>
          <a:p>
            <a:r>
              <a:rPr lang="en-US" sz="3200" dirty="0"/>
              <a:t>Percentage calculation: (Total ÷ 96) x 100 </a:t>
            </a:r>
          </a:p>
        </p:txBody>
      </p:sp>
      <p:grpSp>
        <p:nvGrpSpPr>
          <p:cNvPr id="19" name="Group 18"/>
          <p:cNvGrpSpPr/>
          <p:nvPr/>
        </p:nvGrpSpPr>
        <p:grpSpPr>
          <a:xfrm>
            <a:off x="5465353" y="2491197"/>
            <a:ext cx="1488080" cy="3760111"/>
            <a:chOff x="1758040" y="2802293"/>
            <a:chExt cx="1488080" cy="3760111"/>
          </a:xfrm>
        </p:grpSpPr>
        <p:sp>
          <p:nvSpPr>
            <p:cNvPr id="5" name="Flowchart: Merge 4"/>
            <p:cNvSpPr>
              <a:spLocks noChangeAspect="1"/>
            </p:cNvSpPr>
            <p:nvPr/>
          </p:nvSpPr>
          <p:spPr>
            <a:xfrm rot="16200000" flipH="1">
              <a:off x="1758045" y="3410495"/>
              <a:ext cx="612179" cy="612179"/>
            </a:xfrm>
            <a:prstGeom prst="flowChartMerge">
              <a:avLst/>
            </a:prstGeom>
            <a:solidFill>
              <a:srgbClr val="00B050"/>
            </a:solidFill>
            <a:ln>
              <a:noFill/>
            </a:ln>
            <a:effectLst>
              <a:outerShdw blurRad="127000" dist="88900" dir="21540000" sx="103000" sy="103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Merge 5"/>
            <p:cNvSpPr>
              <a:spLocks noChangeAspect="1"/>
            </p:cNvSpPr>
            <p:nvPr/>
          </p:nvSpPr>
          <p:spPr>
            <a:xfrm rot="16200000" flipH="1">
              <a:off x="1758045" y="4064602"/>
              <a:ext cx="612179" cy="612179"/>
            </a:xfrm>
            <a:prstGeom prst="flowChartMerge">
              <a:avLst/>
            </a:prstGeom>
            <a:solidFill>
              <a:srgbClr val="92D050"/>
            </a:solidFill>
            <a:ln>
              <a:noFill/>
            </a:ln>
            <a:effectLst>
              <a:outerShdw blurRad="127000" dist="88900" dir="21540000" sx="103000" sy="103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Merge 6"/>
            <p:cNvSpPr>
              <a:spLocks noChangeAspect="1"/>
            </p:cNvSpPr>
            <p:nvPr/>
          </p:nvSpPr>
          <p:spPr>
            <a:xfrm rot="16200000" flipH="1">
              <a:off x="1758041" y="4693144"/>
              <a:ext cx="612179" cy="612179"/>
            </a:xfrm>
            <a:prstGeom prst="flowChartMerge">
              <a:avLst/>
            </a:prstGeom>
            <a:solidFill>
              <a:srgbClr val="FFFF00"/>
            </a:solidFill>
            <a:ln>
              <a:noFill/>
            </a:ln>
            <a:effectLst>
              <a:outerShdw blurRad="127000" dist="88900" dir="21540000" sx="103000" sy="103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Merge 7"/>
            <p:cNvSpPr>
              <a:spLocks noChangeAspect="1"/>
            </p:cNvSpPr>
            <p:nvPr/>
          </p:nvSpPr>
          <p:spPr>
            <a:xfrm rot="16200000" flipH="1">
              <a:off x="1758045" y="5321685"/>
              <a:ext cx="612179" cy="612179"/>
            </a:xfrm>
            <a:prstGeom prst="flowChartMerge">
              <a:avLst/>
            </a:prstGeom>
            <a:solidFill>
              <a:srgbClr val="FFC000"/>
            </a:solidFill>
            <a:ln>
              <a:noFill/>
            </a:ln>
            <a:effectLst>
              <a:outerShdw blurRad="127000" dist="88900" dir="21540000" sx="103000" sy="103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Merge 8"/>
            <p:cNvSpPr>
              <a:spLocks noChangeAspect="1"/>
            </p:cNvSpPr>
            <p:nvPr/>
          </p:nvSpPr>
          <p:spPr>
            <a:xfrm rot="16200000" flipH="1">
              <a:off x="1758040" y="5950225"/>
              <a:ext cx="612179" cy="612179"/>
            </a:xfrm>
            <a:prstGeom prst="flowChartMerge">
              <a:avLst/>
            </a:prstGeom>
            <a:solidFill>
              <a:srgbClr val="FF0000"/>
            </a:solidFill>
            <a:ln>
              <a:noFill/>
            </a:ln>
            <a:effectLst>
              <a:outerShdw blurRad="127000" dist="88900" dir="21540000" sx="103000" sy="103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Merge 9"/>
            <p:cNvSpPr>
              <a:spLocks noChangeAspect="1"/>
            </p:cNvSpPr>
            <p:nvPr/>
          </p:nvSpPr>
          <p:spPr>
            <a:xfrm rot="16200000" flipH="1">
              <a:off x="1758045" y="2802293"/>
              <a:ext cx="612179" cy="612179"/>
            </a:xfrm>
            <a:prstGeom prst="flowChartMerge">
              <a:avLst/>
            </a:prstGeom>
            <a:solidFill>
              <a:srgbClr val="00642D"/>
            </a:solidFill>
            <a:ln>
              <a:noFill/>
            </a:ln>
            <a:effectLst>
              <a:outerShdw blurRad="127000" dist="88900" dir="21540000" sx="103000" sy="103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btitle 2">
              <a:extLst>
                <a:ext uri="{FF2B5EF4-FFF2-40B4-BE49-F238E27FC236}">
                  <a16:creationId xmlns:a16="http://schemas.microsoft.com/office/drawing/2014/main" id="{C6A1E675-DF04-5947-BD68-0AB0152D462B}"/>
                </a:ext>
              </a:extLst>
            </p:cNvPr>
            <p:cNvSpPr txBox="1">
              <a:spLocks/>
            </p:cNvSpPr>
            <p:nvPr/>
          </p:nvSpPr>
          <p:spPr>
            <a:xfrm>
              <a:off x="2370224" y="2906499"/>
              <a:ext cx="868276" cy="412771"/>
            </a:xfrm>
            <a:prstGeom prst="rect">
              <a:avLst/>
            </a:prstGeom>
          </p:spPr>
          <p:txBody>
            <a:bodyPr vert="horz" lIns="91440" tIns="45720" rIns="91440" bIns="45720" rtlCol="0" anchor="ctr">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662482"/>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US" sz="2400" dirty="0"/>
                <a:t>100%</a:t>
              </a:r>
            </a:p>
          </p:txBody>
        </p:sp>
        <p:sp>
          <p:nvSpPr>
            <p:cNvPr id="14" name="Subtitle 2">
              <a:extLst>
                <a:ext uri="{FF2B5EF4-FFF2-40B4-BE49-F238E27FC236}">
                  <a16:creationId xmlns:a16="http://schemas.microsoft.com/office/drawing/2014/main" id="{C6A1E675-DF04-5947-BD68-0AB0152D462B}"/>
                </a:ext>
              </a:extLst>
            </p:cNvPr>
            <p:cNvSpPr txBox="1">
              <a:spLocks/>
            </p:cNvSpPr>
            <p:nvPr/>
          </p:nvSpPr>
          <p:spPr>
            <a:xfrm>
              <a:off x="2377844" y="3504069"/>
              <a:ext cx="868276" cy="412771"/>
            </a:xfrm>
            <a:prstGeom prst="rect">
              <a:avLst/>
            </a:prstGeom>
          </p:spPr>
          <p:txBody>
            <a:bodyPr vert="horz" lIns="91440" tIns="45720" rIns="91440" bIns="45720" rtlCol="0" anchor="ctr">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662482"/>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US" sz="2400" dirty="0"/>
                <a:t>90%</a:t>
              </a:r>
            </a:p>
          </p:txBody>
        </p:sp>
        <p:sp>
          <p:nvSpPr>
            <p:cNvPr id="15" name="Subtitle 2">
              <a:extLst>
                <a:ext uri="{FF2B5EF4-FFF2-40B4-BE49-F238E27FC236}">
                  <a16:creationId xmlns:a16="http://schemas.microsoft.com/office/drawing/2014/main" id="{C6A1E675-DF04-5947-BD68-0AB0152D462B}"/>
                </a:ext>
              </a:extLst>
            </p:cNvPr>
            <p:cNvSpPr txBox="1">
              <a:spLocks/>
            </p:cNvSpPr>
            <p:nvPr/>
          </p:nvSpPr>
          <p:spPr>
            <a:xfrm>
              <a:off x="2377844" y="4164305"/>
              <a:ext cx="868276" cy="412771"/>
            </a:xfrm>
            <a:prstGeom prst="rect">
              <a:avLst/>
            </a:prstGeom>
          </p:spPr>
          <p:txBody>
            <a:bodyPr vert="horz" lIns="91440" tIns="45720" rIns="91440" bIns="45720" rtlCol="0" anchor="ctr">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662482"/>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US" sz="2400" dirty="0"/>
                <a:t>70%</a:t>
              </a:r>
            </a:p>
          </p:txBody>
        </p:sp>
        <p:sp>
          <p:nvSpPr>
            <p:cNvPr id="16" name="Subtitle 2">
              <a:extLst>
                <a:ext uri="{FF2B5EF4-FFF2-40B4-BE49-F238E27FC236}">
                  <a16:creationId xmlns:a16="http://schemas.microsoft.com/office/drawing/2014/main" id="{C6A1E675-DF04-5947-BD68-0AB0152D462B}"/>
                </a:ext>
              </a:extLst>
            </p:cNvPr>
            <p:cNvSpPr txBox="1">
              <a:spLocks/>
            </p:cNvSpPr>
            <p:nvPr/>
          </p:nvSpPr>
          <p:spPr>
            <a:xfrm>
              <a:off x="2370224" y="4792847"/>
              <a:ext cx="868276" cy="412771"/>
            </a:xfrm>
            <a:prstGeom prst="rect">
              <a:avLst/>
            </a:prstGeom>
          </p:spPr>
          <p:txBody>
            <a:bodyPr vert="horz" lIns="91440" tIns="45720" rIns="91440" bIns="45720" rtlCol="0" anchor="ctr">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662482"/>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US" sz="2400" dirty="0"/>
                <a:t>50%</a:t>
              </a:r>
            </a:p>
          </p:txBody>
        </p:sp>
        <p:sp>
          <p:nvSpPr>
            <p:cNvPr id="17" name="Subtitle 2">
              <a:extLst>
                <a:ext uri="{FF2B5EF4-FFF2-40B4-BE49-F238E27FC236}">
                  <a16:creationId xmlns:a16="http://schemas.microsoft.com/office/drawing/2014/main" id="{C6A1E675-DF04-5947-BD68-0AB0152D462B}"/>
                </a:ext>
              </a:extLst>
            </p:cNvPr>
            <p:cNvSpPr txBox="1">
              <a:spLocks/>
            </p:cNvSpPr>
            <p:nvPr/>
          </p:nvSpPr>
          <p:spPr>
            <a:xfrm>
              <a:off x="2370219" y="5436628"/>
              <a:ext cx="868276" cy="412771"/>
            </a:xfrm>
            <a:prstGeom prst="rect">
              <a:avLst/>
            </a:prstGeom>
          </p:spPr>
          <p:txBody>
            <a:bodyPr vert="horz" lIns="91440" tIns="45720" rIns="91440" bIns="45720" rtlCol="0" anchor="ctr">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662482"/>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US" sz="2400" dirty="0"/>
                <a:t>30%</a:t>
              </a:r>
            </a:p>
          </p:txBody>
        </p:sp>
        <p:sp>
          <p:nvSpPr>
            <p:cNvPr id="18" name="Subtitle 2">
              <a:extLst>
                <a:ext uri="{FF2B5EF4-FFF2-40B4-BE49-F238E27FC236}">
                  <a16:creationId xmlns:a16="http://schemas.microsoft.com/office/drawing/2014/main" id="{C6A1E675-DF04-5947-BD68-0AB0152D462B}"/>
                </a:ext>
              </a:extLst>
            </p:cNvPr>
            <p:cNvSpPr txBox="1">
              <a:spLocks/>
            </p:cNvSpPr>
            <p:nvPr/>
          </p:nvSpPr>
          <p:spPr>
            <a:xfrm>
              <a:off x="2370219" y="6049929"/>
              <a:ext cx="868276" cy="412771"/>
            </a:xfrm>
            <a:prstGeom prst="rect">
              <a:avLst/>
            </a:prstGeom>
          </p:spPr>
          <p:txBody>
            <a:bodyPr vert="horz" lIns="91440" tIns="45720" rIns="91440" bIns="45720" rtlCol="0" anchor="ctr">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662482"/>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US" sz="2400" dirty="0"/>
                <a:t>20%</a:t>
              </a:r>
            </a:p>
          </p:txBody>
        </p:sp>
      </p:grpSp>
    </p:spTree>
    <p:extLst>
      <p:ext uri="{BB962C8B-B14F-4D97-AF65-F5344CB8AC3E}">
        <p14:creationId xmlns:p14="http://schemas.microsoft.com/office/powerpoint/2010/main" val="2242126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EF4A-D010-DC4F-89BE-8B988F583656}"/>
              </a:ext>
            </a:extLst>
          </p:cNvPr>
          <p:cNvSpPr>
            <a:spLocks noGrp="1"/>
          </p:cNvSpPr>
          <p:nvPr>
            <p:ph type="ctrTitle"/>
          </p:nvPr>
        </p:nvSpPr>
        <p:spPr>
          <a:xfrm>
            <a:off x="801885" y="512585"/>
            <a:ext cx="9088041" cy="841577"/>
          </a:xfrm>
        </p:spPr>
        <p:txBody>
          <a:bodyPr/>
          <a:lstStyle/>
          <a:p>
            <a:r>
              <a:rPr lang="en-US" dirty="0"/>
              <a:t>Present your findings </a:t>
            </a:r>
          </a:p>
        </p:txBody>
      </p:sp>
      <p:sp>
        <p:nvSpPr>
          <p:cNvPr id="3" name="Subtitle 2">
            <a:extLst>
              <a:ext uri="{FF2B5EF4-FFF2-40B4-BE49-F238E27FC236}">
                <a16:creationId xmlns:a16="http://schemas.microsoft.com/office/drawing/2014/main" id="{8E172F7A-78BE-1449-BE52-BE0AEF2ED60E}"/>
              </a:ext>
            </a:extLst>
          </p:cNvPr>
          <p:cNvSpPr>
            <a:spLocks noGrp="1"/>
          </p:cNvSpPr>
          <p:nvPr>
            <p:ph type="subTitle" idx="1"/>
          </p:nvPr>
        </p:nvSpPr>
        <p:spPr>
          <a:xfrm>
            <a:off x="801885" y="1411106"/>
            <a:ext cx="8018860" cy="1014398"/>
          </a:xfrm>
        </p:spPr>
        <p:txBody>
          <a:bodyPr/>
          <a:lstStyle/>
          <a:p>
            <a:r>
              <a:rPr lang="en-US" dirty="0"/>
              <a:t>Presenting your research findings is an important skill. What ways can we present the data found? </a:t>
            </a:r>
          </a:p>
        </p:txBody>
      </p:sp>
      <p:sp>
        <p:nvSpPr>
          <p:cNvPr id="4" name="Oval 3"/>
          <p:cNvSpPr>
            <a:spLocks noChangeAspect="1"/>
          </p:cNvSpPr>
          <p:nvPr/>
        </p:nvSpPr>
        <p:spPr>
          <a:xfrm>
            <a:off x="6499544" y="3994840"/>
            <a:ext cx="1521251" cy="1521251"/>
          </a:xfrm>
          <a:prstGeom prst="ellipse">
            <a:avLst/>
          </a:prstGeom>
          <a:solidFill>
            <a:srgbClr val="B06FF1">
              <a:alpha val="92000"/>
            </a:srgbClr>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latin typeface="Trebuchet MS" panose="020B0603020202020204" pitchFamily="34" charset="0"/>
              </a:rPr>
              <a:t>Horizontal Bar chart</a:t>
            </a:r>
          </a:p>
        </p:txBody>
      </p:sp>
      <p:sp>
        <p:nvSpPr>
          <p:cNvPr id="5" name="Oval 4"/>
          <p:cNvSpPr>
            <a:spLocks noChangeAspect="1"/>
          </p:cNvSpPr>
          <p:nvPr/>
        </p:nvSpPr>
        <p:spPr>
          <a:xfrm>
            <a:off x="7221733" y="2428914"/>
            <a:ext cx="1521251" cy="1521251"/>
          </a:xfrm>
          <a:prstGeom prst="ellipse">
            <a:avLst/>
          </a:prstGeom>
          <a:solidFill>
            <a:srgbClr val="B06FF1">
              <a:alpha val="92000"/>
            </a:srgbClr>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rebuchet MS" panose="020B0603020202020204" pitchFamily="34" charset="0"/>
              </a:rPr>
              <a:t>Pie Chart</a:t>
            </a:r>
          </a:p>
        </p:txBody>
      </p:sp>
      <p:sp>
        <p:nvSpPr>
          <p:cNvPr id="6" name="Oval 5"/>
          <p:cNvSpPr>
            <a:spLocks noChangeAspect="1"/>
          </p:cNvSpPr>
          <p:nvPr/>
        </p:nvSpPr>
        <p:spPr>
          <a:xfrm>
            <a:off x="8368675" y="4133979"/>
            <a:ext cx="1521251" cy="1521251"/>
          </a:xfrm>
          <a:prstGeom prst="ellipse">
            <a:avLst/>
          </a:prstGeom>
          <a:solidFill>
            <a:srgbClr val="B06FF1">
              <a:alpha val="92000"/>
            </a:srgbClr>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rebuchet MS" panose="020B0603020202020204" pitchFamily="34" charset="0"/>
              </a:rPr>
              <a:t>Scatter graph</a:t>
            </a:r>
          </a:p>
        </p:txBody>
      </p:sp>
      <p:sp>
        <p:nvSpPr>
          <p:cNvPr id="8" name="Subtitle 2">
            <a:extLst>
              <a:ext uri="{FF2B5EF4-FFF2-40B4-BE49-F238E27FC236}">
                <a16:creationId xmlns:a16="http://schemas.microsoft.com/office/drawing/2014/main" id="{8E172F7A-78BE-1449-BE52-BE0AEF2ED60E}"/>
              </a:ext>
            </a:extLst>
          </p:cNvPr>
          <p:cNvSpPr txBox="1">
            <a:spLocks/>
          </p:cNvSpPr>
          <p:nvPr/>
        </p:nvSpPr>
        <p:spPr>
          <a:xfrm>
            <a:off x="388927" y="2425504"/>
            <a:ext cx="4095900" cy="4339064"/>
          </a:xfrm>
          <a:prstGeom prst="rect">
            <a:avLst/>
          </a:prstGeom>
          <a:solidFill>
            <a:srgbClr val="7030A0"/>
          </a:solidFill>
          <a:ln w="79375">
            <a:solidFill>
              <a:srgbClr val="7030A0"/>
            </a:solidFill>
          </a:ln>
        </p:spPr>
        <p:txBody>
          <a:bodyPr vert="horz" lIns="91440" tIns="45720" rIns="91440" bIns="45720" rtlCol="0">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en-US" b="1" dirty="0">
                <a:solidFill>
                  <a:schemeClr val="bg1"/>
                </a:solidFill>
              </a:rPr>
              <a:t>Think!</a:t>
            </a:r>
          </a:p>
          <a:p>
            <a:r>
              <a:rPr lang="en-US" dirty="0">
                <a:solidFill>
                  <a:schemeClr val="bg1"/>
                </a:solidFill>
              </a:rPr>
              <a:t>What data will you present? </a:t>
            </a:r>
          </a:p>
          <a:p>
            <a:r>
              <a:rPr lang="en-US" dirty="0">
                <a:solidFill>
                  <a:schemeClr val="bg1"/>
                </a:solidFill>
              </a:rPr>
              <a:t>How will you use the data?</a:t>
            </a:r>
          </a:p>
          <a:p>
            <a:r>
              <a:rPr lang="en-US" dirty="0">
                <a:solidFill>
                  <a:schemeClr val="bg1"/>
                </a:solidFill>
              </a:rPr>
              <a:t>Who will you show it to?  </a:t>
            </a:r>
          </a:p>
          <a:p>
            <a:r>
              <a:rPr lang="en-US" dirty="0">
                <a:solidFill>
                  <a:schemeClr val="bg1"/>
                </a:solidFill>
              </a:rPr>
              <a:t>Will you present each zone/category separately? </a:t>
            </a:r>
          </a:p>
          <a:p>
            <a:r>
              <a:rPr lang="en-US" dirty="0">
                <a:solidFill>
                  <a:schemeClr val="bg1"/>
                </a:solidFill>
              </a:rPr>
              <a:t>Make sure you can justify your choices </a:t>
            </a:r>
          </a:p>
        </p:txBody>
      </p:sp>
      <p:sp>
        <p:nvSpPr>
          <p:cNvPr id="9" name="Oval 8"/>
          <p:cNvSpPr>
            <a:spLocks noChangeAspect="1"/>
          </p:cNvSpPr>
          <p:nvPr/>
        </p:nvSpPr>
        <p:spPr>
          <a:xfrm>
            <a:off x="5081880" y="2626496"/>
            <a:ext cx="1521251" cy="1521251"/>
          </a:xfrm>
          <a:prstGeom prst="ellipse">
            <a:avLst/>
          </a:prstGeom>
          <a:solidFill>
            <a:srgbClr val="B06FF1">
              <a:alpha val="92000"/>
            </a:srgbClr>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rebuchet MS" panose="020B0603020202020204" pitchFamily="34" charset="0"/>
              </a:rPr>
              <a:t>Word Cloud </a:t>
            </a:r>
          </a:p>
        </p:txBody>
      </p:sp>
      <p:sp>
        <p:nvSpPr>
          <p:cNvPr id="10" name="Oval 9"/>
          <p:cNvSpPr>
            <a:spLocks noChangeAspect="1"/>
          </p:cNvSpPr>
          <p:nvPr/>
        </p:nvSpPr>
        <p:spPr>
          <a:xfrm>
            <a:off x="4837586" y="4696807"/>
            <a:ext cx="1521251" cy="1521251"/>
          </a:xfrm>
          <a:prstGeom prst="ellipse">
            <a:avLst/>
          </a:prstGeom>
          <a:solidFill>
            <a:srgbClr val="B06FF1">
              <a:alpha val="92000"/>
            </a:srgbClr>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rebuchet MS" panose="020B0603020202020204" pitchFamily="34" charset="0"/>
              </a:rPr>
              <a:t>Key quotes</a:t>
            </a:r>
          </a:p>
        </p:txBody>
      </p:sp>
      <p:sp>
        <p:nvSpPr>
          <p:cNvPr id="11" name="Oval 10"/>
          <p:cNvSpPr>
            <a:spLocks noChangeAspect="1"/>
          </p:cNvSpPr>
          <p:nvPr/>
        </p:nvSpPr>
        <p:spPr>
          <a:xfrm>
            <a:off x="6776616" y="5703315"/>
            <a:ext cx="1521251" cy="1521251"/>
          </a:xfrm>
          <a:prstGeom prst="ellipse">
            <a:avLst/>
          </a:prstGeom>
          <a:solidFill>
            <a:srgbClr val="B06FF1">
              <a:alpha val="92000"/>
            </a:srgbClr>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latin typeface="Trebuchet MS" panose="020B0603020202020204" pitchFamily="34" charset="0"/>
              </a:rPr>
              <a:t>???</a:t>
            </a:r>
          </a:p>
        </p:txBody>
      </p:sp>
    </p:spTree>
    <p:extLst>
      <p:ext uri="{BB962C8B-B14F-4D97-AF65-F5344CB8AC3E}">
        <p14:creationId xmlns:p14="http://schemas.microsoft.com/office/powerpoint/2010/main" val="3997568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070209" y="1785822"/>
            <a:ext cx="3419605" cy="104506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084420" y="2830882"/>
            <a:ext cx="1709803" cy="104506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084420" y="3875942"/>
            <a:ext cx="2239142" cy="104506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084421" y="4931486"/>
            <a:ext cx="548128" cy="104506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801885" y="972690"/>
            <a:ext cx="9088041" cy="841577"/>
          </a:xfrm>
        </p:spPr>
        <p:txBody>
          <a:bodyPr>
            <a:normAutofit fontScale="90000"/>
          </a:bodyPr>
          <a:lstStyle/>
          <a:p>
            <a:r>
              <a:rPr lang="en-GB" dirty="0"/>
              <a:t>Example: Data presentation on a vertical bar chart</a:t>
            </a:r>
          </a:p>
        </p:txBody>
      </p:sp>
      <p:graphicFrame>
        <p:nvGraphicFramePr>
          <p:cNvPr id="7" name="Table 6"/>
          <p:cNvGraphicFramePr>
            <a:graphicFrameLocks noGrp="1"/>
          </p:cNvGraphicFramePr>
          <p:nvPr>
            <p:extLst>
              <p:ext uri="{D42A27DB-BD31-4B8C-83A1-F6EECF244321}">
                <p14:modId xmlns:p14="http://schemas.microsoft.com/office/powerpoint/2010/main" val="3130575084"/>
              </p:ext>
            </p:extLst>
          </p:nvPr>
        </p:nvGraphicFramePr>
        <p:xfrm>
          <a:off x="3070209" y="1785822"/>
          <a:ext cx="4551392" cy="4190724"/>
        </p:xfrm>
        <a:graphic>
          <a:graphicData uri="http://schemas.openxmlformats.org/drawingml/2006/table">
            <a:tbl>
              <a:tblPr firstRow="1" bandRow="1">
                <a:tableStyleId>{5940675A-B579-460E-94D1-54222C63F5DA}</a:tableStyleId>
              </a:tblPr>
              <a:tblGrid>
                <a:gridCol w="1137848">
                  <a:extLst>
                    <a:ext uri="{9D8B030D-6E8A-4147-A177-3AD203B41FA5}">
                      <a16:colId xmlns:a16="http://schemas.microsoft.com/office/drawing/2014/main" val="20000"/>
                    </a:ext>
                  </a:extLst>
                </a:gridCol>
                <a:gridCol w="1137848">
                  <a:extLst>
                    <a:ext uri="{9D8B030D-6E8A-4147-A177-3AD203B41FA5}">
                      <a16:colId xmlns:a16="http://schemas.microsoft.com/office/drawing/2014/main" val="20001"/>
                    </a:ext>
                  </a:extLst>
                </a:gridCol>
                <a:gridCol w="1137848">
                  <a:extLst>
                    <a:ext uri="{9D8B030D-6E8A-4147-A177-3AD203B41FA5}">
                      <a16:colId xmlns:a16="http://schemas.microsoft.com/office/drawing/2014/main" val="20002"/>
                    </a:ext>
                  </a:extLst>
                </a:gridCol>
                <a:gridCol w="1137848">
                  <a:extLst>
                    <a:ext uri="{9D8B030D-6E8A-4147-A177-3AD203B41FA5}">
                      <a16:colId xmlns:a16="http://schemas.microsoft.com/office/drawing/2014/main" val="20003"/>
                    </a:ext>
                  </a:extLst>
                </a:gridCol>
              </a:tblGrid>
              <a:tr h="1047681">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0"/>
                  </a:ext>
                </a:extLst>
              </a:tr>
              <a:tr h="104768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104768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2"/>
                  </a:ext>
                </a:extLst>
              </a:tr>
              <a:tr h="1047681">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p:sp>
        <p:nvSpPr>
          <p:cNvPr id="8" name="Title 1"/>
          <p:cNvSpPr txBox="1">
            <a:spLocks/>
          </p:cNvSpPr>
          <p:nvPr/>
        </p:nvSpPr>
        <p:spPr>
          <a:xfrm>
            <a:off x="1173225" y="2080221"/>
            <a:ext cx="1728372" cy="399031"/>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r"/>
            <a:r>
              <a:rPr lang="en-GB" sz="2000" dirty="0"/>
              <a:t>Green Space</a:t>
            </a:r>
          </a:p>
        </p:txBody>
      </p:sp>
      <p:sp>
        <p:nvSpPr>
          <p:cNvPr id="9" name="Title 1"/>
          <p:cNvSpPr txBox="1">
            <a:spLocks/>
          </p:cNvSpPr>
          <p:nvPr/>
        </p:nvSpPr>
        <p:spPr>
          <a:xfrm>
            <a:off x="1160699" y="3173869"/>
            <a:ext cx="1690796" cy="399031"/>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r"/>
            <a:r>
              <a:rPr lang="en-GB" sz="2000" dirty="0"/>
              <a:t>Transport</a:t>
            </a:r>
          </a:p>
        </p:txBody>
      </p:sp>
      <p:sp>
        <p:nvSpPr>
          <p:cNvPr id="10" name="Title 1"/>
          <p:cNvSpPr txBox="1">
            <a:spLocks/>
          </p:cNvSpPr>
          <p:nvPr/>
        </p:nvSpPr>
        <p:spPr>
          <a:xfrm>
            <a:off x="1173225" y="4293755"/>
            <a:ext cx="1728372" cy="399031"/>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r"/>
            <a:r>
              <a:rPr lang="en-GB" sz="2000" dirty="0"/>
              <a:t>Waste</a:t>
            </a:r>
          </a:p>
        </p:txBody>
      </p:sp>
      <p:sp>
        <p:nvSpPr>
          <p:cNvPr id="11" name="Title 1"/>
          <p:cNvSpPr txBox="1">
            <a:spLocks/>
          </p:cNvSpPr>
          <p:nvPr/>
        </p:nvSpPr>
        <p:spPr>
          <a:xfrm>
            <a:off x="1173225" y="5435715"/>
            <a:ext cx="1728372" cy="399031"/>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r"/>
            <a:r>
              <a:rPr lang="en-GB" sz="2000" dirty="0"/>
              <a:t>Energy and Fossil Fuel</a:t>
            </a:r>
          </a:p>
        </p:txBody>
      </p:sp>
      <p:sp>
        <p:nvSpPr>
          <p:cNvPr id="12" name="Title 1"/>
          <p:cNvSpPr txBox="1">
            <a:spLocks/>
          </p:cNvSpPr>
          <p:nvPr/>
        </p:nvSpPr>
        <p:spPr>
          <a:xfrm>
            <a:off x="2746999" y="6242500"/>
            <a:ext cx="5197812" cy="399031"/>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ctr"/>
            <a:r>
              <a:rPr lang="en-GB" sz="2000" dirty="0"/>
              <a:t>(each block represents 6 points, or 25%) </a:t>
            </a:r>
          </a:p>
        </p:txBody>
      </p:sp>
    </p:spTree>
    <p:extLst>
      <p:ext uri="{BB962C8B-B14F-4D97-AF65-F5344CB8AC3E}">
        <p14:creationId xmlns:p14="http://schemas.microsoft.com/office/powerpoint/2010/main" val="107246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07959382"/>
              </p:ext>
            </p:extLst>
          </p:nvPr>
        </p:nvGraphicFramePr>
        <p:xfrm>
          <a:off x="3070209" y="1785822"/>
          <a:ext cx="4551392" cy="4190724"/>
        </p:xfrm>
        <a:graphic>
          <a:graphicData uri="http://schemas.openxmlformats.org/drawingml/2006/table">
            <a:tbl>
              <a:tblPr firstRow="1" bandRow="1">
                <a:tableStyleId>{5940675A-B579-460E-94D1-54222C63F5DA}</a:tableStyleId>
              </a:tblPr>
              <a:tblGrid>
                <a:gridCol w="1137848">
                  <a:extLst>
                    <a:ext uri="{9D8B030D-6E8A-4147-A177-3AD203B41FA5}">
                      <a16:colId xmlns:a16="http://schemas.microsoft.com/office/drawing/2014/main" val="20000"/>
                    </a:ext>
                  </a:extLst>
                </a:gridCol>
                <a:gridCol w="1137848">
                  <a:extLst>
                    <a:ext uri="{9D8B030D-6E8A-4147-A177-3AD203B41FA5}">
                      <a16:colId xmlns:a16="http://schemas.microsoft.com/office/drawing/2014/main" val="20001"/>
                    </a:ext>
                  </a:extLst>
                </a:gridCol>
                <a:gridCol w="1137848">
                  <a:extLst>
                    <a:ext uri="{9D8B030D-6E8A-4147-A177-3AD203B41FA5}">
                      <a16:colId xmlns:a16="http://schemas.microsoft.com/office/drawing/2014/main" val="20002"/>
                    </a:ext>
                  </a:extLst>
                </a:gridCol>
                <a:gridCol w="1137848">
                  <a:extLst>
                    <a:ext uri="{9D8B030D-6E8A-4147-A177-3AD203B41FA5}">
                      <a16:colId xmlns:a16="http://schemas.microsoft.com/office/drawing/2014/main" val="20003"/>
                    </a:ext>
                  </a:extLst>
                </a:gridCol>
              </a:tblGrid>
              <a:tr h="1047681">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0"/>
                  </a:ext>
                </a:extLst>
              </a:tr>
              <a:tr h="104768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104768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2"/>
                  </a:ext>
                </a:extLst>
              </a:tr>
              <a:tr h="1047681">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ctrTitle"/>
          </p:nvPr>
        </p:nvSpPr>
        <p:spPr>
          <a:xfrm>
            <a:off x="801885" y="874245"/>
            <a:ext cx="9088041" cy="1022717"/>
          </a:xfrm>
        </p:spPr>
        <p:txBody>
          <a:bodyPr>
            <a:normAutofit fontScale="90000"/>
          </a:bodyPr>
          <a:lstStyle/>
          <a:p>
            <a:r>
              <a:rPr lang="en-GB" dirty="0"/>
              <a:t>Data presentation: Vertical bar chart</a:t>
            </a:r>
          </a:p>
        </p:txBody>
      </p:sp>
      <p:sp>
        <p:nvSpPr>
          <p:cNvPr id="8" name="Title 1"/>
          <p:cNvSpPr txBox="1">
            <a:spLocks/>
          </p:cNvSpPr>
          <p:nvPr/>
        </p:nvSpPr>
        <p:spPr>
          <a:xfrm>
            <a:off x="1173225" y="2080221"/>
            <a:ext cx="1728372" cy="399031"/>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r"/>
            <a:r>
              <a:rPr lang="en-GB" sz="2000" dirty="0"/>
              <a:t>Green Space</a:t>
            </a:r>
          </a:p>
        </p:txBody>
      </p:sp>
      <p:sp>
        <p:nvSpPr>
          <p:cNvPr id="9" name="Title 1"/>
          <p:cNvSpPr txBox="1">
            <a:spLocks/>
          </p:cNvSpPr>
          <p:nvPr/>
        </p:nvSpPr>
        <p:spPr>
          <a:xfrm>
            <a:off x="1160699" y="3173869"/>
            <a:ext cx="1690796" cy="399031"/>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r"/>
            <a:r>
              <a:rPr lang="en-GB" sz="2000" dirty="0"/>
              <a:t>Transport</a:t>
            </a:r>
          </a:p>
        </p:txBody>
      </p:sp>
      <p:sp>
        <p:nvSpPr>
          <p:cNvPr id="10" name="Title 1"/>
          <p:cNvSpPr txBox="1">
            <a:spLocks/>
          </p:cNvSpPr>
          <p:nvPr/>
        </p:nvSpPr>
        <p:spPr>
          <a:xfrm>
            <a:off x="1173225" y="4293755"/>
            <a:ext cx="1728372" cy="399031"/>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r"/>
            <a:r>
              <a:rPr lang="en-GB" sz="2000" dirty="0"/>
              <a:t>Waste</a:t>
            </a:r>
          </a:p>
        </p:txBody>
      </p:sp>
      <p:sp>
        <p:nvSpPr>
          <p:cNvPr id="11" name="Title 1"/>
          <p:cNvSpPr txBox="1">
            <a:spLocks/>
          </p:cNvSpPr>
          <p:nvPr/>
        </p:nvSpPr>
        <p:spPr>
          <a:xfrm>
            <a:off x="1173225" y="5435715"/>
            <a:ext cx="1728372" cy="399031"/>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r"/>
            <a:r>
              <a:rPr lang="en-GB" sz="2000" dirty="0"/>
              <a:t>Energy and Fossil Fuel</a:t>
            </a:r>
          </a:p>
        </p:txBody>
      </p:sp>
      <p:sp>
        <p:nvSpPr>
          <p:cNvPr id="12" name="Title 1"/>
          <p:cNvSpPr txBox="1">
            <a:spLocks/>
          </p:cNvSpPr>
          <p:nvPr/>
        </p:nvSpPr>
        <p:spPr>
          <a:xfrm>
            <a:off x="2759525" y="6230194"/>
            <a:ext cx="5172760" cy="399031"/>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ctr"/>
            <a:r>
              <a:rPr lang="en-GB" sz="2000" dirty="0"/>
              <a:t>(each block represents 6 points, or 25%) </a:t>
            </a:r>
          </a:p>
        </p:txBody>
      </p:sp>
    </p:spTree>
    <p:extLst>
      <p:ext uri="{BB962C8B-B14F-4D97-AF65-F5344CB8AC3E}">
        <p14:creationId xmlns:p14="http://schemas.microsoft.com/office/powerpoint/2010/main" val="183533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885" y="1183893"/>
            <a:ext cx="9088041" cy="841577"/>
          </a:xfrm>
        </p:spPr>
        <p:txBody>
          <a:bodyPr>
            <a:normAutofit fontScale="90000"/>
          </a:bodyPr>
          <a:lstStyle/>
          <a:p>
            <a:r>
              <a:rPr lang="en-GB" dirty="0"/>
              <a:t>Example: Data Presentation on a Pie Chart</a:t>
            </a:r>
          </a:p>
        </p:txBody>
      </p:sp>
      <p:graphicFrame>
        <p:nvGraphicFramePr>
          <p:cNvPr id="4" name="Chart 3"/>
          <p:cNvGraphicFramePr/>
          <p:nvPr>
            <p:extLst>
              <p:ext uri="{D42A27DB-BD31-4B8C-83A1-F6EECF244321}">
                <p14:modId xmlns:p14="http://schemas.microsoft.com/office/powerpoint/2010/main" val="912043291"/>
              </p:ext>
            </p:extLst>
          </p:nvPr>
        </p:nvGraphicFramePr>
        <p:xfrm>
          <a:off x="2300358" y="1828950"/>
          <a:ext cx="6091094" cy="4684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9266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885" y="612837"/>
            <a:ext cx="9088041" cy="841577"/>
          </a:xfrm>
        </p:spPr>
        <p:txBody>
          <a:bodyPr>
            <a:normAutofit fontScale="90000"/>
          </a:bodyPr>
          <a:lstStyle/>
          <a:p>
            <a:r>
              <a:rPr lang="en-GB" dirty="0"/>
              <a:t>Data Presentation on a Pie Chart</a:t>
            </a:r>
          </a:p>
        </p:txBody>
      </p:sp>
      <p:sp>
        <p:nvSpPr>
          <p:cNvPr id="3" name="Oval 2"/>
          <p:cNvSpPr>
            <a:spLocks noChangeAspect="1"/>
          </p:cNvSpPr>
          <p:nvPr/>
        </p:nvSpPr>
        <p:spPr>
          <a:xfrm>
            <a:off x="801885" y="1581815"/>
            <a:ext cx="4899667" cy="4899667"/>
          </a:xfrm>
          <a:prstGeom prst="ellipse">
            <a:avLst/>
          </a:prstGeom>
          <a:solidFill>
            <a:schemeClr val="bg1"/>
          </a:solidFill>
          <a:ln w="95250">
            <a:solidFill>
              <a:srgbClr val="662482">
                <a:alpha val="8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a:spLocks noChangeAspect="1"/>
          </p:cNvSpPr>
          <p:nvPr/>
        </p:nvSpPr>
        <p:spPr>
          <a:xfrm>
            <a:off x="6714564" y="3618366"/>
            <a:ext cx="349624" cy="349624"/>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a:spLocks noChangeAspect="1"/>
          </p:cNvSpPr>
          <p:nvPr/>
        </p:nvSpPr>
        <p:spPr>
          <a:xfrm>
            <a:off x="6714564" y="3003730"/>
            <a:ext cx="349624" cy="349624"/>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a:spLocks noChangeAspect="1"/>
          </p:cNvSpPr>
          <p:nvPr/>
        </p:nvSpPr>
        <p:spPr>
          <a:xfrm>
            <a:off x="6714564" y="4233002"/>
            <a:ext cx="349624" cy="349624"/>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a:spLocks noChangeAspect="1"/>
          </p:cNvSpPr>
          <p:nvPr/>
        </p:nvSpPr>
        <p:spPr>
          <a:xfrm>
            <a:off x="6714564" y="4847638"/>
            <a:ext cx="349624" cy="349624"/>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308903" y="2993876"/>
            <a:ext cx="1861991" cy="369332"/>
          </a:xfrm>
          <a:prstGeom prst="rect">
            <a:avLst/>
          </a:prstGeom>
          <a:noFill/>
          <a:ln w="88900">
            <a:noFill/>
          </a:ln>
        </p:spPr>
        <p:txBody>
          <a:bodyPr wrap="square">
            <a:spAutoFit/>
          </a:bodyPr>
          <a:lstStyle/>
          <a:p>
            <a:r>
              <a:rPr lang="en-GB" dirty="0"/>
              <a:t>Green Space</a:t>
            </a:r>
          </a:p>
        </p:txBody>
      </p:sp>
      <p:sp>
        <p:nvSpPr>
          <p:cNvPr id="10" name="Rectangle 9"/>
          <p:cNvSpPr/>
          <p:nvPr/>
        </p:nvSpPr>
        <p:spPr>
          <a:xfrm>
            <a:off x="7308903" y="3598658"/>
            <a:ext cx="1861991" cy="369332"/>
          </a:xfrm>
          <a:prstGeom prst="rect">
            <a:avLst/>
          </a:prstGeom>
          <a:noFill/>
          <a:ln w="88900">
            <a:noFill/>
          </a:ln>
        </p:spPr>
        <p:txBody>
          <a:bodyPr wrap="square">
            <a:spAutoFit/>
          </a:bodyPr>
          <a:lstStyle/>
          <a:p>
            <a:r>
              <a:rPr lang="en-GB" dirty="0"/>
              <a:t>Transport</a:t>
            </a:r>
          </a:p>
        </p:txBody>
      </p:sp>
      <p:sp>
        <p:nvSpPr>
          <p:cNvPr id="11" name="Rectangle 10"/>
          <p:cNvSpPr/>
          <p:nvPr/>
        </p:nvSpPr>
        <p:spPr>
          <a:xfrm>
            <a:off x="7308902" y="4238592"/>
            <a:ext cx="1861991" cy="369332"/>
          </a:xfrm>
          <a:prstGeom prst="rect">
            <a:avLst/>
          </a:prstGeom>
          <a:noFill/>
          <a:ln w="88900">
            <a:noFill/>
          </a:ln>
        </p:spPr>
        <p:txBody>
          <a:bodyPr wrap="square">
            <a:spAutoFit/>
          </a:bodyPr>
          <a:lstStyle/>
          <a:p>
            <a:r>
              <a:rPr lang="en-GB" dirty="0"/>
              <a:t>Reducing Waste</a:t>
            </a:r>
          </a:p>
        </p:txBody>
      </p:sp>
      <p:sp>
        <p:nvSpPr>
          <p:cNvPr id="12" name="Rectangle 11"/>
          <p:cNvSpPr/>
          <p:nvPr/>
        </p:nvSpPr>
        <p:spPr>
          <a:xfrm>
            <a:off x="7308901" y="4820809"/>
            <a:ext cx="1861991" cy="369332"/>
          </a:xfrm>
          <a:prstGeom prst="rect">
            <a:avLst/>
          </a:prstGeom>
          <a:noFill/>
          <a:ln w="88900">
            <a:noFill/>
          </a:ln>
        </p:spPr>
        <p:txBody>
          <a:bodyPr wrap="square">
            <a:spAutoFit/>
          </a:bodyPr>
          <a:lstStyle/>
          <a:p>
            <a:r>
              <a:rPr lang="en-GB" dirty="0"/>
              <a:t>Energy</a:t>
            </a:r>
          </a:p>
        </p:txBody>
      </p:sp>
    </p:spTree>
    <p:extLst>
      <p:ext uri="{BB962C8B-B14F-4D97-AF65-F5344CB8AC3E}">
        <p14:creationId xmlns:p14="http://schemas.microsoft.com/office/powerpoint/2010/main" val="3527337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413358" y="1672319"/>
            <a:ext cx="4371584" cy="4650554"/>
          </a:xfrm>
          <a:solidFill>
            <a:schemeClr val="bg1"/>
          </a:solidFill>
        </p:spPr>
        <p:txBody>
          <a:bodyPr/>
          <a:lstStyle/>
          <a:p>
            <a:r>
              <a:rPr lang="en-GB" sz="2000" b="1" dirty="0"/>
              <a:t>What does your data show?</a:t>
            </a:r>
          </a:p>
          <a:p>
            <a:pPr marL="342900" indent="-342900">
              <a:buFont typeface="+mj-lt"/>
              <a:buAutoNum type="arabicPeriod"/>
            </a:pPr>
            <a:r>
              <a:rPr lang="en-GB" sz="2000" dirty="0"/>
              <a:t>Which area of your school supports the Bioeconomy the most?</a:t>
            </a:r>
          </a:p>
          <a:p>
            <a:pPr marL="342900" indent="-342900">
              <a:buFont typeface="+mj-lt"/>
              <a:buAutoNum type="arabicPeriod"/>
            </a:pPr>
            <a:r>
              <a:rPr lang="en-GB" sz="2000" dirty="0"/>
              <a:t>Which area of your school has the fewest elements of the Bioeconomy?</a:t>
            </a:r>
          </a:p>
          <a:p>
            <a:pPr marL="342900" indent="-342900">
              <a:buFont typeface="+mj-lt"/>
              <a:buAutoNum type="arabicPeriod"/>
            </a:pPr>
            <a:r>
              <a:rPr lang="en-GB" sz="2000" dirty="0"/>
              <a:t>Describe the element that supports the Bioeconomy the most. </a:t>
            </a:r>
          </a:p>
          <a:p>
            <a:pPr marL="363538" indent="-363538"/>
            <a:r>
              <a:rPr lang="en-GB" sz="2000" dirty="0"/>
              <a:t>4. Explain how this element supports the Bioeconomy the most.</a:t>
            </a:r>
          </a:p>
          <a:p>
            <a:endParaRPr lang="en-GB" sz="2000"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60483" y="4146555"/>
            <a:ext cx="6169917" cy="3411969"/>
          </a:xfrm>
          <a:prstGeom prst="rect">
            <a:avLst/>
          </a:prstGeom>
        </p:spPr>
      </p:pic>
      <p:sp>
        <p:nvSpPr>
          <p:cNvPr id="2" name="Title 1"/>
          <p:cNvSpPr>
            <a:spLocks noGrp="1"/>
          </p:cNvSpPr>
          <p:nvPr>
            <p:ph type="ctrTitle"/>
          </p:nvPr>
        </p:nvSpPr>
        <p:spPr/>
        <p:txBody>
          <a:bodyPr/>
          <a:lstStyle/>
          <a:p>
            <a:r>
              <a:rPr lang="en-GB" dirty="0"/>
              <a:t>Final thoughts …</a:t>
            </a:r>
          </a:p>
        </p:txBody>
      </p:sp>
      <p:sp>
        <p:nvSpPr>
          <p:cNvPr id="5" name="Subtitle 2"/>
          <p:cNvSpPr txBox="1">
            <a:spLocks/>
          </p:cNvSpPr>
          <p:nvPr/>
        </p:nvSpPr>
        <p:spPr>
          <a:xfrm>
            <a:off x="5057776" y="1818693"/>
            <a:ext cx="4832150" cy="1886401"/>
          </a:xfrm>
          <a:prstGeom prst="rect">
            <a:avLst/>
          </a:prstGeom>
          <a:solidFill>
            <a:srgbClr val="662482"/>
          </a:solidFill>
          <a:ln w="82550">
            <a:solidFill>
              <a:srgbClr val="662482"/>
            </a:solidFill>
          </a:ln>
        </p:spPr>
        <p:txBody>
          <a:bodyPr vert="horz" lIns="91440" tIns="45720" rIns="91440" bIns="45720" rtlCol="0">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en-GB" sz="2000" b="1" dirty="0">
                <a:solidFill>
                  <a:schemeClr val="bg1"/>
                </a:solidFill>
              </a:rPr>
              <a:t>Challenge: What could be done to improve the Bioeconomy rating of your school?  </a:t>
            </a:r>
          </a:p>
          <a:p>
            <a:r>
              <a:rPr lang="en-GB" sz="2000" b="1" dirty="0">
                <a:solidFill>
                  <a:schemeClr val="bg1"/>
                </a:solidFill>
              </a:rPr>
              <a:t>Remember the SDGs? Can you link them to any of your findings?</a:t>
            </a:r>
            <a:endParaRPr lang="en-GB" sz="2000" dirty="0">
              <a:solidFill>
                <a:schemeClr val="bg1"/>
              </a:solidFill>
            </a:endParaRPr>
          </a:p>
        </p:txBody>
      </p:sp>
    </p:spTree>
    <p:extLst>
      <p:ext uri="{BB962C8B-B14F-4D97-AF65-F5344CB8AC3E}">
        <p14:creationId xmlns:p14="http://schemas.microsoft.com/office/powerpoint/2010/main" val="186047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CF05-E7B4-594F-AB5C-F11B8D1E71D8}"/>
              </a:ext>
            </a:extLst>
          </p:cNvPr>
          <p:cNvSpPr>
            <a:spLocks noGrp="1"/>
          </p:cNvSpPr>
          <p:nvPr>
            <p:ph type="ctrTitle"/>
          </p:nvPr>
        </p:nvSpPr>
        <p:spPr/>
        <p:txBody>
          <a:bodyPr/>
          <a:lstStyle/>
          <a:p>
            <a:r>
              <a:rPr lang="en-US" dirty="0"/>
              <a:t>Lesson Objectives</a:t>
            </a:r>
          </a:p>
        </p:txBody>
      </p:sp>
      <p:sp>
        <p:nvSpPr>
          <p:cNvPr id="3" name="Subtitle 2">
            <a:extLst>
              <a:ext uri="{FF2B5EF4-FFF2-40B4-BE49-F238E27FC236}">
                <a16:creationId xmlns:a16="http://schemas.microsoft.com/office/drawing/2014/main" id="{BE81A7EE-55CA-C44B-AF72-BA122068C910}"/>
              </a:ext>
            </a:extLst>
          </p:cNvPr>
          <p:cNvSpPr>
            <a:spLocks noGrp="1"/>
          </p:cNvSpPr>
          <p:nvPr>
            <p:ph type="subTitle" idx="1"/>
          </p:nvPr>
        </p:nvSpPr>
        <p:spPr>
          <a:xfrm>
            <a:off x="684855" y="1840830"/>
            <a:ext cx="6722786" cy="3994452"/>
          </a:xfrm>
        </p:spPr>
        <p:txBody>
          <a:bodyPr/>
          <a:lstStyle/>
          <a:p>
            <a:pPr marL="342900" lvl="0" indent="-342900">
              <a:buFont typeface="Arial" panose="020B0604020202020204" pitchFamily="34" charset="0"/>
              <a:buChar char="•"/>
            </a:pPr>
            <a:r>
              <a:rPr lang="en-GB" dirty="0"/>
              <a:t>Develop and apply geographical fieldwork techniques </a:t>
            </a:r>
          </a:p>
          <a:p>
            <a:pPr marL="342900" lvl="0" indent="-342900">
              <a:buFont typeface="Arial" panose="020B0604020202020204" pitchFamily="34" charset="0"/>
              <a:buChar char="•"/>
            </a:pPr>
            <a:r>
              <a:rPr lang="en-GB" dirty="0"/>
              <a:t>Develop capabilities in presenting geographical data </a:t>
            </a:r>
          </a:p>
          <a:p>
            <a:pPr marL="342900" lvl="0" indent="-342900">
              <a:buFont typeface="Arial" panose="020B0604020202020204" pitchFamily="34" charset="0"/>
              <a:buChar char="•"/>
            </a:pPr>
            <a:r>
              <a:rPr lang="en-GB" dirty="0"/>
              <a:t>Understand how societies can become more sustainable and move towards a Bioeconomy</a:t>
            </a:r>
          </a:p>
          <a:p>
            <a:pPr marL="342900" lvl="0" indent="-342900">
              <a:buFont typeface="Arial" panose="020B0604020202020204" pitchFamily="34" charset="0"/>
              <a:buChar char="•"/>
            </a:pPr>
            <a:r>
              <a:rPr lang="en-GB" dirty="0"/>
              <a:t>Develop decision making and debate competencies, particularly in relation to complex issues such as sustainability</a:t>
            </a:r>
          </a:p>
          <a:p>
            <a:pPr lvl="0"/>
            <a:endParaRPr lang="en-GB" dirty="0"/>
          </a:p>
          <a:p>
            <a:pPr marL="342900" lvl="0" indent="-342900">
              <a:buFont typeface="Arial" panose="020B0604020202020204" pitchFamily="34" charset="0"/>
              <a:buChar char="•"/>
            </a:pP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61599" y="5135676"/>
            <a:ext cx="990000" cy="99000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9926" y="613270"/>
            <a:ext cx="990000" cy="990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9926" y="2872484"/>
            <a:ext cx="990000" cy="99000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58783" y="4004080"/>
            <a:ext cx="990000" cy="99000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58783" y="614682"/>
            <a:ext cx="990000" cy="990000"/>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58783" y="1745879"/>
            <a:ext cx="990000" cy="990000"/>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58783" y="2872484"/>
            <a:ext cx="990000" cy="990000"/>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99926" y="1756486"/>
            <a:ext cx="990000" cy="990000"/>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99926" y="4004080"/>
            <a:ext cx="990000" cy="990000"/>
          </a:xfrm>
          <a:prstGeom prst="rect">
            <a:avLst/>
          </a:prstGeom>
        </p:spPr>
      </p:pic>
    </p:spTree>
    <p:extLst>
      <p:ext uri="{BB962C8B-B14F-4D97-AF65-F5344CB8AC3E}">
        <p14:creationId xmlns:p14="http://schemas.microsoft.com/office/powerpoint/2010/main" val="125766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CF05-E7B4-594F-AB5C-F11B8D1E71D8}"/>
              </a:ext>
            </a:extLst>
          </p:cNvPr>
          <p:cNvSpPr>
            <a:spLocks noGrp="1"/>
          </p:cNvSpPr>
          <p:nvPr>
            <p:ph type="ctrTitle"/>
          </p:nvPr>
        </p:nvSpPr>
        <p:spPr/>
        <p:txBody>
          <a:bodyPr/>
          <a:lstStyle/>
          <a:p>
            <a:r>
              <a:rPr lang="en-US" dirty="0"/>
              <a:t>Lesson Outcomes</a:t>
            </a:r>
          </a:p>
        </p:txBody>
      </p:sp>
      <p:sp>
        <p:nvSpPr>
          <p:cNvPr id="3" name="Subtitle 2">
            <a:extLst>
              <a:ext uri="{FF2B5EF4-FFF2-40B4-BE49-F238E27FC236}">
                <a16:creationId xmlns:a16="http://schemas.microsoft.com/office/drawing/2014/main" id="{BE81A7EE-55CA-C44B-AF72-BA122068C910}"/>
              </a:ext>
            </a:extLst>
          </p:cNvPr>
          <p:cNvSpPr>
            <a:spLocks noGrp="1"/>
          </p:cNvSpPr>
          <p:nvPr>
            <p:ph type="subTitle" idx="1"/>
          </p:nvPr>
        </p:nvSpPr>
        <p:spPr>
          <a:xfrm>
            <a:off x="684853" y="1756486"/>
            <a:ext cx="6477947" cy="3391519"/>
          </a:xfrm>
        </p:spPr>
        <p:txBody>
          <a:bodyPr/>
          <a:lstStyle/>
          <a:p>
            <a:pPr marL="342900" lvl="0" indent="-342900">
              <a:buFont typeface="Arial" panose="020B0604020202020204" pitchFamily="34" charset="0"/>
              <a:buChar char="•"/>
            </a:pPr>
            <a:r>
              <a:rPr lang="en-GB" dirty="0"/>
              <a:t>Discuss various examples of the Bioeconomy in the context of own environment</a:t>
            </a:r>
          </a:p>
          <a:p>
            <a:pPr marL="342900" lvl="0" indent="-342900">
              <a:buFont typeface="Arial" panose="020B0604020202020204" pitchFamily="34" charset="0"/>
              <a:buChar char="•"/>
            </a:pPr>
            <a:r>
              <a:rPr lang="en-GB" dirty="0"/>
              <a:t>Be able to critically analyse observations, and seek out practical opportunities for the Bioeconomy </a:t>
            </a:r>
          </a:p>
          <a:p>
            <a:pPr marL="342900" lvl="0" indent="-342900">
              <a:buFont typeface="Arial" panose="020B0604020202020204" pitchFamily="34" charset="0"/>
              <a:buChar char="•"/>
            </a:pPr>
            <a:r>
              <a:rPr lang="en-GB" dirty="0"/>
              <a:t>Be able to apply geographical fieldwork techniques to collect data </a:t>
            </a:r>
          </a:p>
          <a:p>
            <a:pPr marL="342900" lvl="0" indent="-342900">
              <a:buFont typeface="Arial" panose="020B0604020202020204" pitchFamily="34" charset="0"/>
              <a:buChar char="•"/>
            </a:pPr>
            <a:r>
              <a:rPr lang="en-GB" dirty="0"/>
              <a:t>Be able to analyse and present data in a meaningful and targeted way, and use this to make coherent arguments</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61599" y="5135676"/>
            <a:ext cx="990000" cy="99000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9926" y="613270"/>
            <a:ext cx="990000" cy="990000"/>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9926" y="2872484"/>
            <a:ext cx="990000" cy="990000"/>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58783" y="4004080"/>
            <a:ext cx="990000" cy="990000"/>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58783" y="614682"/>
            <a:ext cx="990000" cy="990000"/>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58783" y="1745879"/>
            <a:ext cx="990000" cy="990000"/>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58783" y="2872484"/>
            <a:ext cx="990000" cy="990000"/>
          </a:xfrm>
          <a:prstGeom prst="rect">
            <a:avLst/>
          </a:prstGeom>
        </p:spPr>
      </p:pic>
      <p:pic>
        <p:nvPicPr>
          <p:cNvPr id="15" name="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99926" y="1756486"/>
            <a:ext cx="990000" cy="990000"/>
          </a:xfrm>
          <a:prstGeom prst="rect">
            <a:avLst/>
          </a:prstGeom>
        </p:spPr>
      </p:pic>
      <p:pic>
        <p:nvPicPr>
          <p:cNvPr id="16" name="Picture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99926" y="4004080"/>
            <a:ext cx="990000" cy="990000"/>
          </a:xfrm>
          <a:prstGeom prst="rect">
            <a:avLst/>
          </a:prstGeom>
        </p:spPr>
      </p:pic>
    </p:spTree>
    <p:extLst>
      <p:ext uri="{BB962C8B-B14F-4D97-AF65-F5344CB8AC3E}">
        <p14:creationId xmlns:p14="http://schemas.microsoft.com/office/powerpoint/2010/main" val="147763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01885" y="1064560"/>
            <a:ext cx="9088041" cy="841577"/>
          </a:xfrm>
        </p:spPr>
        <p:txBody>
          <a:bodyPr>
            <a:normAutofit fontScale="90000"/>
          </a:bodyPr>
          <a:lstStyle/>
          <a:p>
            <a:r>
              <a:rPr lang="en-GB" dirty="0"/>
              <a:t>How is this school supporting the Bioeconomy? </a:t>
            </a:r>
          </a:p>
        </p:txBody>
      </p:sp>
      <p:pic>
        <p:nvPicPr>
          <p:cNvPr id="26"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89216" y="1867376"/>
            <a:ext cx="5913377" cy="394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2"/>
          <p:cNvSpPr txBox="1">
            <a:spLocks/>
          </p:cNvSpPr>
          <p:nvPr/>
        </p:nvSpPr>
        <p:spPr>
          <a:xfrm>
            <a:off x="801885" y="5935675"/>
            <a:ext cx="6676153" cy="841577"/>
          </a:xfrm>
          <a:prstGeom prst="rect">
            <a:avLst/>
          </a:prstGeom>
          <a:solidFill>
            <a:srgbClr val="662482"/>
          </a:solidFill>
          <a:ln w="82550" cap="rnd">
            <a:solidFill>
              <a:srgbClr val="662482"/>
            </a:solidFill>
          </a:ln>
        </p:spPr>
        <p:txBody>
          <a:bodyPr vert="horz" lIns="144000" tIns="45720" rIns="91440" bIns="72000" rtlCol="0" anchor="b">
            <a:normAutofit fontScale="45000" lnSpcReduction="20000"/>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nSpc>
                <a:spcPct val="120000"/>
              </a:lnSpc>
            </a:pPr>
            <a:r>
              <a:rPr lang="en-GB" dirty="0">
                <a:solidFill>
                  <a:schemeClr val="bg1"/>
                </a:solidFill>
              </a:rPr>
              <a:t>Challenge: Can you suggest additional features that would support the Bioeconomy?</a:t>
            </a:r>
          </a:p>
        </p:txBody>
      </p:sp>
    </p:spTree>
    <p:extLst>
      <p:ext uri="{BB962C8B-B14F-4D97-AF65-F5344CB8AC3E}">
        <p14:creationId xmlns:p14="http://schemas.microsoft.com/office/powerpoint/2010/main" val="290633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01885" y="1183893"/>
            <a:ext cx="9088041" cy="841577"/>
          </a:xfrm>
        </p:spPr>
        <p:txBody>
          <a:bodyPr>
            <a:normAutofit fontScale="90000"/>
          </a:bodyPr>
          <a:lstStyle/>
          <a:p>
            <a:r>
              <a:rPr lang="en-GB" dirty="0"/>
              <a:t>Time to get outside and assess our own premises</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543864" y="2044885"/>
            <a:ext cx="2379005" cy="2347101"/>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2915" y="2044884"/>
            <a:ext cx="3669625" cy="2430929"/>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65643" y="4650114"/>
            <a:ext cx="3424890" cy="2283260"/>
          </a:xfrm>
          <a:prstGeom prst="rect">
            <a:avLst/>
          </a:prstGeom>
        </p:spPr>
      </p:pic>
      <p:pic>
        <p:nvPicPr>
          <p:cNvPr id="21" name="Picture 2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74185" y="2044885"/>
            <a:ext cx="1487414" cy="2450344"/>
          </a:xfrm>
          <a:prstGeom prst="rect">
            <a:avLst/>
          </a:prstGeom>
        </p:spPr>
      </p:pic>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4750" y="4650115"/>
            <a:ext cx="3424890" cy="2283260"/>
          </a:xfrm>
          <a:prstGeom prst="rect">
            <a:avLst/>
          </a:prstGeom>
        </p:spPr>
      </p:pic>
    </p:spTree>
    <p:extLst>
      <p:ext uri="{BB962C8B-B14F-4D97-AF65-F5344CB8AC3E}">
        <p14:creationId xmlns:p14="http://schemas.microsoft.com/office/powerpoint/2010/main" val="246498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404964" y="5736921"/>
            <a:ext cx="2005657" cy="1615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98233" y="234283"/>
            <a:ext cx="5840668" cy="841577"/>
          </a:xfrm>
        </p:spPr>
        <p:txBody>
          <a:bodyPr>
            <a:noAutofit/>
          </a:bodyPr>
          <a:lstStyle/>
          <a:p>
            <a:r>
              <a:rPr lang="en-GB" sz="3600" dirty="0"/>
              <a:t>Mapping the Bioeconomy</a:t>
            </a:r>
          </a:p>
        </p:txBody>
      </p:sp>
      <p:sp>
        <p:nvSpPr>
          <p:cNvPr id="3" name="Subtitle 2"/>
          <p:cNvSpPr>
            <a:spLocks noGrp="1"/>
          </p:cNvSpPr>
          <p:nvPr>
            <p:ph type="subTitle" idx="1"/>
          </p:nvPr>
        </p:nvSpPr>
        <p:spPr>
          <a:xfrm>
            <a:off x="5747699" y="1278615"/>
            <a:ext cx="4316248" cy="5936472"/>
          </a:xfrm>
        </p:spPr>
        <p:txBody>
          <a:bodyPr/>
          <a:lstStyle/>
          <a:p>
            <a:pPr marL="342900" indent="-342900">
              <a:spcBef>
                <a:spcPts val="600"/>
              </a:spcBef>
              <a:buFont typeface="Arial" panose="020B0604020202020204" pitchFamily="34" charset="0"/>
              <a:buChar char="•"/>
            </a:pPr>
            <a:r>
              <a:rPr lang="en-GB" sz="1500" dirty="0"/>
              <a:t>Green space</a:t>
            </a:r>
          </a:p>
          <a:p>
            <a:pPr marL="342900" indent="-342900">
              <a:spcBef>
                <a:spcPts val="600"/>
              </a:spcBef>
              <a:buFont typeface="Arial" panose="020B0604020202020204" pitchFamily="34" charset="0"/>
              <a:buChar char="•"/>
            </a:pPr>
            <a:r>
              <a:rPr lang="en-GB" sz="1500" dirty="0"/>
              <a:t>Ecological variety (add a tally for every new species of plant/animal you see)</a:t>
            </a:r>
          </a:p>
          <a:p>
            <a:pPr marL="342900" indent="-342900">
              <a:spcBef>
                <a:spcPts val="600"/>
              </a:spcBef>
              <a:buFont typeface="Arial" panose="020B0604020202020204" pitchFamily="34" charset="0"/>
              <a:buChar char="•"/>
            </a:pPr>
            <a:r>
              <a:rPr lang="en-GB" sz="1500" dirty="0"/>
              <a:t>Outside seating made from bio-resource</a:t>
            </a:r>
          </a:p>
          <a:p>
            <a:pPr marL="342900" indent="-342900">
              <a:spcBef>
                <a:spcPts val="600"/>
              </a:spcBef>
              <a:buFont typeface="Arial" panose="020B0604020202020204" pitchFamily="34" charset="0"/>
              <a:buChar char="•"/>
            </a:pPr>
            <a:r>
              <a:rPr lang="en-GB" sz="1500" dirty="0"/>
              <a:t>Large trees</a:t>
            </a:r>
          </a:p>
          <a:p>
            <a:pPr marL="342900" indent="-342900">
              <a:spcBef>
                <a:spcPts val="600"/>
              </a:spcBef>
              <a:buFont typeface="Arial" panose="020B0604020202020204" pitchFamily="34" charset="0"/>
              <a:buChar char="•"/>
            </a:pPr>
            <a:r>
              <a:rPr lang="en-GB" sz="1500" dirty="0"/>
              <a:t>Vegetable patch</a:t>
            </a:r>
          </a:p>
          <a:p>
            <a:pPr marL="342900" indent="-342900">
              <a:spcBef>
                <a:spcPts val="600"/>
              </a:spcBef>
              <a:buFont typeface="Arial" panose="020B0604020202020204" pitchFamily="34" charset="0"/>
              <a:buChar char="•"/>
            </a:pPr>
            <a:r>
              <a:rPr lang="en-GB" sz="1500" dirty="0"/>
              <a:t>Carpark (how many cars, how many empty spaces? </a:t>
            </a:r>
          </a:p>
          <a:p>
            <a:pPr marL="342900" indent="-342900">
              <a:spcBef>
                <a:spcPts val="600"/>
              </a:spcBef>
              <a:buFont typeface="Arial" panose="020B0604020202020204" pitchFamily="34" charset="0"/>
              <a:buChar char="•"/>
            </a:pPr>
            <a:r>
              <a:rPr lang="en-GB" sz="1500" dirty="0"/>
              <a:t>Footpaths</a:t>
            </a:r>
          </a:p>
          <a:p>
            <a:pPr marL="342900" indent="-342900">
              <a:spcBef>
                <a:spcPts val="600"/>
              </a:spcBef>
              <a:buFont typeface="Arial" panose="020B0604020202020204" pitchFamily="34" charset="0"/>
              <a:buChar char="•"/>
            </a:pPr>
            <a:r>
              <a:rPr lang="en-GB" sz="1500" dirty="0"/>
              <a:t>Bike lanes</a:t>
            </a:r>
          </a:p>
          <a:p>
            <a:pPr marL="342900" indent="-342900">
              <a:spcBef>
                <a:spcPts val="600"/>
              </a:spcBef>
              <a:buFont typeface="Arial" panose="020B0604020202020204" pitchFamily="34" charset="0"/>
              <a:buChar char="•"/>
            </a:pPr>
            <a:r>
              <a:rPr lang="en-GB" sz="1500" dirty="0"/>
              <a:t>Bike storage (in use?)</a:t>
            </a:r>
          </a:p>
          <a:p>
            <a:pPr marL="342900" indent="-342900">
              <a:spcBef>
                <a:spcPts val="600"/>
              </a:spcBef>
              <a:buFont typeface="Arial" panose="020B0604020202020204" pitchFamily="34" charset="0"/>
              <a:buChar char="•"/>
            </a:pPr>
            <a:r>
              <a:rPr lang="en-GB" sz="1500" dirty="0"/>
              <a:t>Electric car charging point</a:t>
            </a:r>
          </a:p>
          <a:p>
            <a:pPr marL="342900" indent="-342900">
              <a:spcBef>
                <a:spcPts val="600"/>
              </a:spcBef>
              <a:buFont typeface="Arial" panose="020B0604020202020204" pitchFamily="34" charset="0"/>
              <a:buChar char="•"/>
            </a:pPr>
            <a:r>
              <a:rPr lang="en-GB" sz="1500" dirty="0"/>
              <a:t>Recycling bin (including food waste)</a:t>
            </a:r>
          </a:p>
          <a:p>
            <a:pPr marL="342900" indent="-342900">
              <a:spcBef>
                <a:spcPts val="600"/>
              </a:spcBef>
              <a:buFont typeface="Arial" panose="020B0604020202020204" pitchFamily="34" charset="0"/>
              <a:buChar char="•"/>
            </a:pPr>
            <a:r>
              <a:rPr lang="en-GB" sz="1500" dirty="0"/>
              <a:t>Posters/signs encouraging waste reduction</a:t>
            </a:r>
          </a:p>
          <a:p>
            <a:pPr marL="342900" indent="-342900">
              <a:spcBef>
                <a:spcPts val="600"/>
              </a:spcBef>
              <a:buFont typeface="Arial" panose="020B0604020202020204" pitchFamily="34" charset="0"/>
              <a:buChar char="•"/>
            </a:pPr>
            <a:r>
              <a:rPr lang="en-GB" sz="1500" dirty="0"/>
              <a:t>Drink refill station</a:t>
            </a:r>
          </a:p>
          <a:p>
            <a:pPr marL="342900" indent="-342900">
              <a:spcBef>
                <a:spcPts val="600"/>
              </a:spcBef>
              <a:buFont typeface="Arial" panose="020B0604020202020204" pitchFamily="34" charset="0"/>
              <a:buChar char="•"/>
            </a:pPr>
            <a:r>
              <a:rPr lang="en-GB" sz="1500" dirty="0"/>
              <a:t>Onsite compost bin/wormery</a:t>
            </a:r>
          </a:p>
          <a:p>
            <a:pPr marL="342900" indent="-342900">
              <a:spcBef>
                <a:spcPts val="600"/>
              </a:spcBef>
              <a:buFont typeface="Arial" panose="020B0604020202020204" pitchFamily="34" charset="0"/>
              <a:buChar char="•"/>
            </a:pPr>
            <a:r>
              <a:rPr lang="en-GB" sz="1500" dirty="0"/>
              <a:t>Renewable energy sources </a:t>
            </a:r>
          </a:p>
          <a:p>
            <a:pPr marL="263525" indent="100013">
              <a:spcBef>
                <a:spcPts val="600"/>
              </a:spcBef>
            </a:pPr>
            <a:r>
              <a:rPr lang="en-GB" sz="1500" dirty="0"/>
              <a:t>(e.g. solar power)</a:t>
            </a:r>
          </a:p>
          <a:p>
            <a:pPr marL="363538" indent="-363538">
              <a:spcBef>
                <a:spcPts val="600"/>
              </a:spcBef>
              <a:buFont typeface="Arial" panose="020B0604020202020204" pitchFamily="34" charset="0"/>
              <a:buChar char="•"/>
              <a:tabLst>
                <a:tab pos="0" algn="l"/>
              </a:tabLst>
            </a:pPr>
            <a:r>
              <a:rPr lang="en-GB" sz="1500" dirty="0"/>
              <a:t>Sedum roof (plants)</a:t>
            </a:r>
          </a:p>
          <a:p>
            <a:pPr marL="171450" indent="-171450">
              <a:buFont typeface="Arial" panose="020B0604020202020204" pitchFamily="34" charset="0"/>
              <a:buChar char="•"/>
            </a:pPr>
            <a:endParaRPr lang="en-GB" sz="1500" dirty="0"/>
          </a:p>
          <a:p>
            <a:endParaRPr lang="en-GB" sz="1500" dirty="0"/>
          </a:p>
          <a:p>
            <a:endParaRPr lang="en-GB" sz="1500" dirty="0"/>
          </a:p>
        </p:txBody>
      </p:sp>
      <p:sp>
        <p:nvSpPr>
          <p:cNvPr id="21" name="Rectangle 20"/>
          <p:cNvSpPr/>
          <p:nvPr/>
        </p:nvSpPr>
        <p:spPr>
          <a:xfrm>
            <a:off x="714618" y="1143388"/>
            <a:ext cx="4536200" cy="1477328"/>
          </a:xfrm>
          <a:prstGeom prst="rect">
            <a:avLst/>
          </a:prstGeom>
          <a:solidFill>
            <a:srgbClr val="B06FF1"/>
          </a:solidFill>
          <a:ln w="88900">
            <a:solidFill>
              <a:srgbClr val="B06FF1"/>
            </a:solidFill>
          </a:ln>
        </p:spPr>
        <p:txBody>
          <a:bodyPr wrap="square">
            <a:spAutoFit/>
          </a:bodyPr>
          <a:lstStyle/>
          <a:p>
            <a:r>
              <a:rPr lang="en-GB" dirty="0"/>
              <a:t>Design a transect route through your school (see the example below of the University of Hull Campus!)</a:t>
            </a:r>
          </a:p>
          <a:p>
            <a:r>
              <a:rPr lang="en-GB" dirty="0"/>
              <a:t>Follow the transect. </a:t>
            </a:r>
          </a:p>
          <a:p>
            <a:r>
              <a:rPr lang="en-GB" dirty="0"/>
              <a:t>Plot and tally the following on your route: </a:t>
            </a:r>
          </a:p>
        </p:txBody>
      </p:sp>
      <p:sp>
        <p:nvSpPr>
          <p:cNvPr id="24" name="Oval 23"/>
          <p:cNvSpPr>
            <a:spLocks noChangeAspect="1"/>
          </p:cNvSpPr>
          <p:nvPr/>
        </p:nvSpPr>
        <p:spPr>
          <a:xfrm rot="21132052">
            <a:off x="8554001" y="5870180"/>
            <a:ext cx="2041531" cy="1558184"/>
          </a:xfrm>
          <a:custGeom>
            <a:avLst/>
            <a:gdLst>
              <a:gd name="connsiteX0" fmla="*/ 0 w 2267423"/>
              <a:gd name="connsiteY0" fmla="*/ 1133712 h 2267423"/>
              <a:gd name="connsiteX1" fmla="*/ 1133712 w 2267423"/>
              <a:gd name="connsiteY1" fmla="*/ 0 h 2267423"/>
              <a:gd name="connsiteX2" fmla="*/ 2267424 w 2267423"/>
              <a:gd name="connsiteY2" fmla="*/ 1133712 h 2267423"/>
              <a:gd name="connsiteX3" fmla="*/ 1133712 w 2267423"/>
              <a:gd name="connsiteY3" fmla="*/ 2267424 h 2267423"/>
              <a:gd name="connsiteX4" fmla="*/ 0 w 2267423"/>
              <a:gd name="connsiteY4" fmla="*/ 1133712 h 2267423"/>
              <a:gd name="connsiteX0" fmla="*/ 221 w 2267645"/>
              <a:gd name="connsiteY0" fmla="*/ 745405 h 1879117"/>
              <a:gd name="connsiteX1" fmla="*/ 1209089 w 2267645"/>
              <a:gd name="connsiteY1" fmla="*/ 0 h 1879117"/>
              <a:gd name="connsiteX2" fmla="*/ 2267645 w 2267645"/>
              <a:gd name="connsiteY2" fmla="*/ 745405 h 1879117"/>
              <a:gd name="connsiteX3" fmla="*/ 1133933 w 2267645"/>
              <a:gd name="connsiteY3" fmla="*/ 1879117 h 1879117"/>
              <a:gd name="connsiteX4" fmla="*/ 221 w 2267645"/>
              <a:gd name="connsiteY4" fmla="*/ 745405 h 1879117"/>
              <a:gd name="connsiteX0" fmla="*/ 74177 w 2341601"/>
              <a:gd name="connsiteY0" fmla="*/ 745405 h 1915398"/>
              <a:gd name="connsiteX1" fmla="*/ 1283045 w 2341601"/>
              <a:gd name="connsiteY1" fmla="*/ 0 h 1915398"/>
              <a:gd name="connsiteX2" fmla="*/ 2341601 w 2341601"/>
              <a:gd name="connsiteY2" fmla="*/ 745405 h 1915398"/>
              <a:gd name="connsiteX3" fmla="*/ 1207889 w 2341601"/>
              <a:gd name="connsiteY3" fmla="*/ 1879117 h 1915398"/>
              <a:gd name="connsiteX4" fmla="*/ 248241 w 2341601"/>
              <a:gd name="connsiteY4" fmla="*/ 1554322 h 1915398"/>
              <a:gd name="connsiteX5" fmla="*/ 74177 w 2341601"/>
              <a:gd name="connsiteY5" fmla="*/ 745405 h 1915398"/>
              <a:gd name="connsiteX0" fmla="*/ 69012 w 2361488"/>
              <a:gd name="connsiteY0" fmla="*/ 633320 h 1916048"/>
              <a:gd name="connsiteX1" fmla="*/ 1302932 w 2361488"/>
              <a:gd name="connsiteY1" fmla="*/ 650 h 1916048"/>
              <a:gd name="connsiteX2" fmla="*/ 2361488 w 2361488"/>
              <a:gd name="connsiteY2" fmla="*/ 746055 h 1916048"/>
              <a:gd name="connsiteX3" fmla="*/ 1227776 w 2361488"/>
              <a:gd name="connsiteY3" fmla="*/ 1879767 h 1916048"/>
              <a:gd name="connsiteX4" fmla="*/ 268128 w 2361488"/>
              <a:gd name="connsiteY4" fmla="*/ 1554972 h 1916048"/>
              <a:gd name="connsiteX5" fmla="*/ 69012 w 2361488"/>
              <a:gd name="connsiteY5" fmla="*/ 633320 h 1916048"/>
              <a:gd name="connsiteX0" fmla="*/ 80871 w 2373347"/>
              <a:gd name="connsiteY0" fmla="*/ 375536 h 1658264"/>
              <a:gd name="connsiteX1" fmla="*/ 1477629 w 2373347"/>
              <a:gd name="connsiteY1" fmla="*/ 5913 h 1658264"/>
              <a:gd name="connsiteX2" fmla="*/ 2373347 w 2373347"/>
              <a:gd name="connsiteY2" fmla="*/ 488271 h 1658264"/>
              <a:gd name="connsiteX3" fmla="*/ 1239635 w 2373347"/>
              <a:gd name="connsiteY3" fmla="*/ 1621983 h 1658264"/>
              <a:gd name="connsiteX4" fmla="*/ 279987 w 2373347"/>
              <a:gd name="connsiteY4" fmla="*/ 1297188 h 1658264"/>
              <a:gd name="connsiteX5" fmla="*/ 80871 w 2373347"/>
              <a:gd name="connsiteY5" fmla="*/ 375536 h 1658264"/>
              <a:gd name="connsiteX0" fmla="*/ 188732 w 2205635"/>
              <a:gd name="connsiteY0" fmla="*/ 375536 h 1658264"/>
              <a:gd name="connsiteX1" fmla="*/ 1309917 w 2205635"/>
              <a:gd name="connsiteY1" fmla="*/ 5913 h 1658264"/>
              <a:gd name="connsiteX2" fmla="*/ 2205635 w 2205635"/>
              <a:gd name="connsiteY2" fmla="*/ 488271 h 1658264"/>
              <a:gd name="connsiteX3" fmla="*/ 1071923 w 2205635"/>
              <a:gd name="connsiteY3" fmla="*/ 1621983 h 1658264"/>
              <a:gd name="connsiteX4" fmla="*/ 112275 w 2205635"/>
              <a:gd name="connsiteY4" fmla="*/ 1297188 h 1658264"/>
              <a:gd name="connsiteX5" fmla="*/ 188732 w 2205635"/>
              <a:gd name="connsiteY5" fmla="*/ 375536 h 1658264"/>
              <a:gd name="connsiteX0" fmla="*/ 49089 w 2065992"/>
              <a:gd name="connsiteY0" fmla="*/ 375536 h 1645576"/>
              <a:gd name="connsiteX1" fmla="*/ 1170274 w 2065992"/>
              <a:gd name="connsiteY1" fmla="*/ 5913 h 1645576"/>
              <a:gd name="connsiteX2" fmla="*/ 2065992 w 2065992"/>
              <a:gd name="connsiteY2" fmla="*/ 488271 h 1645576"/>
              <a:gd name="connsiteX3" fmla="*/ 932280 w 2065992"/>
              <a:gd name="connsiteY3" fmla="*/ 1621983 h 1645576"/>
              <a:gd name="connsiteX4" fmla="*/ 298308 w 2065992"/>
              <a:gd name="connsiteY4" fmla="*/ 1196980 h 1645576"/>
              <a:gd name="connsiteX5" fmla="*/ 49089 w 2065992"/>
              <a:gd name="connsiteY5" fmla="*/ 375536 h 1645576"/>
              <a:gd name="connsiteX0" fmla="*/ 62206 w 2003953"/>
              <a:gd name="connsiteY0" fmla="*/ 469695 h 1652052"/>
              <a:gd name="connsiteX1" fmla="*/ 1108235 w 2003953"/>
              <a:gd name="connsiteY1" fmla="*/ 12389 h 1652052"/>
              <a:gd name="connsiteX2" fmla="*/ 2003953 w 2003953"/>
              <a:gd name="connsiteY2" fmla="*/ 494747 h 1652052"/>
              <a:gd name="connsiteX3" fmla="*/ 870241 w 2003953"/>
              <a:gd name="connsiteY3" fmla="*/ 1628459 h 1652052"/>
              <a:gd name="connsiteX4" fmla="*/ 236269 w 2003953"/>
              <a:gd name="connsiteY4" fmla="*/ 1203456 h 1652052"/>
              <a:gd name="connsiteX5" fmla="*/ 62206 w 2003953"/>
              <a:gd name="connsiteY5" fmla="*/ 469695 h 1652052"/>
              <a:gd name="connsiteX0" fmla="*/ 62206 w 2041531"/>
              <a:gd name="connsiteY0" fmla="*/ 463532 h 1632030"/>
              <a:gd name="connsiteX1" fmla="*/ 1108235 w 2041531"/>
              <a:gd name="connsiteY1" fmla="*/ 6226 h 1632030"/>
              <a:gd name="connsiteX2" fmla="*/ 2041531 w 2041531"/>
              <a:gd name="connsiteY2" fmla="*/ 789208 h 1632030"/>
              <a:gd name="connsiteX3" fmla="*/ 870241 w 2041531"/>
              <a:gd name="connsiteY3" fmla="*/ 1622296 h 1632030"/>
              <a:gd name="connsiteX4" fmla="*/ 236269 w 2041531"/>
              <a:gd name="connsiteY4" fmla="*/ 1197293 h 1632030"/>
              <a:gd name="connsiteX5" fmla="*/ 62206 w 2041531"/>
              <a:gd name="connsiteY5" fmla="*/ 463532 h 1632030"/>
              <a:gd name="connsiteX0" fmla="*/ 62206 w 2041531"/>
              <a:gd name="connsiteY0" fmla="*/ 389686 h 1558184"/>
              <a:gd name="connsiteX1" fmla="*/ 1108235 w 2041531"/>
              <a:gd name="connsiteY1" fmla="*/ 7536 h 1558184"/>
              <a:gd name="connsiteX2" fmla="*/ 2041531 w 2041531"/>
              <a:gd name="connsiteY2" fmla="*/ 715362 h 1558184"/>
              <a:gd name="connsiteX3" fmla="*/ 870241 w 2041531"/>
              <a:gd name="connsiteY3" fmla="*/ 1548450 h 1558184"/>
              <a:gd name="connsiteX4" fmla="*/ 236269 w 2041531"/>
              <a:gd name="connsiteY4" fmla="*/ 1123447 h 1558184"/>
              <a:gd name="connsiteX5" fmla="*/ 62206 w 2041531"/>
              <a:gd name="connsiteY5" fmla="*/ 389686 h 155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531" h="1558184">
                <a:moveTo>
                  <a:pt x="62206" y="389686"/>
                </a:moveTo>
                <a:cubicBezTo>
                  <a:pt x="207534" y="203701"/>
                  <a:pt x="778348" y="-46743"/>
                  <a:pt x="1108235" y="7536"/>
                </a:cubicBezTo>
                <a:cubicBezTo>
                  <a:pt x="1438122" y="61815"/>
                  <a:pt x="2041531" y="89230"/>
                  <a:pt x="2041531" y="715362"/>
                </a:cubicBezTo>
                <a:cubicBezTo>
                  <a:pt x="2041531" y="1341494"/>
                  <a:pt x="1171118" y="1480436"/>
                  <a:pt x="870241" y="1548450"/>
                </a:cubicBezTo>
                <a:cubicBezTo>
                  <a:pt x="569364" y="1616464"/>
                  <a:pt x="425221" y="1312399"/>
                  <a:pt x="236269" y="1123447"/>
                </a:cubicBezTo>
                <a:cubicBezTo>
                  <a:pt x="47317" y="934495"/>
                  <a:pt x="-83122" y="575671"/>
                  <a:pt x="62206" y="389686"/>
                </a:cubicBezTo>
                <a:close/>
              </a:path>
            </a:pathLst>
          </a:custGeom>
          <a:solidFill>
            <a:srgbClr val="B06FF1"/>
          </a:solidFill>
          <a:ln w="476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en-GB" dirty="0"/>
              <a:t>Record anything else you think is relevant too </a:t>
            </a:r>
          </a:p>
        </p:txBody>
      </p:sp>
      <p:sp>
        <p:nvSpPr>
          <p:cNvPr id="14" name="Oval 23"/>
          <p:cNvSpPr>
            <a:spLocks noChangeAspect="1"/>
          </p:cNvSpPr>
          <p:nvPr/>
        </p:nvSpPr>
        <p:spPr>
          <a:xfrm rot="649722">
            <a:off x="7833624" y="25095"/>
            <a:ext cx="2863706" cy="1597091"/>
          </a:xfrm>
          <a:custGeom>
            <a:avLst/>
            <a:gdLst>
              <a:gd name="connsiteX0" fmla="*/ 0 w 2267423"/>
              <a:gd name="connsiteY0" fmla="*/ 1133712 h 2267423"/>
              <a:gd name="connsiteX1" fmla="*/ 1133712 w 2267423"/>
              <a:gd name="connsiteY1" fmla="*/ 0 h 2267423"/>
              <a:gd name="connsiteX2" fmla="*/ 2267424 w 2267423"/>
              <a:gd name="connsiteY2" fmla="*/ 1133712 h 2267423"/>
              <a:gd name="connsiteX3" fmla="*/ 1133712 w 2267423"/>
              <a:gd name="connsiteY3" fmla="*/ 2267424 h 2267423"/>
              <a:gd name="connsiteX4" fmla="*/ 0 w 2267423"/>
              <a:gd name="connsiteY4" fmla="*/ 1133712 h 2267423"/>
              <a:gd name="connsiteX0" fmla="*/ 221 w 2267645"/>
              <a:gd name="connsiteY0" fmla="*/ 745405 h 1879117"/>
              <a:gd name="connsiteX1" fmla="*/ 1209089 w 2267645"/>
              <a:gd name="connsiteY1" fmla="*/ 0 h 1879117"/>
              <a:gd name="connsiteX2" fmla="*/ 2267645 w 2267645"/>
              <a:gd name="connsiteY2" fmla="*/ 745405 h 1879117"/>
              <a:gd name="connsiteX3" fmla="*/ 1133933 w 2267645"/>
              <a:gd name="connsiteY3" fmla="*/ 1879117 h 1879117"/>
              <a:gd name="connsiteX4" fmla="*/ 221 w 2267645"/>
              <a:gd name="connsiteY4" fmla="*/ 745405 h 1879117"/>
              <a:gd name="connsiteX0" fmla="*/ 74177 w 2341601"/>
              <a:gd name="connsiteY0" fmla="*/ 745405 h 1915398"/>
              <a:gd name="connsiteX1" fmla="*/ 1283045 w 2341601"/>
              <a:gd name="connsiteY1" fmla="*/ 0 h 1915398"/>
              <a:gd name="connsiteX2" fmla="*/ 2341601 w 2341601"/>
              <a:gd name="connsiteY2" fmla="*/ 745405 h 1915398"/>
              <a:gd name="connsiteX3" fmla="*/ 1207889 w 2341601"/>
              <a:gd name="connsiteY3" fmla="*/ 1879117 h 1915398"/>
              <a:gd name="connsiteX4" fmla="*/ 248241 w 2341601"/>
              <a:gd name="connsiteY4" fmla="*/ 1554322 h 1915398"/>
              <a:gd name="connsiteX5" fmla="*/ 74177 w 2341601"/>
              <a:gd name="connsiteY5" fmla="*/ 745405 h 1915398"/>
              <a:gd name="connsiteX0" fmla="*/ 69012 w 2361488"/>
              <a:gd name="connsiteY0" fmla="*/ 633320 h 1916048"/>
              <a:gd name="connsiteX1" fmla="*/ 1302932 w 2361488"/>
              <a:gd name="connsiteY1" fmla="*/ 650 h 1916048"/>
              <a:gd name="connsiteX2" fmla="*/ 2361488 w 2361488"/>
              <a:gd name="connsiteY2" fmla="*/ 746055 h 1916048"/>
              <a:gd name="connsiteX3" fmla="*/ 1227776 w 2361488"/>
              <a:gd name="connsiteY3" fmla="*/ 1879767 h 1916048"/>
              <a:gd name="connsiteX4" fmla="*/ 268128 w 2361488"/>
              <a:gd name="connsiteY4" fmla="*/ 1554972 h 1916048"/>
              <a:gd name="connsiteX5" fmla="*/ 69012 w 2361488"/>
              <a:gd name="connsiteY5" fmla="*/ 633320 h 1916048"/>
              <a:gd name="connsiteX0" fmla="*/ 80871 w 2373347"/>
              <a:gd name="connsiteY0" fmla="*/ 375536 h 1658264"/>
              <a:gd name="connsiteX1" fmla="*/ 1477629 w 2373347"/>
              <a:gd name="connsiteY1" fmla="*/ 5913 h 1658264"/>
              <a:gd name="connsiteX2" fmla="*/ 2373347 w 2373347"/>
              <a:gd name="connsiteY2" fmla="*/ 488271 h 1658264"/>
              <a:gd name="connsiteX3" fmla="*/ 1239635 w 2373347"/>
              <a:gd name="connsiteY3" fmla="*/ 1621983 h 1658264"/>
              <a:gd name="connsiteX4" fmla="*/ 279987 w 2373347"/>
              <a:gd name="connsiteY4" fmla="*/ 1297188 h 1658264"/>
              <a:gd name="connsiteX5" fmla="*/ 80871 w 2373347"/>
              <a:gd name="connsiteY5" fmla="*/ 375536 h 1658264"/>
              <a:gd name="connsiteX0" fmla="*/ 188732 w 2205635"/>
              <a:gd name="connsiteY0" fmla="*/ 375536 h 1658264"/>
              <a:gd name="connsiteX1" fmla="*/ 1309917 w 2205635"/>
              <a:gd name="connsiteY1" fmla="*/ 5913 h 1658264"/>
              <a:gd name="connsiteX2" fmla="*/ 2205635 w 2205635"/>
              <a:gd name="connsiteY2" fmla="*/ 488271 h 1658264"/>
              <a:gd name="connsiteX3" fmla="*/ 1071923 w 2205635"/>
              <a:gd name="connsiteY3" fmla="*/ 1621983 h 1658264"/>
              <a:gd name="connsiteX4" fmla="*/ 112275 w 2205635"/>
              <a:gd name="connsiteY4" fmla="*/ 1297188 h 1658264"/>
              <a:gd name="connsiteX5" fmla="*/ 188732 w 2205635"/>
              <a:gd name="connsiteY5" fmla="*/ 375536 h 1658264"/>
              <a:gd name="connsiteX0" fmla="*/ 49089 w 2065992"/>
              <a:gd name="connsiteY0" fmla="*/ 375536 h 1645576"/>
              <a:gd name="connsiteX1" fmla="*/ 1170274 w 2065992"/>
              <a:gd name="connsiteY1" fmla="*/ 5913 h 1645576"/>
              <a:gd name="connsiteX2" fmla="*/ 2065992 w 2065992"/>
              <a:gd name="connsiteY2" fmla="*/ 488271 h 1645576"/>
              <a:gd name="connsiteX3" fmla="*/ 932280 w 2065992"/>
              <a:gd name="connsiteY3" fmla="*/ 1621983 h 1645576"/>
              <a:gd name="connsiteX4" fmla="*/ 298308 w 2065992"/>
              <a:gd name="connsiteY4" fmla="*/ 1196980 h 1645576"/>
              <a:gd name="connsiteX5" fmla="*/ 49089 w 2065992"/>
              <a:gd name="connsiteY5" fmla="*/ 375536 h 1645576"/>
              <a:gd name="connsiteX0" fmla="*/ 62206 w 2003953"/>
              <a:gd name="connsiteY0" fmla="*/ 469695 h 1652052"/>
              <a:gd name="connsiteX1" fmla="*/ 1108235 w 2003953"/>
              <a:gd name="connsiteY1" fmla="*/ 12389 h 1652052"/>
              <a:gd name="connsiteX2" fmla="*/ 2003953 w 2003953"/>
              <a:gd name="connsiteY2" fmla="*/ 494747 h 1652052"/>
              <a:gd name="connsiteX3" fmla="*/ 870241 w 2003953"/>
              <a:gd name="connsiteY3" fmla="*/ 1628459 h 1652052"/>
              <a:gd name="connsiteX4" fmla="*/ 236269 w 2003953"/>
              <a:gd name="connsiteY4" fmla="*/ 1203456 h 1652052"/>
              <a:gd name="connsiteX5" fmla="*/ 62206 w 2003953"/>
              <a:gd name="connsiteY5" fmla="*/ 469695 h 1652052"/>
              <a:gd name="connsiteX0" fmla="*/ 62206 w 2041531"/>
              <a:gd name="connsiteY0" fmla="*/ 463532 h 1632030"/>
              <a:gd name="connsiteX1" fmla="*/ 1108235 w 2041531"/>
              <a:gd name="connsiteY1" fmla="*/ 6226 h 1632030"/>
              <a:gd name="connsiteX2" fmla="*/ 2041531 w 2041531"/>
              <a:gd name="connsiteY2" fmla="*/ 789208 h 1632030"/>
              <a:gd name="connsiteX3" fmla="*/ 870241 w 2041531"/>
              <a:gd name="connsiteY3" fmla="*/ 1622296 h 1632030"/>
              <a:gd name="connsiteX4" fmla="*/ 236269 w 2041531"/>
              <a:gd name="connsiteY4" fmla="*/ 1197293 h 1632030"/>
              <a:gd name="connsiteX5" fmla="*/ 62206 w 2041531"/>
              <a:gd name="connsiteY5" fmla="*/ 463532 h 1632030"/>
              <a:gd name="connsiteX0" fmla="*/ 62206 w 2041531"/>
              <a:gd name="connsiteY0" fmla="*/ 389686 h 1558184"/>
              <a:gd name="connsiteX1" fmla="*/ 1108235 w 2041531"/>
              <a:gd name="connsiteY1" fmla="*/ 7536 h 1558184"/>
              <a:gd name="connsiteX2" fmla="*/ 2041531 w 2041531"/>
              <a:gd name="connsiteY2" fmla="*/ 715362 h 1558184"/>
              <a:gd name="connsiteX3" fmla="*/ 870241 w 2041531"/>
              <a:gd name="connsiteY3" fmla="*/ 1548450 h 1558184"/>
              <a:gd name="connsiteX4" fmla="*/ 236269 w 2041531"/>
              <a:gd name="connsiteY4" fmla="*/ 1123447 h 1558184"/>
              <a:gd name="connsiteX5" fmla="*/ 62206 w 2041531"/>
              <a:gd name="connsiteY5" fmla="*/ 389686 h 155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531" h="1558184">
                <a:moveTo>
                  <a:pt x="62206" y="389686"/>
                </a:moveTo>
                <a:cubicBezTo>
                  <a:pt x="207534" y="203701"/>
                  <a:pt x="778348" y="-46743"/>
                  <a:pt x="1108235" y="7536"/>
                </a:cubicBezTo>
                <a:cubicBezTo>
                  <a:pt x="1438122" y="61815"/>
                  <a:pt x="2041531" y="89230"/>
                  <a:pt x="2041531" y="715362"/>
                </a:cubicBezTo>
                <a:cubicBezTo>
                  <a:pt x="2041531" y="1341494"/>
                  <a:pt x="1171118" y="1480436"/>
                  <a:pt x="870241" y="1548450"/>
                </a:cubicBezTo>
                <a:cubicBezTo>
                  <a:pt x="569364" y="1616464"/>
                  <a:pt x="425221" y="1312399"/>
                  <a:pt x="236269" y="1123447"/>
                </a:cubicBezTo>
                <a:cubicBezTo>
                  <a:pt x="47317" y="934495"/>
                  <a:pt x="-83122" y="575671"/>
                  <a:pt x="62206" y="389686"/>
                </a:cubicBezTo>
                <a:close/>
              </a:path>
            </a:pathLst>
          </a:custGeom>
          <a:solidFill>
            <a:srgbClr val="B06FF1"/>
          </a:solidFill>
          <a:ln w="476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en-GB" dirty="0"/>
              <a:t>You’ll be doing  similar work to an </a:t>
            </a:r>
            <a:r>
              <a:rPr lang="en-GB" b="1" dirty="0"/>
              <a:t>Environmental Quality Officer </a:t>
            </a:r>
            <a:r>
              <a:rPr lang="en-GB" dirty="0"/>
              <a:t>today! </a:t>
            </a:r>
          </a:p>
        </p:txBody>
      </p:sp>
      <p:pic>
        <p:nvPicPr>
          <p:cNvPr id="5" name="Picture 4">
            <a:extLst>
              <a:ext uri="{FF2B5EF4-FFF2-40B4-BE49-F238E27FC236}">
                <a16:creationId xmlns:a16="http://schemas.microsoft.com/office/drawing/2014/main" id="{2512BDBC-8CD8-42AD-872C-CEA9187867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866" y="2793293"/>
            <a:ext cx="4733096" cy="3973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582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7282" y="5022937"/>
            <a:ext cx="2167002" cy="23488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801884" y="600266"/>
            <a:ext cx="9088041" cy="841577"/>
          </a:xfrm>
        </p:spPr>
        <p:txBody>
          <a:bodyPr/>
          <a:lstStyle/>
          <a:p>
            <a:r>
              <a:rPr lang="en-GB" dirty="0"/>
              <a:t>Tally Chart</a:t>
            </a:r>
          </a:p>
        </p:txBody>
      </p:sp>
      <p:graphicFrame>
        <p:nvGraphicFramePr>
          <p:cNvPr id="4" name="Table 3"/>
          <p:cNvGraphicFramePr>
            <a:graphicFrameLocks noGrp="1"/>
          </p:cNvGraphicFramePr>
          <p:nvPr>
            <p:extLst>
              <p:ext uri="{D42A27DB-BD31-4B8C-83A1-F6EECF244321}">
                <p14:modId xmlns:p14="http://schemas.microsoft.com/office/powerpoint/2010/main" val="2816648791"/>
              </p:ext>
            </p:extLst>
          </p:nvPr>
        </p:nvGraphicFramePr>
        <p:xfrm>
          <a:off x="375781" y="1441843"/>
          <a:ext cx="9782825" cy="5529682"/>
        </p:xfrm>
        <a:graphic>
          <a:graphicData uri="http://schemas.openxmlformats.org/drawingml/2006/table">
            <a:tbl>
              <a:tblPr>
                <a:tableStyleId>{5C22544A-7EE6-4342-B048-85BDC9FD1C3A}</a:tableStyleId>
              </a:tblPr>
              <a:tblGrid>
                <a:gridCol w="4011698">
                  <a:extLst>
                    <a:ext uri="{9D8B030D-6E8A-4147-A177-3AD203B41FA5}">
                      <a16:colId xmlns:a16="http://schemas.microsoft.com/office/drawing/2014/main" val="3987397369"/>
                    </a:ext>
                  </a:extLst>
                </a:gridCol>
                <a:gridCol w="1183391">
                  <a:extLst>
                    <a:ext uri="{9D8B030D-6E8A-4147-A177-3AD203B41FA5}">
                      <a16:colId xmlns:a16="http://schemas.microsoft.com/office/drawing/2014/main" val="2608681252"/>
                    </a:ext>
                  </a:extLst>
                </a:gridCol>
                <a:gridCol w="1183391">
                  <a:extLst>
                    <a:ext uri="{9D8B030D-6E8A-4147-A177-3AD203B41FA5}">
                      <a16:colId xmlns:a16="http://schemas.microsoft.com/office/drawing/2014/main" val="1244605592"/>
                    </a:ext>
                  </a:extLst>
                </a:gridCol>
                <a:gridCol w="1183391">
                  <a:extLst>
                    <a:ext uri="{9D8B030D-6E8A-4147-A177-3AD203B41FA5}">
                      <a16:colId xmlns:a16="http://schemas.microsoft.com/office/drawing/2014/main" val="486516859"/>
                    </a:ext>
                  </a:extLst>
                </a:gridCol>
                <a:gridCol w="1110477">
                  <a:extLst>
                    <a:ext uri="{9D8B030D-6E8A-4147-A177-3AD203B41FA5}">
                      <a16:colId xmlns:a16="http://schemas.microsoft.com/office/drawing/2014/main" val="1443828238"/>
                    </a:ext>
                  </a:extLst>
                </a:gridCol>
                <a:gridCol w="1110477">
                  <a:extLst>
                    <a:ext uri="{9D8B030D-6E8A-4147-A177-3AD203B41FA5}">
                      <a16:colId xmlns:a16="http://schemas.microsoft.com/office/drawing/2014/main" val="1050619727"/>
                    </a:ext>
                  </a:extLst>
                </a:gridCol>
              </a:tblGrid>
              <a:tr h="259862">
                <a:tc>
                  <a:txBody>
                    <a:bodyPr/>
                    <a:lstStyle/>
                    <a:p>
                      <a:pPr algn="l" fontAlgn="b"/>
                      <a:endParaRPr lang="en-GB" sz="1600" b="0" i="0" u="none" strike="noStrike">
                        <a:solidFill>
                          <a:srgbClr val="000000"/>
                        </a:solidFill>
                        <a:effectLst/>
                        <a:latin typeface="Trebuchet MS" panose="020B0603020202020204" pitchFamily="34" charset="0"/>
                      </a:endParaRPr>
                    </a:p>
                  </a:txBody>
                  <a:tcPr marL="7459" marR="7459" marT="7459" marB="0" anchor="b"/>
                </a:tc>
                <a:tc>
                  <a:txBody>
                    <a:bodyPr/>
                    <a:lstStyle/>
                    <a:p>
                      <a:pPr algn="l" fontAlgn="b"/>
                      <a:r>
                        <a:rPr lang="en-GB" sz="1600" b="1" u="none" strike="noStrike">
                          <a:effectLst/>
                        </a:rPr>
                        <a:t>Transect 1</a:t>
                      </a:r>
                      <a:endParaRPr lang="en-GB" sz="1600" b="1" i="0" u="none" strike="noStrike">
                        <a:solidFill>
                          <a:srgbClr val="000000"/>
                        </a:solidFill>
                        <a:effectLst/>
                        <a:latin typeface="Trebuchet MS" panose="020B0603020202020204" pitchFamily="34" charset="0"/>
                      </a:endParaRPr>
                    </a:p>
                  </a:txBody>
                  <a:tcPr marL="7459" marR="7459" marT="7459" marB="0" anchor="b"/>
                </a:tc>
                <a:tc>
                  <a:txBody>
                    <a:bodyPr/>
                    <a:lstStyle/>
                    <a:p>
                      <a:pPr algn="l" fontAlgn="b"/>
                      <a:r>
                        <a:rPr lang="en-GB" sz="1600" b="1" u="none" strike="noStrike">
                          <a:effectLst/>
                        </a:rPr>
                        <a:t>Transect 2</a:t>
                      </a:r>
                      <a:endParaRPr lang="en-GB" sz="1600" b="1" i="0" u="none" strike="noStrike">
                        <a:solidFill>
                          <a:srgbClr val="000000"/>
                        </a:solidFill>
                        <a:effectLst/>
                        <a:latin typeface="Trebuchet MS" panose="020B0603020202020204" pitchFamily="34" charset="0"/>
                      </a:endParaRPr>
                    </a:p>
                  </a:txBody>
                  <a:tcPr marL="7459" marR="7459" marT="7459" marB="0" anchor="b"/>
                </a:tc>
                <a:tc>
                  <a:txBody>
                    <a:bodyPr/>
                    <a:lstStyle/>
                    <a:p>
                      <a:pPr algn="l" fontAlgn="b"/>
                      <a:r>
                        <a:rPr lang="en-GB" sz="1600" b="1" u="none" strike="noStrike">
                          <a:effectLst/>
                        </a:rPr>
                        <a:t>Transect 3</a:t>
                      </a:r>
                      <a:endParaRPr lang="en-GB" sz="1600" b="1" i="0" u="none" strike="noStrike">
                        <a:solidFill>
                          <a:srgbClr val="000000"/>
                        </a:solidFill>
                        <a:effectLst/>
                        <a:latin typeface="Trebuchet MS" panose="020B0603020202020204" pitchFamily="34" charset="0"/>
                      </a:endParaRPr>
                    </a:p>
                  </a:txBody>
                  <a:tcPr marL="7459" marR="7459" marT="7459" marB="0" anchor="b"/>
                </a:tc>
                <a:tc>
                  <a:txBody>
                    <a:bodyPr/>
                    <a:lstStyle/>
                    <a:p>
                      <a:pPr algn="l" fontAlgn="b"/>
                      <a:r>
                        <a:rPr lang="en-GB" sz="1600" b="1" u="none" strike="noStrike" dirty="0">
                          <a:effectLst/>
                        </a:rPr>
                        <a:t>Transect 4 </a:t>
                      </a:r>
                      <a:endParaRPr lang="en-GB" sz="1600" b="1" i="0" u="none" strike="noStrike" dirty="0">
                        <a:solidFill>
                          <a:srgbClr val="000000"/>
                        </a:solidFill>
                        <a:effectLst/>
                        <a:latin typeface="Trebuchet MS" panose="020B0603020202020204" pitchFamily="34" charset="0"/>
                      </a:endParaRPr>
                    </a:p>
                  </a:txBody>
                  <a:tcPr marL="7459" marR="7459" marT="7459" marB="0" anchor="b"/>
                </a:tc>
                <a:tc>
                  <a:txBody>
                    <a:bodyPr/>
                    <a:lstStyle/>
                    <a:p>
                      <a:pPr algn="l" fontAlgn="b"/>
                      <a:r>
                        <a:rPr lang="en-GB" sz="1600" b="1" i="0" u="none" strike="noStrike" dirty="0">
                          <a:solidFill>
                            <a:srgbClr val="000000"/>
                          </a:solidFill>
                          <a:effectLst/>
                          <a:latin typeface="Trebuchet MS" panose="020B0603020202020204" pitchFamily="34" charset="0"/>
                        </a:rPr>
                        <a:t>Total Tally</a:t>
                      </a:r>
                    </a:p>
                  </a:txBody>
                  <a:tcPr marL="7459" marR="7459" marT="7459" marB="0" anchor="b"/>
                </a:tc>
                <a:extLst>
                  <a:ext uri="{0D108BD9-81ED-4DB2-BD59-A6C34878D82A}">
                    <a16:rowId xmlns:a16="http://schemas.microsoft.com/office/drawing/2014/main" val="2666861694"/>
                  </a:ext>
                </a:extLst>
              </a:tr>
              <a:tr h="231215">
                <a:tc>
                  <a:txBody>
                    <a:bodyPr/>
                    <a:lstStyle/>
                    <a:p>
                      <a:pPr algn="l" fontAlgn="ctr"/>
                      <a:r>
                        <a:rPr lang="en-GB" sz="1600" b="1" u="none" strike="noStrike" dirty="0">
                          <a:effectLst/>
                        </a:rPr>
                        <a:t>Green space rating</a:t>
                      </a:r>
                      <a:endParaRPr lang="en-GB" sz="1600" b="1" i="0" u="none" strike="noStrike" dirty="0">
                        <a:solidFill>
                          <a:srgbClr val="000000"/>
                        </a:solidFill>
                        <a:effectLst/>
                        <a:latin typeface="Trebuchet MS" panose="020B0603020202020204" pitchFamily="34" charset="0"/>
                      </a:endParaRPr>
                    </a:p>
                  </a:txBody>
                  <a:tcPr marL="7459" marR="7459" marT="7459" marB="0" anchor="ctr">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extLst>
                  <a:ext uri="{0D108BD9-81ED-4DB2-BD59-A6C34878D82A}">
                    <a16:rowId xmlns:a16="http://schemas.microsoft.com/office/drawing/2014/main" val="3418842227"/>
                  </a:ext>
                </a:extLst>
              </a:tr>
              <a:tr h="231215">
                <a:tc>
                  <a:txBody>
                    <a:bodyPr/>
                    <a:lstStyle/>
                    <a:p>
                      <a:pPr algn="l" fontAlgn="ctr"/>
                      <a:r>
                        <a:rPr lang="en-GB" sz="1600" u="none" strike="noStrike" dirty="0">
                          <a:effectLst/>
                        </a:rPr>
                        <a:t>Green space </a:t>
                      </a:r>
                      <a:endParaRPr lang="en-GB"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extLst>
                  <a:ext uri="{0D108BD9-81ED-4DB2-BD59-A6C34878D82A}">
                    <a16:rowId xmlns:a16="http://schemas.microsoft.com/office/drawing/2014/main" val="2619176365"/>
                  </a:ext>
                </a:extLst>
              </a:tr>
              <a:tr h="231215">
                <a:tc>
                  <a:txBody>
                    <a:bodyPr/>
                    <a:lstStyle/>
                    <a:p>
                      <a:pPr algn="l" fontAlgn="ctr"/>
                      <a:r>
                        <a:rPr lang="en-GB" sz="1600" u="none" strike="noStrike" dirty="0">
                          <a:effectLst/>
                        </a:rPr>
                        <a:t>Ecological Variety </a:t>
                      </a:r>
                      <a:endParaRPr lang="en-GB"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extLst>
                  <a:ext uri="{0D108BD9-81ED-4DB2-BD59-A6C34878D82A}">
                    <a16:rowId xmlns:a16="http://schemas.microsoft.com/office/drawing/2014/main" val="1943160784"/>
                  </a:ext>
                </a:extLst>
              </a:tr>
              <a:tr h="231215">
                <a:tc>
                  <a:txBody>
                    <a:bodyPr/>
                    <a:lstStyle/>
                    <a:p>
                      <a:pPr algn="l" fontAlgn="ctr"/>
                      <a:r>
                        <a:rPr lang="en-US" sz="1600" u="none" strike="noStrike" dirty="0">
                          <a:effectLst/>
                        </a:rPr>
                        <a:t>Outside seating made from bio-material</a:t>
                      </a:r>
                      <a:endParaRPr lang="en-US"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extLst>
                  <a:ext uri="{0D108BD9-81ED-4DB2-BD59-A6C34878D82A}">
                    <a16:rowId xmlns:a16="http://schemas.microsoft.com/office/drawing/2014/main" val="1052520614"/>
                  </a:ext>
                </a:extLst>
              </a:tr>
              <a:tr h="231215">
                <a:tc>
                  <a:txBody>
                    <a:bodyPr/>
                    <a:lstStyle/>
                    <a:p>
                      <a:pPr algn="l" fontAlgn="ctr"/>
                      <a:r>
                        <a:rPr lang="en-GB" sz="1600" u="none" strike="noStrike" dirty="0">
                          <a:effectLst/>
                        </a:rPr>
                        <a:t>Large trees</a:t>
                      </a:r>
                      <a:endParaRPr lang="en-GB"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extLst>
                  <a:ext uri="{0D108BD9-81ED-4DB2-BD59-A6C34878D82A}">
                    <a16:rowId xmlns:a16="http://schemas.microsoft.com/office/drawing/2014/main" val="2146775155"/>
                  </a:ext>
                </a:extLst>
              </a:tr>
              <a:tr h="231215">
                <a:tc>
                  <a:txBody>
                    <a:bodyPr/>
                    <a:lstStyle/>
                    <a:p>
                      <a:pPr algn="l" fontAlgn="ctr"/>
                      <a:r>
                        <a:rPr lang="en-GB" sz="1600" u="none" strike="noStrike" dirty="0">
                          <a:effectLst/>
                        </a:rPr>
                        <a:t>Vegetable patch</a:t>
                      </a:r>
                      <a:endParaRPr lang="en-GB"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rgbClr val="92D050"/>
                    </a:solidFill>
                  </a:tcPr>
                </a:tc>
                <a:extLst>
                  <a:ext uri="{0D108BD9-81ED-4DB2-BD59-A6C34878D82A}">
                    <a16:rowId xmlns:a16="http://schemas.microsoft.com/office/drawing/2014/main" val="2108897168"/>
                  </a:ext>
                </a:extLst>
              </a:tr>
              <a:tr h="231215">
                <a:tc>
                  <a:txBody>
                    <a:bodyPr/>
                    <a:lstStyle/>
                    <a:p>
                      <a:pPr algn="l" fontAlgn="ctr"/>
                      <a:r>
                        <a:rPr lang="en-GB" sz="1600" b="1" u="none" strike="noStrike" dirty="0">
                          <a:effectLst/>
                        </a:rPr>
                        <a:t>Transport</a:t>
                      </a:r>
                      <a:endParaRPr lang="en-GB" sz="1600" b="1" i="0" u="none" strike="noStrike" dirty="0">
                        <a:solidFill>
                          <a:srgbClr val="000000"/>
                        </a:solidFill>
                        <a:effectLst/>
                        <a:latin typeface="Trebuchet MS" panose="020B0603020202020204" pitchFamily="34" charset="0"/>
                      </a:endParaRPr>
                    </a:p>
                  </a:txBody>
                  <a:tcPr marL="7459" marR="7459" marT="7459" marB="0" anchor="ctr">
                    <a:solidFill>
                      <a:schemeClr val="accent4">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extLst>
                  <a:ext uri="{0D108BD9-81ED-4DB2-BD59-A6C34878D82A}">
                    <a16:rowId xmlns:a16="http://schemas.microsoft.com/office/drawing/2014/main" val="412631526"/>
                  </a:ext>
                </a:extLst>
              </a:tr>
              <a:tr h="231215">
                <a:tc>
                  <a:txBody>
                    <a:bodyPr/>
                    <a:lstStyle/>
                    <a:p>
                      <a:pPr algn="l" fontAlgn="ctr"/>
                      <a:r>
                        <a:rPr lang="en-US" sz="1600" u="none" strike="noStrike" dirty="0">
                          <a:effectLst/>
                        </a:rPr>
                        <a:t>Carpark (how many cars, how many empty spaces?)</a:t>
                      </a:r>
                      <a:endParaRPr lang="en-US"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extLst>
                  <a:ext uri="{0D108BD9-81ED-4DB2-BD59-A6C34878D82A}">
                    <a16:rowId xmlns:a16="http://schemas.microsoft.com/office/drawing/2014/main" val="148787784"/>
                  </a:ext>
                </a:extLst>
              </a:tr>
              <a:tr h="231215">
                <a:tc>
                  <a:txBody>
                    <a:bodyPr/>
                    <a:lstStyle/>
                    <a:p>
                      <a:pPr algn="l" fontAlgn="ctr"/>
                      <a:r>
                        <a:rPr lang="en-GB" sz="1600" u="none" strike="noStrike" dirty="0">
                          <a:effectLst/>
                        </a:rPr>
                        <a:t>Footpaths </a:t>
                      </a:r>
                      <a:endParaRPr lang="en-GB"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extLst>
                  <a:ext uri="{0D108BD9-81ED-4DB2-BD59-A6C34878D82A}">
                    <a16:rowId xmlns:a16="http://schemas.microsoft.com/office/drawing/2014/main" val="318766841"/>
                  </a:ext>
                </a:extLst>
              </a:tr>
              <a:tr h="231215">
                <a:tc>
                  <a:txBody>
                    <a:bodyPr/>
                    <a:lstStyle/>
                    <a:p>
                      <a:pPr algn="l" fontAlgn="ctr"/>
                      <a:r>
                        <a:rPr lang="en-GB" sz="1600" u="none" strike="noStrike" dirty="0">
                          <a:effectLst/>
                        </a:rPr>
                        <a:t>Bike lanes</a:t>
                      </a:r>
                      <a:endParaRPr lang="en-GB"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extLst>
                  <a:ext uri="{0D108BD9-81ED-4DB2-BD59-A6C34878D82A}">
                    <a16:rowId xmlns:a16="http://schemas.microsoft.com/office/drawing/2014/main" val="3378754430"/>
                  </a:ext>
                </a:extLst>
              </a:tr>
              <a:tr h="231215">
                <a:tc>
                  <a:txBody>
                    <a:bodyPr/>
                    <a:lstStyle/>
                    <a:p>
                      <a:pPr algn="l" fontAlgn="ctr"/>
                      <a:r>
                        <a:rPr lang="en-GB" sz="1600" u="none" strike="noStrike" dirty="0">
                          <a:effectLst/>
                        </a:rPr>
                        <a:t>Bike storage</a:t>
                      </a:r>
                      <a:endParaRPr lang="en-GB"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extLst>
                  <a:ext uri="{0D108BD9-81ED-4DB2-BD59-A6C34878D82A}">
                    <a16:rowId xmlns:a16="http://schemas.microsoft.com/office/drawing/2014/main" val="2457037318"/>
                  </a:ext>
                </a:extLst>
              </a:tr>
              <a:tr h="231215">
                <a:tc>
                  <a:txBody>
                    <a:bodyPr/>
                    <a:lstStyle/>
                    <a:p>
                      <a:pPr algn="l" fontAlgn="ctr"/>
                      <a:r>
                        <a:rPr lang="en-GB" sz="1600" u="none" strike="noStrike" dirty="0">
                          <a:effectLst/>
                        </a:rPr>
                        <a:t>Electric car charging points </a:t>
                      </a:r>
                      <a:endParaRPr lang="en-GB"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4">
                        <a:lumMod val="60000"/>
                        <a:lumOff val="40000"/>
                      </a:schemeClr>
                    </a:solidFill>
                  </a:tcPr>
                </a:tc>
                <a:extLst>
                  <a:ext uri="{0D108BD9-81ED-4DB2-BD59-A6C34878D82A}">
                    <a16:rowId xmlns:a16="http://schemas.microsoft.com/office/drawing/2014/main" val="1659720619"/>
                  </a:ext>
                </a:extLst>
              </a:tr>
              <a:tr h="231215">
                <a:tc>
                  <a:txBody>
                    <a:bodyPr/>
                    <a:lstStyle/>
                    <a:p>
                      <a:pPr algn="l" fontAlgn="ctr"/>
                      <a:r>
                        <a:rPr lang="en-GB" sz="1600" b="1" u="none" strike="noStrike" dirty="0">
                          <a:effectLst/>
                        </a:rPr>
                        <a:t>Reducing waste</a:t>
                      </a:r>
                      <a:endParaRPr lang="en-GB" sz="1600" b="1" i="0" u="none" strike="noStrike" dirty="0">
                        <a:solidFill>
                          <a:srgbClr val="000000"/>
                        </a:solidFill>
                        <a:effectLst/>
                        <a:latin typeface="Trebuchet MS" panose="020B0603020202020204" pitchFamily="34" charset="0"/>
                      </a:endParaRPr>
                    </a:p>
                  </a:txBody>
                  <a:tcPr marL="7459" marR="7459" marT="7459" marB="0" anchor="ctr">
                    <a:solidFill>
                      <a:schemeClr val="accent2">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extLst>
                  <a:ext uri="{0D108BD9-81ED-4DB2-BD59-A6C34878D82A}">
                    <a16:rowId xmlns:a16="http://schemas.microsoft.com/office/drawing/2014/main" val="1858248764"/>
                  </a:ext>
                </a:extLst>
              </a:tr>
              <a:tr h="231215">
                <a:tc>
                  <a:txBody>
                    <a:bodyPr/>
                    <a:lstStyle/>
                    <a:p>
                      <a:pPr algn="l" fontAlgn="ctr"/>
                      <a:r>
                        <a:rPr lang="en-US" sz="1600" u="none" strike="noStrike" dirty="0">
                          <a:effectLst/>
                        </a:rPr>
                        <a:t>Recycling bins, including food waste</a:t>
                      </a:r>
                      <a:endParaRPr lang="en-US"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extLst>
                  <a:ext uri="{0D108BD9-81ED-4DB2-BD59-A6C34878D82A}">
                    <a16:rowId xmlns:a16="http://schemas.microsoft.com/office/drawing/2014/main" val="1073620877"/>
                  </a:ext>
                </a:extLst>
              </a:tr>
              <a:tr h="231215">
                <a:tc>
                  <a:txBody>
                    <a:bodyPr/>
                    <a:lstStyle/>
                    <a:p>
                      <a:pPr algn="l" fontAlgn="ctr"/>
                      <a:r>
                        <a:rPr lang="en-GB" sz="1600" u="none" strike="noStrike" dirty="0">
                          <a:effectLst/>
                        </a:rPr>
                        <a:t>Posters/signage encouraging waste reduction</a:t>
                      </a:r>
                      <a:endParaRPr lang="en-GB"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extLst>
                  <a:ext uri="{0D108BD9-81ED-4DB2-BD59-A6C34878D82A}">
                    <a16:rowId xmlns:a16="http://schemas.microsoft.com/office/drawing/2014/main" val="2114494042"/>
                  </a:ext>
                </a:extLst>
              </a:tr>
              <a:tr h="231215">
                <a:tc>
                  <a:txBody>
                    <a:bodyPr/>
                    <a:lstStyle/>
                    <a:p>
                      <a:pPr algn="l" fontAlgn="ctr"/>
                      <a:r>
                        <a:rPr lang="en-GB" sz="1600" u="none" strike="noStrike" dirty="0">
                          <a:effectLst/>
                        </a:rPr>
                        <a:t>Drinks refill station</a:t>
                      </a:r>
                      <a:endParaRPr lang="en-GB"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extLst>
                  <a:ext uri="{0D108BD9-81ED-4DB2-BD59-A6C34878D82A}">
                    <a16:rowId xmlns:a16="http://schemas.microsoft.com/office/drawing/2014/main" val="732175970"/>
                  </a:ext>
                </a:extLst>
              </a:tr>
              <a:tr h="231215">
                <a:tc>
                  <a:txBody>
                    <a:bodyPr/>
                    <a:lstStyle/>
                    <a:p>
                      <a:pPr algn="l" fontAlgn="ctr"/>
                      <a:r>
                        <a:rPr lang="en-GB" sz="1600" u="none" strike="noStrike" dirty="0">
                          <a:effectLst/>
                        </a:rPr>
                        <a:t>Onsite composting/wormery</a:t>
                      </a:r>
                      <a:endParaRPr lang="en-GB"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2">
                        <a:lumMod val="60000"/>
                        <a:lumOff val="40000"/>
                      </a:schemeClr>
                    </a:solidFill>
                  </a:tcPr>
                </a:tc>
                <a:extLst>
                  <a:ext uri="{0D108BD9-81ED-4DB2-BD59-A6C34878D82A}">
                    <a16:rowId xmlns:a16="http://schemas.microsoft.com/office/drawing/2014/main" val="1788092273"/>
                  </a:ext>
                </a:extLst>
              </a:tr>
              <a:tr h="231215">
                <a:tc>
                  <a:txBody>
                    <a:bodyPr/>
                    <a:lstStyle/>
                    <a:p>
                      <a:pPr algn="l" fontAlgn="ctr"/>
                      <a:r>
                        <a:rPr lang="en-US" sz="1600" b="1" u="none" strike="noStrike" dirty="0">
                          <a:effectLst/>
                        </a:rPr>
                        <a:t>Energy – Reducing fossil fuel consumption</a:t>
                      </a:r>
                      <a:endParaRPr lang="en-US" sz="1600" b="1" i="0" u="none" strike="noStrike" dirty="0">
                        <a:solidFill>
                          <a:srgbClr val="000000"/>
                        </a:solidFill>
                        <a:effectLst/>
                        <a:latin typeface="Trebuchet MS" panose="020B0603020202020204" pitchFamily="34" charset="0"/>
                      </a:endParaRPr>
                    </a:p>
                  </a:txBody>
                  <a:tcPr marL="7459" marR="7459" marT="7459" marB="0" anchor="ctr">
                    <a:solidFill>
                      <a:schemeClr val="accent5">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extLst>
                  <a:ext uri="{0D108BD9-81ED-4DB2-BD59-A6C34878D82A}">
                    <a16:rowId xmlns:a16="http://schemas.microsoft.com/office/drawing/2014/main" val="3578192977"/>
                  </a:ext>
                </a:extLst>
              </a:tr>
              <a:tr h="231215">
                <a:tc>
                  <a:txBody>
                    <a:bodyPr/>
                    <a:lstStyle/>
                    <a:p>
                      <a:pPr algn="l" fontAlgn="ctr"/>
                      <a:r>
                        <a:rPr lang="en-GB" sz="1600" u="none" strike="noStrike" dirty="0">
                          <a:effectLst/>
                        </a:rPr>
                        <a:t>Renewable energy sources on site</a:t>
                      </a:r>
                      <a:endParaRPr lang="en-GB"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extLst>
                  <a:ext uri="{0D108BD9-81ED-4DB2-BD59-A6C34878D82A}">
                    <a16:rowId xmlns:a16="http://schemas.microsoft.com/office/drawing/2014/main" val="3135027988"/>
                  </a:ext>
                </a:extLst>
              </a:tr>
              <a:tr h="231215">
                <a:tc>
                  <a:txBody>
                    <a:bodyPr/>
                    <a:lstStyle/>
                    <a:p>
                      <a:pPr algn="l" fontAlgn="ctr"/>
                      <a:r>
                        <a:rPr lang="en-GB" sz="1600" u="none" strike="noStrike" dirty="0">
                          <a:effectLst/>
                        </a:rPr>
                        <a:t>Sedum roof - insulation</a:t>
                      </a:r>
                      <a:endParaRPr lang="en-GB" sz="1600" b="0" i="0" u="none" strike="noStrike" dirty="0">
                        <a:solidFill>
                          <a:srgbClr val="000000"/>
                        </a:solidFill>
                        <a:effectLst/>
                        <a:latin typeface="Trebuchet MS" panose="020B0603020202020204" pitchFamily="34" charset="0"/>
                      </a:endParaRPr>
                    </a:p>
                  </a:txBody>
                  <a:tcPr marL="7459" marR="7459" marT="7459" marB="0" anchor="ctr"/>
                </a:tc>
                <a:tc>
                  <a:txBody>
                    <a:bodyPr/>
                    <a:lstStyle/>
                    <a:p>
                      <a:pPr algn="l" fontAlgn="b"/>
                      <a:r>
                        <a:rPr lang="en-GB" sz="1600" u="none" strike="noStrike">
                          <a:effectLst/>
                        </a:rPr>
                        <a:t> </a:t>
                      </a:r>
                      <a:endParaRPr lang="en-GB" sz="1600" b="0" i="0" u="none" strike="noStrike">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tc>
                  <a:txBody>
                    <a:bodyPr/>
                    <a:lstStyle/>
                    <a:p>
                      <a:pPr algn="l" fontAlgn="b"/>
                      <a:endParaRPr lang="en-GB" sz="1600" b="0" i="0" u="none" strike="noStrike" dirty="0">
                        <a:solidFill>
                          <a:srgbClr val="000000"/>
                        </a:solidFill>
                        <a:effectLst/>
                        <a:latin typeface="Trebuchet MS" panose="020B0603020202020204" pitchFamily="34" charset="0"/>
                      </a:endParaRPr>
                    </a:p>
                  </a:txBody>
                  <a:tcPr marL="7459" marR="7459" marT="7459" marB="0" anchor="b">
                    <a:solidFill>
                      <a:schemeClr val="accent5">
                        <a:lumMod val="60000"/>
                        <a:lumOff val="40000"/>
                      </a:schemeClr>
                    </a:solidFill>
                  </a:tcPr>
                </a:tc>
                <a:extLst>
                  <a:ext uri="{0D108BD9-81ED-4DB2-BD59-A6C34878D82A}">
                    <a16:rowId xmlns:a16="http://schemas.microsoft.com/office/drawing/2014/main" val="2157103718"/>
                  </a:ext>
                </a:extLst>
              </a:tr>
            </a:tbl>
          </a:graphicData>
        </a:graphic>
      </p:graphicFrame>
    </p:spTree>
    <p:extLst>
      <p:ext uri="{BB962C8B-B14F-4D97-AF65-F5344CB8AC3E}">
        <p14:creationId xmlns:p14="http://schemas.microsoft.com/office/powerpoint/2010/main" val="172242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F06D9-D3A8-3243-A8F7-4989F5527F30}"/>
              </a:ext>
            </a:extLst>
          </p:cNvPr>
          <p:cNvSpPr>
            <a:spLocks noGrp="1"/>
          </p:cNvSpPr>
          <p:nvPr>
            <p:ph type="ctrTitle"/>
          </p:nvPr>
        </p:nvSpPr>
        <p:spPr/>
        <p:txBody>
          <a:bodyPr/>
          <a:lstStyle/>
          <a:p>
            <a:r>
              <a:rPr lang="en-US" dirty="0"/>
              <a:t>The Bioeconomy Index</a:t>
            </a:r>
          </a:p>
        </p:txBody>
      </p:sp>
      <p:sp>
        <p:nvSpPr>
          <p:cNvPr id="3" name="Subtitle 2">
            <a:extLst>
              <a:ext uri="{FF2B5EF4-FFF2-40B4-BE49-F238E27FC236}">
                <a16:creationId xmlns:a16="http://schemas.microsoft.com/office/drawing/2014/main" id="{C6A1E675-DF04-5947-BD68-0AB0152D462B}"/>
              </a:ext>
            </a:extLst>
          </p:cNvPr>
          <p:cNvSpPr>
            <a:spLocks noGrp="1"/>
          </p:cNvSpPr>
          <p:nvPr>
            <p:ph type="subTitle" idx="1"/>
          </p:nvPr>
        </p:nvSpPr>
        <p:spPr/>
        <p:txBody>
          <a:bodyPr>
            <a:normAutofit/>
          </a:bodyPr>
          <a:lstStyle/>
          <a:p>
            <a:r>
              <a:rPr lang="en-US" dirty="0"/>
              <a:t>Turning observations into assessments</a:t>
            </a:r>
          </a:p>
        </p:txBody>
      </p:sp>
    </p:spTree>
    <p:extLst>
      <p:ext uri="{BB962C8B-B14F-4D97-AF65-F5344CB8AC3E}">
        <p14:creationId xmlns:p14="http://schemas.microsoft.com/office/powerpoint/2010/main" val="26928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583707551"/>
              </p:ext>
            </p:extLst>
          </p:nvPr>
        </p:nvGraphicFramePr>
        <p:xfrm>
          <a:off x="939454" y="1803748"/>
          <a:ext cx="8984619" cy="3350742"/>
        </p:xfrm>
        <a:graphic>
          <a:graphicData uri="http://schemas.openxmlformats.org/drawingml/2006/table">
            <a:tbl>
              <a:tblPr>
                <a:tableStyleId>{5C22544A-7EE6-4342-B048-85BDC9FD1C3A}</a:tableStyleId>
              </a:tblPr>
              <a:tblGrid>
                <a:gridCol w="2410508">
                  <a:extLst>
                    <a:ext uri="{9D8B030D-6E8A-4147-A177-3AD203B41FA5}">
                      <a16:colId xmlns:a16="http://schemas.microsoft.com/office/drawing/2014/main" val="2924645690"/>
                    </a:ext>
                  </a:extLst>
                </a:gridCol>
                <a:gridCol w="657411">
                  <a:extLst>
                    <a:ext uri="{9D8B030D-6E8A-4147-A177-3AD203B41FA5}">
                      <a16:colId xmlns:a16="http://schemas.microsoft.com/office/drawing/2014/main" val="3531097748"/>
                    </a:ext>
                  </a:extLst>
                </a:gridCol>
                <a:gridCol w="657411">
                  <a:extLst>
                    <a:ext uri="{9D8B030D-6E8A-4147-A177-3AD203B41FA5}">
                      <a16:colId xmlns:a16="http://schemas.microsoft.com/office/drawing/2014/main" val="3165759020"/>
                    </a:ext>
                  </a:extLst>
                </a:gridCol>
                <a:gridCol w="657411">
                  <a:extLst>
                    <a:ext uri="{9D8B030D-6E8A-4147-A177-3AD203B41FA5}">
                      <a16:colId xmlns:a16="http://schemas.microsoft.com/office/drawing/2014/main" val="2337185811"/>
                    </a:ext>
                  </a:extLst>
                </a:gridCol>
                <a:gridCol w="657411">
                  <a:extLst>
                    <a:ext uri="{9D8B030D-6E8A-4147-A177-3AD203B41FA5}">
                      <a16:colId xmlns:a16="http://schemas.microsoft.com/office/drawing/2014/main" val="2922820509"/>
                    </a:ext>
                  </a:extLst>
                </a:gridCol>
                <a:gridCol w="657412">
                  <a:extLst>
                    <a:ext uri="{9D8B030D-6E8A-4147-A177-3AD203B41FA5}">
                      <a16:colId xmlns:a16="http://schemas.microsoft.com/office/drawing/2014/main" val="3051698916"/>
                    </a:ext>
                  </a:extLst>
                </a:gridCol>
                <a:gridCol w="657411">
                  <a:extLst>
                    <a:ext uri="{9D8B030D-6E8A-4147-A177-3AD203B41FA5}">
                      <a16:colId xmlns:a16="http://schemas.microsoft.com/office/drawing/2014/main" val="778615713"/>
                    </a:ext>
                  </a:extLst>
                </a:gridCol>
                <a:gridCol w="657411">
                  <a:extLst>
                    <a:ext uri="{9D8B030D-6E8A-4147-A177-3AD203B41FA5}">
                      <a16:colId xmlns:a16="http://schemas.microsoft.com/office/drawing/2014/main" val="2605531200"/>
                    </a:ext>
                  </a:extLst>
                </a:gridCol>
                <a:gridCol w="657411">
                  <a:extLst>
                    <a:ext uri="{9D8B030D-6E8A-4147-A177-3AD203B41FA5}">
                      <a16:colId xmlns:a16="http://schemas.microsoft.com/office/drawing/2014/main" val="3998183495"/>
                    </a:ext>
                  </a:extLst>
                </a:gridCol>
                <a:gridCol w="657411">
                  <a:extLst>
                    <a:ext uri="{9D8B030D-6E8A-4147-A177-3AD203B41FA5}">
                      <a16:colId xmlns:a16="http://schemas.microsoft.com/office/drawing/2014/main" val="2384016019"/>
                    </a:ext>
                  </a:extLst>
                </a:gridCol>
                <a:gridCol w="657411">
                  <a:extLst>
                    <a:ext uri="{9D8B030D-6E8A-4147-A177-3AD203B41FA5}">
                      <a16:colId xmlns:a16="http://schemas.microsoft.com/office/drawing/2014/main" val="2674980882"/>
                    </a:ext>
                  </a:extLst>
                </a:gridCol>
              </a:tblGrid>
              <a:tr h="367512">
                <a:tc>
                  <a:txBody>
                    <a:bodyPr/>
                    <a:lstStyle/>
                    <a:p>
                      <a:pPr algn="l" fontAlgn="ctr"/>
                      <a:endParaRPr lang="en-GB" sz="20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-4</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-3</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-2</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-1</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0</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1</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2</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3</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ctr" rtl="0" fontAlgn="ctr"/>
                      <a:r>
                        <a:rPr lang="en-GB" sz="1400" u="none" strike="noStrike" dirty="0">
                          <a:effectLst/>
                          <a:latin typeface="Trebuchet MS" panose="020B0603020202020204" pitchFamily="34" charset="0"/>
                        </a:rPr>
                        <a:t>4</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rowSpan="7">
                  <a:txBody>
                    <a:bodyPr/>
                    <a:lstStyle/>
                    <a:p>
                      <a:pPr algn="ctr" fontAlgn="b"/>
                      <a:r>
                        <a:rPr lang="en-GB" sz="1800" u="none" strike="noStrike" dirty="0">
                          <a:effectLst/>
                          <a:latin typeface="Trebuchet MS" panose="020B0603020202020204" pitchFamily="34" charset="0"/>
                        </a:rPr>
                        <a:t> </a:t>
                      </a:r>
                      <a:endParaRPr lang="en-GB" sz="1800" b="0" i="0" u="none" strike="noStrike" dirty="0">
                        <a:solidFill>
                          <a:srgbClr val="000000"/>
                        </a:solidFill>
                        <a:effectLst/>
                        <a:latin typeface="Trebuchet MS" panose="020B0603020202020204" pitchFamily="34" charset="0"/>
                      </a:endParaRPr>
                    </a:p>
                  </a:txBody>
                  <a:tcPr marL="9525" marR="9525" marT="9525" marB="0" anchor="b">
                    <a:solidFill>
                      <a:schemeClr val="bg1"/>
                    </a:solidFill>
                  </a:tcPr>
                </a:tc>
                <a:extLst>
                  <a:ext uri="{0D108BD9-81ED-4DB2-BD59-A6C34878D82A}">
                    <a16:rowId xmlns:a16="http://schemas.microsoft.com/office/drawing/2014/main" val="1377337529"/>
                  </a:ext>
                </a:extLst>
              </a:tr>
              <a:tr h="389660">
                <a:tc>
                  <a:txBody>
                    <a:bodyPr/>
                    <a:lstStyle/>
                    <a:p>
                      <a:pPr algn="l" fontAlgn="ctr"/>
                      <a:r>
                        <a:rPr lang="en-US" sz="1400" u="none" strike="noStrike" dirty="0">
                          <a:effectLst/>
                          <a:latin typeface="Trebuchet MS" panose="020B0603020202020204" pitchFamily="34" charset="0"/>
                        </a:rPr>
                        <a:t>Area of green space (% cover)</a:t>
                      </a:r>
                      <a:endParaRPr lang="en-US" sz="1400" b="0"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2127961594"/>
                  </a:ext>
                </a:extLst>
              </a:tr>
              <a:tr h="389660">
                <a:tc>
                  <a:txBody>
                    <a:bodyPr/>
                    <a:lstStyle/>
                    <a:p>
                      <a:pPr algn="l" fontAlgn="ctr"/>
                      <a:r>
                        <a:rPr lang="en-GB" sz="1400" u="none" strike="noStrike" dirty="0">
                          <a:effectLst/>
                          <a:latin typeface="Trebuchet MS" panose="020B0603020202020204" pitchFamily="34" charset="0"/>
                        </a:rPr>
                        <a:t>Ecological Variety</a:t>
                      </a:r>
                      <a:endParaRPr lang="en-GB" sz="1400" b="0"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2542762302"/>
                  </a:ext>
                </a:extLst>
              </a:tr>
              <a:tr h="389660">
                <a:tc>
                  <a:txBody>
                    <a:bodyPr/>
                    <a:lstStyle/>
                    <a:p>
                      <a:pPr algn="l" fontAlgn="ctr"/>
                      <a:r>
                        <a:rPr lang="en-GB" sz="1400" u="none" strike="noStrike" dirty="0">
                          <a:effectLst/>
                          <a:latin typeface="Trebuchet MS" panose="020B0603020202020204" pitchFamily="34" charset="0"/>
                        </a:rPr>
                        <a:t>Outside seating</a:t>
                      </a:r>
                      <a:endParaRPr lang="en-GB" sz="1400" b="0"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1160739568"/>
                  </a:ext>
                </a:extLst>
              </a:tr>
              <a:tr h="389660">
                <a:tc>
                  <a:txBody>
                    <a:bodyPr/>
                    <a:lstStyle/>
                    <a:p>
                      <a:pPr algn="l" fontAlgn="ctr"/>
                      <a:r>
                        <a:rPr lang="en-GB" sz="1400" u="none" strike="noStrike" dirty="0">
                          <a:effectLst/>
                          <a:latin typeface="Trebuchet MS" panose="020B0603020202020204" pitchFamily="34" charset="0"/>
                        </a:rPr>
                        <a:t>Outside play/sports</a:t>
                      </a:r>
                      <a:endParaRPr lang="en-GB" sz="1400" b="0"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3639502434"/>
                  </a:ext>
                </a:extLst>
              </a:tr>
              <a:tr h="389660">
                <a:tc>
                  <a:txBody>
                    <a:bodyPr/>
                    <a:lstStyle/>
                    <a:p>
                      <a:pPr algn="l" fontAlgn="ctr"/>
                      <a:r>
                        <a:rPr lang="en-GB" sz="1400" u="none" strike="noStrike" dirty="0">
                          <a:effectLst/>
                          <a:latin typeface="Trebuchet MS" panose="020B0603020202020204" pitchFamily="34" charset="0"/>
                        </a:rPr>
                        <a:t>Vegetable patch</a:t>
                      </a:r>
                      <a:endParaRPr lang="en-GB" sz="1400" b="0"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3178714857"/>
                  </a:ext>
                </a:extLst>
              </a:tr>
              <a:tr h="389660">
                <a:tc>
                  <a:txBody>
                    <a:bodyPr/>
                    <a:lstStyle/>
                    <a:p>
                      <a:pPr algn="l" fontAlgn="ctr"/>
                      <a:r>
                        <a:rPr lang="en-GB" sz="1400" u="none" strike="noStrike" dirty="0">
                          <a:effectLst/>
                          <a:latin typeface="Trebuchet MS" panose="020B0603020202020204" pitchFamily="34" charset="0"/>
                        </a:rPr>
                        <a:t>Gardening club</a:t>
                      </a:r>
                      <a:endParaRPr lang="en-GB" sz="1400" b="0" i="0" u="none" strike="noStrike" dirty="0">
                        <a:solidFill>
                          <a:srgbClr val="000000"/>
                        </a:solidFill>
                        <a:effectLst/>
                        <a:latin typeface="Trebuchet MS" panose="020B0603020202020204" pitchFamily="34" charset="0"/>
                      </a:endParaRPr>
                    </a:p>
                  </a:txBody>
                  <a:tcPr marL="9525" marR="9525" marT="9525" marB="0" anchor="ctr">
                    <a:solidFill>
                      <a:srgbClr val="E9EBF5"/>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72D1D">
                        <a:alpha val="7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F29E2E">
                        <a:alpha val="49804"/>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45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6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alpha val="80000"/>
                      </a:srgbClr>
                    </a:solidFill>
                  </a:tcPr>
                </a:tc>
                <a:tc>
                  <a:txBody>
                    <a:bodyPr/>
                    <a:lstStyle/>
                    <a:p>
                      <a:pPr algn="l" fontAlgn="t"/>
                      <a:r>
                        <a:rPr lang="en-GB" sz="3200" u="none" strike="noStrike" dirty="0">
                          <a:effectLst/>
                          <a:latin typeface="Trebuchet MS" panose="020B0603020202020204" pitchFamily="34" charset="0"/>
                        </a:rPr>
                        <a:t> </a:t>
                      </a:r>
                      <a:endParaRPr lang="en-GB" sz="3200" b="0" i="0" u="none" strike="noStrike" dirty="0">
                        <a:solidFill>
                          <a:srgbClr val="000000"/>
                        </a:solidFill>
                        <a:effectLst/>
                        <a:latin typeface="Trebuchet MS" panose="020B0603020202020204" pitchFamily="34" charset="0"/>
                      </a:endParaRPr>
                    </a:p>
                  </a:txBody>
                  <a:tcPr marL="9525" marR="9525" marT="9525" marB="0">
                    <a:solidFill>
                      <a:srgbClr val="92D050"/>
                    </a:solidFill>
                  </a:tcPr>
                </a:tc>
                <a:tc vMerge="1">
                  <a:txBody>
                    <a:bodyPr/>
                    <a:lstStyle/>
                    <a:p>
                      <a:endParaRPr lang="en-GB"/>
                    </a:p>
                  </a:txBody>
                  <a:tcPr/>
                </a:tc>
                <a:extLst>
                  <a:ext uri="{0D108BD9-81ED-4DB2-BD59-A6C34878D82A}">
                    <a16:rowId xmlns:a16="http://schemas.microsoft.com/office/drawing/2014/main" val="1914141470"/>
                  </a:ext>
                </a:extLst>
              </a:tr>
            </a:tbl>
          </a:graphicData>
        </a:graphic>
      </p:graphicFrame>
      <p:sp>
        <p:nvSpPr>
          <p:cNvPr id="12" name="Title 2"/>
          <p:cNvSpPr>
            <a:spLocks noGrp="1"/>
          </p:cNvSpPr>
          <p:nvPr>
            <p:ph type="ctrTitle"/>
          </p:nvPr>
        </p:nvSpPr>
        <p:spPr>
          <a:xfrm>
            <a:off x="801885" y="795587"/>
            <a:ext cx="9088041" cy="841577"/>
          </a:xfrm>
        </p:spPr>
        <p:txBody>
          <a:bodyPr>
            <a:normAutofit/>
          </a:bodyPr>
          <a:lstStyle/>
          <a:p>
            <a:r>
              <a:rPr lang="en-GB" dirty="0"/>
              <a:t>Green Space Rating</a:t>
            </a:r>
          </a:p>
        </p:txBody>
      </p:sp>
      <p:graphicFrame>
        <p:nvGraphicFramePr>
          <p:cNvPr id="13" name="Table 12"/>
          <p:cNvGraphicFramePr>
            <a:graphicFrameLocks noGrp="1"/>
          </p:cNvGraphicFramePr>
          <p:nvPr>
            <p:extLst>
              <p:ext uri="{D42A27DB-BD31-4B8C-83A1-F6EECF244321}">
                <p14:modId xmlns:p14="http://schemas.microsoft.com/office/powerpoint/2010/main" val="61159772"/>
              </p:ext>
            </p:extLst>
          </p:nvPr>
        </p:nvGraphicFramePr>
        <p:xfrm>
          <a:off x="1815161" y="5519742"/>
          <a:ext cx="2629644" cy="649605"/>
        </p:xfrm>
        <a:graphic>
          <a:graphicData uri="http://schemas.openxmlformats.org/drawingml/2006/table">
            <a:tbl>
              <a:tblPr>
                <a:tableStyleId>{5C22544A-7EE6-4342-B048-85BDC9FD1C3A}</a:tableStyleId>
              </a:tblPr>
              <a:tblGrid>
                <a:gridCol w="657411">
                  <a:extLst>
                    <a:ext uri="{9D8B030D-6E8A-4147-A177-3AD203B41FA5}">
                      <a16:colId xmlns:a16="http://schemas.microsoft.com/office/drawing/2014/main" val="1614635249"/>
                    </a:ext>
                  </a:extLst>
                </a:gridCol>
                <a:gridCol w="657411">
                  <a:extLst>
                    <a:ext uri="{9D8B030D-6E8A-4147-A177-3AD203B41FA5}">
                      <a16:colId xmlns:a16="http://schemas.microsoft.com/office/drawing/2014/main" val="1790079703"/>
                    </a:ext>
                  </a:extLst>
                </a:gridCol>
                <a:gridCol w="657411">
                  <a:extLst>
                    <a:ext uri="{9D8B030D-6E8A-4147-A177-3AD203B41FA5}">
                      <a16:colId xmlns:a16="http://schemas.microsoft.com/office/drawing/2014/main" val="930137026"/>
                    </a:ext>
                  </a:extLst>
                </a:gridCol>
                <a:gridCol w="657411">
                  <a:extLst>
                    <a:ext uri="{9D8B030D-6E8A-4147-A177-3AD203B41FA5}">
                      <a16:colId xmlns:a16="http://schemas.microsoft.com/office/drawing/2014/main" val="1026358100"/>
                    </a:ext>
                  </a:extLst>
                </a:gridCol>
              </a:tblGrid>
              <a:tr h="414013">
                <a:tc gridSpan="3">
                  <a:txBody>
                    <a:bodyPr/>
                    <a:lstStyle/>
                    <a:p>
                      <a:pPr algn="ctr" rtl="0" fontAlgn="ctr"/>
                      <a:r>
                        <a:rPr lang="en-GB" sz="1400" u="none" strike="noStrike" dirty="0">
                          <a:effectLst/>
                          <a:latin typeface="Trebuchet MS" panose="020B0603020202020204" pitchFamily="34" charset="0"/>
                        </a:rPr>
                        <a:t>Subtotal out of 24</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tc hMerge="1">
                  <a:txBody>
                    <a:bodyPr/>
                    <a:lstStyle/>
                    <a:p>
                      <a:endParaRPr lang="en-GB"/>
                    </a:p>
                  </a:txBody>
                  <a:tcPr/>
                </a:tc>
                <a:tc hMerge="1">
                  <a:txBody>
                    <a:bodyPr/>
                    <a:lstStyle/>
                    <a:p>
                      <a:endParaRPr lang="en-GB"/>
                    </a:p>
                  </a:txBody>
                  <a:tcPr/>
                </a:tc>
                <a:tc>
                  <a:txBody>
                    <a:bodyPr/>
                    <a:lstStyle/>
                    <a:p>
                      <a:pPr algn="l" rtl="0" fontAlgn="ctr"/>
                      <a:r>
                        <a:rPr lang="en-GB" sz="1400" u="none" strike="noStrike" dirty="0">
                          <a:effectLst/>
                          <a:latin typeface="Trebuchet MS" panose="020B0603020202020204" pitchFamily="34" charset="0"/>
                        </a:rPr>
                        <a:t> </a:t>
                      </a:r>
                    </a:p>
                    <a:p>
                      <a:pPr algn="l" rtl="0" fontAlgn="ctr"/>
                      <a:endParaRPr lang="en-GB" sz="1400" b="1" i="0" u="none" strike="noStrike" dirty="0">
                        <a:solidFill>
                          <a:srgbClr val="000000"/>
                        </a:solidFill>
                        <a:effectLst/>
                        <a:latin typeface="Trebuchet MS" panose="020B0603020202020204" pitchFamily="34" charset="0"/>
                      </a:endParaRPr>
                    </a:p>
                    <a:p>
                      <a:pPr algn="l" rtl="0" fontAlgn="ct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extLst>
                  <a:ext uri="{0D108BD9-81ED-4DB2-BD59-A6C34878D82A}">
                    <a16:rowId xmlns:a16="http://schemas.microsoft.com/office/drawing/2014/main" val="381320282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67122568"/>
              </p:ext>
            </p:extLst>
          </p:nvPr>
        </p:nvGraphicFramePr>
        <p:xfrm>
          <a:off x="5211802" y="5519741"/>
          <a:ext cx="2629644" cy="649605"/>
        </p:xfrm>
        <a:graphic>
          <a:graphicData uri="http://schemas.openxmlformats.org/drawingml/2006/table">
            <a:tbl>
              <a:tblPr>
                <a:tableStyleId>{5C22544A-7EE6-4342-B048-85BDC9FD1C3A}</a:tableStyleId>
              </a:tblPr>
              <a:tblGrid>
                <a:gridCol w="657411">
                  <a:extLst>
                    <a:ext uri="{9D8B030D-6E8A-4147-A177-3AD203B41FA5}">
                      <a16:colId xmlns:a16="http://schemas.microsoft.com/office/drawing/2014/main" val="1614635249"/>
                    </a:ext>
                  </a:extLst>
                </a:gridCol>
                <a:gridCol w="657411">
                  <a:extLst>
                    <a:ext uri="{9D8B030D-6E8A-4147-A177-3AD203B41FA5}">
                      <a16:colId xmlns:a16="http://schemas.microsoft.com/office/drawing/2014/main" val="1790079703"/>
                    </a:ext>
                  </a:extLst>
                </a:gridCol>
                <a:gridCol w="657411">
                  <a:extLst>
                    <a:ext uri="{9D8B030D-6E8A-4147-A177-3AD203B41FA5}">
                      <a16:colId xmlns:a16="http://schemas.microsoft.com/office/drawing/2014/main" val="930137026"/>
                    </a:ext>
                  </a:extLst>
                </a:gridCol>
                <a:gridCol w="657411">
                  <a:extLst>
                    <a:ext uri="{9D8B030D-6E8A-4147-A177-3AD203B41FA5}">
                      <a16:colId xmlns:a16="http://schemas.microsoft.com/office/drawing/2014/main" val="1026358100"/>
                    </a:ext>
                  </a:extLst>
                </a:gridCol>
              </a:tblGrid>
              <a:tr h="414013">
                <a:tc gridSpan="3">
                  <a:txBody>
                    <a:bodyPr/>
                    <a:lstStyle/>
                    <a:p>
                      <a:pPr algn="ctr" rtl="0" fontAlgn="ctr"/>
                      <a:r>
                        <a:rPr lang="en-GB" sz="1400" u="none" strike="noStrike" dirty="0">
                          <a:effectLst/>
                          <a:latin typeface="Trebuchet MS" panose="020B0603020202020204" pitchFamily="34" charset="0"/>
                        </a:rPr>
                        <a:t>As a percentage</a:t>
                      </a: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tc hMerge="1">
                  <a:txBody>
                    <a:bodyPr/>
                    <a:lstStyle/>
                    <a:p>
                      <a:endParaRPr lang="en-GB"/>
                    </a:p>
                  </a:txBody>
                  <a:tcPr/>
                </a:tc>
                <a:tc hMerge="1">
                  <a:txBody>
                    <a:bodyPr/>
                    <a:lstStyle/>
                    <a:p>
                      <a:endParaRPr lang="en-GB"/>
                    </a:p>
                  </a:txBody>
                  <a:tcPr/>
                </a:tc>
                <a:tc>
                  <a:txBody>
                    <a:bodyPr/>
                    <a:lstStyle/>
                    <a:p>
                      <a:pPr algn="l" rtl="0" fontAlgn="ctr"/>
                      <a:r>
                        <a:rPr lang="en-GB" sz="1400" u="none" strike="noStrike" dirty="0">
                          <a:effectLst/>
                          <a:latin typeface="Trebuchet MS" panose="020B0603020202020204" pitchFamily="34" charset="0"/>
                        </a:rPr>
                        <a:t> </a:t>
                      </a:r>
                    </a:p>
                    <a:p>
                      <a:pPr algn="r" rtl="0" fontAlgn="ctr"/>
                      <a:r>
                        <a:rPr lang="en-GB" sz="1400" b="1" i="0" u="none" strike="noStrike" dirty="0">
                          <a:solidFill>
                            <a:srgbClr val="000000"/>
                          </a:solidFill>
                          <a:effectLst/>
                          <a:latin typeface="Trebuchet MS" panose="020B0603020202020204" pitchFamily="34" charset="0"/>
                        </a:rPr>
                        <a:t>% </a:t>
                      </a:r>
                    </a:p>
                    <a:p>
                      <a:pPr algn="l" rtl="0" fontAlgn="ctr"/>
                      <a:endParaRPr lang="en-GB" sz="1400" b="1" i="0" u="none" strike="noStrike" dirty="0">
                        <a:solidFill>
                          <a:srgbClr val="000000"/>
                        </a:solidFill>
                        <a:effectLst/>
                        <a:latin typeface="Trebuchet MS" panose="020B0603020202020204" pitchFamily="34" charset="0"/>
                      </a:endParaRPr>
                    </a:p>
                  </a:txBody>
                  <a:tcPr marL="9525" marR="9525" marT="9525" marB="0" anchor="ctr">
                    <a:solidFill>
                      <a:srgbClr val="92D050"/>
                    </a:solidFill>
                  </a:tcPr>
                </a:tc>
                <a:extLst>
                  <a:ext uri="{0D108BD9-81ED-4DB2-BD59-A6C34878D82A}">
                    <a16:rowId xmlns:a16="http://schemas.microsoft.com/office/drawing/2014/main" val="3813202823"/>
                  </a:ext>
                </a:extLst>
              </a:tr>
            </a:tbl>
          </a:graphicData>
        </a:graphic>
      </p:graphicFrame>
    </p:spTree>
    <p:extLst>
      <p:ext uri="{BB962C8B-B14F-4D97-AF65-F5344CB8AC3E}">
        <p14:creationId xmlns:p14="http://schemas.microsoft.com/office/powerpoint/2010/main" val="38566425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40CE333AE23D43B37C6DA03C072D39" ma:contentTypeVersion="13" ma:contentTypeDescription="Create a new document." ma:contentTypeScope="" ma:versionID="007655d29f98afeae1c1ca4e05a48e25">
  <xsd:schema xmlns:xsd="http://www.w3.org/2001/XMLSchema" xmlns:xs="http://www.w3.org/2001/XMLSchema" xmlns:p="http://schemas.microsoft.com/office/2006/metadata/properties" xmlns:ns2="a7fe93d9-566e-4868-80fe-2412c1b0bd3f" xmlns:ns3="c5067567-bdce-4f37-92f4-2079f6f6a176" targetNamespace="http://schemas.microsoft.com/office/2006/metadata/properties" ma:root="true" ma:fieldsID="0409aa345c8c1e7b4951f5daac0ffd6f" ns2:_="" ns3:_="">
    <xsd:import namespace="a7fe93d9-566e-4868-80fe-2412c1b0bd3f"/>
    <xsd:import namespace="c5067567-bdce-4f37-92f4-2079f6f6a17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fe93d9-566e-4868-80fe-2412c1b0bd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067567-bdce-4f37-92f4-2079f6f6a17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8CCC17-A1E9-49A7-93A2-C64674D41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fe93d9-566e-4868-80fe-2412c1b0bd3f"/>
    <ds:schemaRef ds:uri="c5067567-bdce-4f37-92f4-2079f6f6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5CD863-31F6-40D4-B70F-70FFD5CBD1DE}">
  <ds:schemaRefs>
    <ds:schemaRef ds:uri="http://schemas.microsoft.com/sharepoint/v3/contenttype/forms"/>
  </ds:schemaRefs>
</ds:datastoreItem>
</file>

<file path=customXml/itemProps3.xml><?xml version="1.0" encoding="utf-8"?>
<ds:datastoreItem xmlns:ds="http://schemas.openxmlformats.org/officeDocument/2006/customXml" ds:itemID="{8F2F6275-D3B6-4B49-BA0E-9C2A487967E6}">
  <ds:schemaRefs>
    <ds:schemaRef ds:uri="http://schemas.openxmlformats.org/package/2006/metadata/core-properties"/>
    <ds:schemaRef ds:uri="http://purl.org/dc/elements/1.1/"/>
    <ds:schemaRef ds:uri="http://schemas.microsoft.com/office/infopath/2007/PartnerControls"/>
    <ds:schemaRef ds:uri="c5067567-bdce-4f37-92f4-2079f6f6a176"/>
    <ds:schemaRef ds:uri="http://purl.org/dc/dcmitype/"/>
    <ds:schemaRef ds:uri="http://schemas.microsoft.com/office/2006/metadata/properties"/>
    <ds:schemaRef ds:uri="http://purl.org/dc/terms/"/>
    <ds:schemaRef ds:uri="http://schemas.microsoft.com/office/2006/documentManagement/types"/>
    <ds:schemaRef ds:uri="a7fe93d9-566e-4868-80fe-2412c1b0bd3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1739</TotalTime>
  <Words>2284</Words>
  <Application>Microsoft Office PowerPoint</Application>
  <PresentationFormat>Custom</PresentationFormat>
  <Paragraphs>566</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Trebuchet MS</vt:lpstr>
      <vt:lpstr>Office Theme</vt:lpstr>
      <vt:lpstr>Is our school a Bioeconomy? </vt:lpstr>
      <vt:lpstr>Lesson Objectives</vt:lpstr>
      <vt:lpstr>Lesson Outcomes</vt:lpstr>
      <vt:lpstr>How is this school supporting the Bioeconomy? </vt:lpstr>
      <vt:lpstr>Time to get outside and assess our own premises</vt:lpstr>
      <vt:lpstr>Mapping the Bioeconomy</vt:lpstr>
      <vt:lpstr>Tally Chart</vt:lpstr>
      <vt:lpstr>The Bioeconomy Index</vt:lpstr>
      <vt:lpstr>Green Space Rating</vt:lpstr>
      <vt:lpstr>Transport</vt:lpstr>
      <vt:lpstr>Reducing Waste</vt:lpstr>
      <vt:lpstr>Energy – Reducing Fossil Fuel Consumption</vt:lpstr>
      <vt:lpstr>What is your overall rating? </vt:lpstr>
      <vt:lpstr>Present your findings </vt:lpstr>
      <vt:lpstr>Example: Data presentation on a vertical bar chart</vt:lpstr>
      <vt:lpstr>Data presentation: Vertical bar chart</vt:lpstr>
      <vt:lpstr>Example: Data Presentation on a Pie Chart</vt:lpstr>
      <vt:lpstr>Data Presentation on a Pie Chart</vt:lpstr>
      <vt:lpstr>Final thoughts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Smith</dc:creator>
  <cp:lastModifiedBy>Amy Richardson</cp:lastModifiedBy>
  <cp:revision>94</cp:revision>
  <dcterms:created xsi:type="dcterms:W3CDTF">2021-05-10T11:53:31Z</dcterms:created>
  <dcterms:modified xsi:type="dcterms:W3CDTF">2022-06-06T09:54:20Z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0x010100AA40CE333AE23D43B37C6DA03C072D39</vt:lpwstr>
  </property>
</Properties>
</file>