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3"/>
  </p:notesMasterIdLst>
  <p:sldIdLst>
    <p:sldId id="256" r:id="rId5"/>
    <p:sldId id="258" r:id="rId6"/>
    <p:sldId id="267" r:id="rId7"/>
    <p:sldId id="268" r:id="rId8"/>
    <p:sldId id="269" r:id="rId9"/>
    <p:sldId id="271" r:id="rId10"/>
    <p:sldId id="273" r:id="rId11"/>
    <p:sldId id="279" r:id="rId12"/>
    <p:sldId id="274" r:id="rId13"/>
    <p:sldId id="272" r:id="rId14"/>
    <p:sldId id="281" r:id="rId15"/>
    <p:sldId id="275" r:id="rId16"/>
    <p:sldId id="276" r:id="rId17"/>
    <p:sldId id="277" r:id="rId18"/>
    <p:sldId id="278" r:id="rId19"/>
    <p:sldId id="284" r:id="rId20"/>
    <p:sldId id="282" r:id="rId21"/>
    <p:sldId id="283" r:id="rId2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482"/>
    <a:srgbClr val="6B4C9B"/>
    <a:srgbClr val="694F9C"/>
    <a:srgbClr val="7BA534"/>
    <a:srgbClr val="77AC29"/>
    <a:srgbClr val="F29E2E"/>
    <a:srgbClr val="B06FF1"/>
    <a:srgbClr val="66FF66"/>
    <a:srgbClr val="6699FF"/>
    <a:srgbClr val="0064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3" autoAdjust="0"/>
    <p:restoredTop sz="76406" autoAdjust="0"/>
  </p:normalViewPr>
  <p:slideViewPr>
    <p:cSldViewPr snapToGrid="0" snapToObjects="1">
      <p:cViewPr varScale="1">
        <p:scale>
          <a:sx n="47" d="100"/>
          <a:sy n="47" d="100"/>
        </p:scale>
        <p:origin x="17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2C64A-D113-46AB-8E2B-BC94169D8DD3}" type="datetimeFigureOut">
              <a:rPr lang="en-GB" smtClean="0"/>
              <a:t>06/06/2022</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DA2D2-EFD5-4E9C-94B2-FBC8719996E6}" type="slidenum">
              <a:rPr lang="en-GB" smtClean="0"/>
              <a:t>‹#›</a:t>
            </a:fld>
            <a:endParaRPr lang="en-GB"/>
          </a:p>
        </p:txBody>
      </p:sp>
    </p:spTree>
    <p:extLst>
      <p:ext uri="{BB962C8B-B14F-4D97-AF65-F5344CB8AC3E}">
        <p14:creationId xmlns:p14="http://schemas.microsoft.com/office/powerpoint/2010/main" val="2691513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IW3jEIYBFz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rebuchet MS" panose="020B0603020202020204" pitchFamily="34" charset="0"/>
              </a:rPr>
              <a:t>Currently,</a:t>
            </a:r>
            <a:r>
              <a:rPr lang="en-GB" sz="1200" baseline="0" dirty="0">
                <a:latin typeface="Trebuchet MS" panose="020B0603020202020204" pitchFamily="34" charset="0"/>
              </a:rPr>
              <a:t> the world follows a linear economy. We follow a supply and demand format, whereby the more people want, the more we make – usually from virgin resources, rather than recycled (</a:t>
            </a:r>
            <a:r>
              <a:rPr lang="en-US" sz="1200" b="0" i="0" kern="1200" baseline="0" dirty="0">
                <a:solidFill>
                  <a:schemeClr val="tx1"/>
                </a:solidFill>
                <a:effectLst/>
                <a:latin typeface="+mn-lt"/>
                <a:ea typeface="+mn-ea"/>
                <a:cs typeface="+mn-cs"/>
              </a:rPr>
              <a:t>v</a:t>
            </a:r>
            <a:r>
              <a:rPr lang="en-US" sz="1200" b="0" i="0" kern="1200" dirty="0">
                <a:solidFill>
                  <a:schemeClr val="tx1"/>
                </a:solidFill>
                <a:effectLst/>
                <a:latin typeface="+mn-lt"/>
                <a:ea typeface="+mn-ea"/>
                <a:cs typeface="+mn-cs"/>
              </a:rPr>
              <a:t>irgin materials are </a:t>
            </a:r>
            <a:r>
              <a:rPr lang="en-US" sz="1200" b="1" i="0" kern="1200" dirty="0">
                <a:solidFill>
                  <a:schemeClr val="tx1"/>
                </a:solidFill>
                <a:effectLst/>
                <a:latin typeface="+mn-lt"/>
                <a:ea typeface="+mn-ea"/>
                <a:cs typeface="+mn-cs"/>
              </a:rPr>
              <a:t>natural resources that are extracted in their raw form, </a:t>
            </a:r>
            <a:r>
              <a:rPr lang="en-US" sz="1200" b="0" i="0" kern="1200" dirty="0">
                <a:solidFill>
                  <a:schemeClr val="tx1"/>
                </a:solidFill>
                <a:effectLst/>
                <a:latin typeface="+mn-lt"/>
                <a:ea typeface="+mn-ea"/>
                <a:cs typeface="+mn-cs"/>
              </a:rPr>
              <a:t>e.g. timber from</a:t>
            </a:r>
            <a:r>
              <a:rPr lang="en-US" sz="1200" b="0" i="0" kern="1200" baseline="0" dirty="0">
                <a:solidFill>
                  <a:schemeClr val="tx1"/>
                </a:solidFill>
                <a:effectLst/>
                <a:latin typeface="+mn-lt"/>
                <a:ea typeface="+mn-ea"/>
                <a:cs typeface="+mn-cs"/>
              </a:rPr>
              <a:t> trees, mined metals straight from the ground, extracted fossil fuels</a:t>
            </a:r>
            <a:r>
              <a:rPr lang="en-GB" sz="1200" baseline="0" dirty="0">
                <a:latin typeface="Trebuchet MS" panose="020B0603020202020204" pitchFamily="34" charset="0"/>
              </a:rPr>
              <a:t>). This uses up more of Earths precious materials.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Trebuchet MS" panose="020B0603020202020204" pitchFamily="34" charset="0"/>
              </a:rPr>
              <a:t>When we’re done with our products, or they break, we throw them away, rarely fixing them, selling them on or recycling. It never used to be like this. Many people reflect on how their grandparents “never throw anything away” and are quick to point out how they are good at repairing clothes, for example. That is because they grew up in an era where people were more conscious about their consumption practices, and things were built to last. Often, they didn’t have the finances to buy new every time something broke either.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rebuchet MS" panose="020B0603020202020204" pitchFamily="34" charset="0"/>
              </a:rPr>
              <a:t>Waste</a:t>
            </a:r>
            <a:r>
              <a:rPr lang="en-GB" sz="1200" baseline="0" dirty="0">
                <a:latin typeface="Trebuchet MS" panose="020B0603020202020204" pitchFamily="34" charset="0"/>
              </a:rPr>
              <a:t> also contributes to climate change because s</a:t>
            </a:r>
            <a:r>
              <a:rPr lang="en-GB" sz="1200" dirty="0">
                <a:latin typeface="Trebuchet MS" panose="020B0603020202020204" pitchFamily="34" charset="0"/>
              </a:rPr>
              <a:t>ending waste to landfill or energy recovery facilities releases greenhouse gasses into the atmosphere.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Trebuchet MS" panose="020B0603020202020204" pitchFamily="34" charset="0"/>
              </a:rPr>
              <a:t>However, reusing, recovering or recycling materials removes them from the waste stream, extends their life, reduces the reliance on virgin</a:t>
            </a:r>
            <a:r>
              <a:rPr lang="en-GB" sz="1200" baseline="0" dirty="0">
                <a:latin typeface="Trebuchet MS" panose="020B0603020202020204" pitchFamily="34" charset="0"/>
              </a:rPr>
              <a:t> materials and can be developed into </a:t>
            </a:r>
            <a:r>
              <a:rPr lang="en-GB" sz="1200" dirty="0">
                <a:latin typeface="Trebuchet MS" panose="020B0603020202020204" pitchFamily="34" charset="0"/>
              </a:rPr>
              <a:t>new items. It is more than just recycling, and instead we need to fix</a:t>
            </a:r>
            <a:r>
              <a:rPr lang="en-GB" sz="1200" baseline="0" dirty="0">
                <a:latin typeface="Trebuchet MS" panose="020B0603020202020204" pitchFamily="34" charset="0"/>
              </a:rPr>
              <a:t> things when they break, borrow instead of buy, and then, when there really is nothing more we as individuals can do with it, recycle it appropriately. The most effective thing we can do as a society and as individuals is reduce our consumption and become more responsible consumers. Remember that we operate in a world of supply and demand too. If we demand our products to be better made so they last longer, and if we demand that they are made of recycled materials, eventually businesses will have no choice but to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baseline="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Trebuchet MS" panose="020B0603020202020204" pitchFamily="34" charset="0"/>
              </a:rPr>
              <a:t>Think: </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baseline="0" dirty="0">
                <a:latin typeface="Trebuchet MS" panose="020B0603020202020204" pitchFamily="34" charset="0"/>
              </a:rPr>
              <a:t>What was the last thing you bought that you didn’t really need to? How could you have avoided buying it? </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baseline="0" dirty="0">
                <a:latin typeface="Trebuchet MS" panose="020B0603020202020204" pitchFamily="34" charset="0"/>
              </a:rPr>
              <a:t>Think of something you threw away recently. What else could you have done with it? </a:t>
            </a:r>
            <a:endParaRPr lang="en-GB" sz="1200" dirty="0">
              <a:latin typeface="Trebuchet MS" panose="020B0603020202020204" pitchFamily="34" charset="0"/>
            </a:endParaRPr>
          </a:p>
          <a:p>
            <a:endParaRPr lang="en-GB" b="1" dirty="0"/>
          </a:p>
          <a:p>
            <a:r>
              <a:rPr lang="en-GB" b="1" dirty="0"/>
              <a:t>Extend</a:t>
            </a:r>
            <a:r>
              <a:rPr lang="en-GB" b="1" baseline="0" dirty="0"/>
              <a:t>: </a:t>
            </a:r>
          </a:p>
          <a:p>
            <a:r>
              <a:rPr lang="en-GB" b="0" baseline="0" dirty="0"/>
              <a:t>Encourage students to consider advertisements that try to convince them they </a:t>
            </a:r>
            <a:r>
              <a:rPr lang="en-GB" b="0" i="1" baseline="0" dirty="0"/>
              <a:t>need</a:t>
            </a:r>
            <a:r>
              <a:rPr lang="en-GB" b="0" baseline="0" dirty="0"/>
              <a:t> something. What is it that makes us as humans feel like we </a:t>
            </a:r>
            <a:r>
              <a:rPr lang="en-GB" b="0" i="1" baseline="0" dirty="0"/>
              <a:t>need</a:t>
            </a:r>
            <a:r>
              <a:rPr lang="en-GB" b="0" baseline="0" dirty="0"/>
              <a:t> the newest pair of trainers despite already having a perfectly good pair already? What is it that makes so many of us feel like we </a:t>
            </a:r>
            <a:r>
              <a:rPr lang="en-GB" b="0" i="1" baseline="0" dirty="0"/>
              <a:t>need</a:t>
            </a:r>
            <a:r>
              <a:rPr lang="en-GB" b="0" baseline="0" dirty="0"/>
              <a:t> a new phone every time they are released? By making us feel like we need these items, or that we’re not keeping up if we don’t have them, big businesses continue to profit, but at the cost of our planet! </a:t>
            </a:r>
            <a:endParaRPr lang="en-GB" b="0" dirty="0"/>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6</a:t>
            </a:fld>
            <a:endParaRPr lang="en-GB"/>
          </a:p>
        </p:txBody>
      </p:sp>
    </p:spTree>
    <p:extLst>
      <p:ext uri="{BB962C8B-B14F-4D97-AF65-F5344CB8AC3E}">
        <p14:creationId xmlns:p14="http://schemas.microsoft.com/office/powerpoint/2010/main" val="118180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Use this page</a:t>
            </a:r>
            <a:r>
              <a:rPr lang="en-GB" baseline="0" dirty="0"/>
              <a:t> to input students suggestions. We recognise that what students can and cannot do in reference to this is wholly down to their backgrounds and circumstances. Encourage students by letting them know that small actions collectively can make big differences, and that it isn’t about being perfect – its about trying! These will be returned to in Pack 2.</a:t>
            </a:r>
          </a:p>
          <a:p>
            <a:pPr algn="l"/>
            <a:endParaRPr lang="en-GB" baseline="0" dirty="0"/>
          </a:p>
          <a:p>
            <a:pPr algn="l"/>
            <a:r>
              <a:rPr lang="en-GB" baseline="0" dirty="0"/>
              <a:t>Here are some suggestions if students get stuck. </a:t>
            </a:r>
          </a:p>
          <a:p>
            <a:pPr algn="l"/>
            <a:endParaRPr lang="en-GB" baseline="0" dirty="0"/>
          </a:p>
          <a:p>
            <a:pPr algn="l"/>
            <a:r>
              <a:rPr lang="en-GB" baseline="0" dirty="0"/>
              <a:t>Take a book from the library to learn more, or research online</a:t>
            </a:r>
          </a:p>
          <a:p>
            <a:pPr algn="l"/>
            <a:r>
              <a:rPr lang="en-GB" baseline="0" dirty="0"/>
              <a:t>Spread the message via social media/posters</a:t>
            </a:r>
          </a:p>
          <a:p>
            <a:pPr algn="l"/>
            <a:r>
              <a:rPr lang="en-GB" dirty="0"/>
              <a:t>Look into the source of my products, and shop more consciously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use out of my fruit/veg peelings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Grow my own veg patch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Write to the school and ask them to swap energy providers to a more sustainable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Reduce amount of fast fashion purchases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Start shopping in charity shops for vintage clothing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algn="ct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18</a:t>
            </a:fld>
            <a:endParaRPr lang="en-GB"/>
          </a:p>
        </p:txBody>
      </p:sp>
    </p:spTree>
    <p:extLst>
      <p:ext uri="{BB962C8B-B14F-4D97-AF65-F5344CB8AC3E}">
        <p14:creationId xmlns:p14="http://schemas.microsoft.com/office/powerpoint/2010/main" val="329280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Bags have gone from being made from bio-based resources to non-bio based</a:t>
            </a:r>
            <a:r>
              <a:rPr lang="en-GB" baseline="0" dirty="0"/>
              <a:t> ones, specifically made from fossil fuels. What will happen in the future? Will we return to the more sustainable practices? </a:t>
            </a:r>
          </a:p>
          <a:p>
            <a:endParaRPr lang="en-GB" baseline="0" dirty="0"/>
          </a:p>
          <a:p>
            <a:r>
              <a:rPr lang="en-GB" b="1" baseline="0" dirty="0"/>
              <a:t>Background and Context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Plastic was first invented in 1907 – over 100 years ago. Plastic bags however, were not patented till 1965. From then it swept throughout Europe and the rest of the world, and the paper bag was almost entirely replaced in under two decades. It was marketed as good for the environment as it didn’t lead to forests being chopped down, and was hailed with many other properties that no other material could live up to! It was waterproof, malleable, could be made really small when transporting and was much stronger than paper, meaning it was able to carry lots of groceries. It made life easier for many people.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In 1997 however, Charles Moore discovered the Great Pacific Garbage Patch, where colossal amounts of plastic waste had accumulated (there were several other areas where this was particularly bad, but this was by far the largest). The link between plastic and the threat to marine wildlife was becoming clear.  By 2002, Bangladesh became the first country to ban thin plastic bags because it was concluded that they contributed to flooding by clogging drainage systems. These discoveries coincided with the link between climate change and CO2 emissions from fossil fuels (which plastic is made from). In 2018, David Attenborough presented the true damage that was being caused on Blue Planet II. It is clear now, that our consumption of plastic is not sustainable, and that we need to find alternatives.</a:t>
            </a:r>
          </a:p>
          <a:p>
            <a:endParaRPr lang="en-GB" baseline="0" dirty="0"/>
          </a:p>
        </p:txBody>
      </p:sp>
      <p:sp>
        <p:nvSpPr>
          <p:cNvPr id="4" name="Slide Number Placeholder 3"/>
          <p:cNvSpPr>
            <a:spLocks noGrp="1"/>
          </p:cNvSpPr>
          <p:nvPr>
            <p:ph type="sldNum" sz="quarter" idx="10"/>
          </p:nvPr>
        </p:nvSpPr>
        <p:spPr/>
        <p:txBody>
          <a:bodyPr/>
          <a:lstStyle/>
          <a:p>
            <a:fld id="{EACDA2D2-EFD5-4E9C-94B2-FBC8719996E6}" type="slidenum">
              <a:rPr lang="en-GB" smtClean="0"/>
              <a:t>7</a:t>
            </a:fld>
            <a:endParaRPr lang="en-GB"/>
          </a:p>
        </p:txBody>
      </p:sp>
    </p:spTree>
    <p:extLst>
      <p:ext uri="{BB962C8B-B14F-4D97-AF65-F5344CB8AC3E}">
        <p14:creationId xmlns:p14="http://schemas.microsoft.com/office/powerpoint/2010/main" val="200390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https://www.youtube.com/watch?v=IW3jEIYBFzg</a:t>
            </a:r>
            <a:r>
              <a:rPr lang="en-GB" dirty="0"/>
              <a:t>  </a:t>
            </a:r>
          </a:p>
          <a:p>
            <a:endParaRPr lang="en-GB" dirty="0"/>
          </a:p>
          <a:p>
            <a:r>
              <a:rPr lang="en-GB" dirty="0"/>
              <a:t>Watch this</a:t>
            </a:r>
            <a:r>
              <a:rPr lang="en-GB" baseline="0" dirty="0"/>
              <a:t> BBC</a:t>
            </a:r>
            <a:r>
              <a:rPr lang="en-GB" dirty="0"/>
              <a:t> video with</a:t>
            </a:r>
            <a:r>
              <a:rPr lang="en-GB" baseline="0" dirty="0"/>
              <a:t> your class. </a:t>
            </a:r>
            <a:endParaRPr lang="en-GB" dirty="0"/>
          </a:p>
          <a:p>
            <a:r>
              <a:rPr lang="en-GB" dirty="0"/>
              <a:t>Ask</a:t>
            </a:r>
            <a:r>
              <a:rPr lang="en-GB" baseline="0" dirty="0"/>
              <a:t> students to share what the solution was: Edible chopsticks in china!!!! </a:t>
            </a:r>
          </a:p>
          <a:p>
            <a:endParaRPr lang="en-GB" baseline="0" dirty="0"/>
          </a:p>
          <a:p>
            <a:r>
              <a:rPr lang="en-GB" dirty="0"/>
              <a:t>Make</a:t>
            </a:r>
            <a:r>
              <a:rPr lang="en-GB" baseline="0" dirty="0"/>
              <a:t> clear how public pressure has lead to all the changes noted in the film. The action from governments has largely being in response to public pressure!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8</a:t>
            </a:fld>
            <a:endParaRPr lang="en-GB"/>
          </a:p>
        </p:txBody>
      </p:sp>
    </p:spTree>
    <p:extLst>
      <p:ext uri="{BB962C8B-B14F-4D97-AF65-F5344CB8AC3E}">
        <p14:creationId xmlns:p14="http://schemas.microsoft.com/office/powerpoint/2010/main" val="596411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 students</a:t>
            </a:r>
            <a:r>
              <a:rPr lang="en-GB" baseline="0" dirty="0"/>
              <a:t> how d</a:t>
            </a:r>
            <a:r>
              <a:rPr lang="en-GB" dirty="0"/>
              <a:t>ifferent materials have different properties.</a:t>
            </a:r>
            <a:r>
              <a:rPr lang="en-GB" baseline="0" dirty="0"/>
              <a:t> This makes them </a:t>
            </a:r>
            <a:r>
              <a:rPr lang="en-GB" dirty="0"/>
              <a:t>more or less appropriate for different uses. </a:t>
            </a:r>
          </a:p>
        </p:txBody>
      </p:sp>
      <p:sp>
        <p:nvSpPr>
          <p:cNvPr id="4" name="Slide Number Placeholder 3"/>
          <p:cNvSpPr>
            <a:spLocks noGrp="1"/>
          </p:cNvSpPr>
          <p:nvPr>
            <p:ph type="sldNum" sz="quarter" idx="10"/>
          </p:nvPr>
        </p:nvSpPr>
        <p:spPr/>
        <p:txBody>
          <a:bodyPr/>
          <a:lstStyle/>
          <a:p>
            <a:fld id="{EACDA2D2-EFD5-4E9C-94B2-FBC8719996E6}" type="slidenum">
              <a:rPr lang="en-GB" smtClean="0"/>
              <a:t>9</a:t>
            </a:fld>
            <a:endParaRPr lang="en-GB"/>
          </a:p>
        </p:txBody>
      </p:sp>
    </p:spTree>
    <p:extLst>
      <p:ext uri="{BB962C8B-B14F-4D97-AF65-F5344CB8AC3E}">
        <p14:creationId xmlns:p14="http://schemas.microsoft.com/office/powerpoint/2010/main" val="3574217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a:t>
            </a:r>
            <a:r>
              <a:rPr lang="en-GB" baseline="0" dirty="0"/>
              <a:t> teacher guidance on page 33 lesson 3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10</a:t>
            </a:fld>
            <a:endParaRPr lang="en-GB"/>
          </a:p>
        </p:txBody>
      </p:sp>
    </p:spTree>
    <p:extLst>
      <p:ext uri="{BB962C8B-B14F-4D97-AF65-F5344CB8AC3E}">
        <p14:creationId xmlns:p14="http://schemas.microsoft.com/office/powerpoint/2010/main" val="377566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already explored</a:t>
            </a:r>
            <a:r>
              <a:rPr lang="en-GB" baseline="0" dirty="0"/>
              <a:t> that many factors are considered before someone buys a bag. Something being biodegradable is not enough if it is too weak, too heavy, not waterproof etc. Many people won’t want it if it doesn’t suit their fashion taste. We therefore need to explore some other properties, to decide on the perfect material for a bag. To do this, groups will design their own scientific inquiry into one of the above (or their own decided) property. </a:t>
            </a:r>
          </a:p>
          <a:p>
            <a:endParaRPr lang="en-GB" baseline="0" dirty="0"/>
          </a:p>
          <a:p>
            <a:r>
              <a:rPr lang="en-GB" dirty="0"/>
              <a:t>Students might chose to design a scientific</a:t>
            </a:r>
            <a:r>
              <a:rPr lang="en-GB" baseline="0" dirty="0"/>
              <a:t> experiment, or conduct searches online/design a questionnaire/interview. If they chose style, this would suit a questionnaire asking for classroom opinions, for example. Whereas if they choose recyclability, this would be better conducted online. Strength and permeability both lend themselves to scientific methods. Support students in choosing the most appropriate method, taking into account those questions listed on the right.</a:t>
            </a:r>
          </a:p>
          <a:p>
            <a:endParaRPr lang="en-GB" baseline="0" dirty="0"/>
          </a:p>
          <a:p>
            <a:r>
              <a:rPr lang="en-GB" baseline="0" dirty="0"/>
              <a:t>They may decide to investigate something different, such as affordability. You can remove suggestions from the purple box and allow them to come up with their own ideas as you see fit. You might also chose to do the same for the experimental guidance. </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EACDA2D2-EFD5-4E9C-94B2-FBC8719996E6}" type="slidenum">
              <a:rPr lang="en-GB" smtClean="0"/>
              <a:t>12</a:t>
            </a:fld>
            <a:endParaRPr lang="en-GB"/>
          </a:p>
        </p:txBody>
      </p:sp>
    </p:spTree>
    <p:extLst>
      <p:ext uri="{BB962C8B-B14F-4D97-AF65-F5344CB8AC3E}">
        <p14:creationId xmlns:p14="http://schemas.microsoft.com/office/powerpoint/2010/main" val="172786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Analysis will depend on the scientific method</a:t>
            </a:r>
            <a:r>
              <a:rPr lang="en-GB" baseline="0" dirty="0"/>
              <a:t> applied. </a:t>
            </a:r>
          </a:p>
          <a:p>
            <a:endParaRPr lang="en-GB" baseline="0" dirty="0"/>
          </a:p>
          <a:p>
            <a:r>
              <a:rPr lang="en-GB" baseline="0" dirty="0"/>
              <a:t>Examples: </a:t>
            </a:r>
          </a:p>
          <a:p>
            <a:r>
              <a:rPr lang="en-GB" baseline="0" dirty="0"/>
              <a:t>If students choose to conduct an experiment on </a:t>
            </a:r>
            <a:r>
              <a:rPr lang="en-GB" b="1" baseline="0" dirty="0"/>
              <a:t>weight</a:t>
            </a:r>
            <a:r>
              <a:rPr lang="en-GB" baseline="0" dirty="0"/>
              <a:t>, it is likely they will measure the weight of several materials that cover the same surface area. Their results would therefore be numbers, that can easily be put into order, to signal which is the lightest through to heaviest. </a:t>
            </a:r>
          </a:p>
          <a:p>
            <a:endParaRPr lang="en-GB" baseline="0" dirty="0"/>
          </a:p>
          <a:p>
            <a:r>
              <a:rPr lang="en-GB" dirty="0"/>
              <a:t>If students</a:t>
            </a:r>
            <a:r>
              <a:rPr lang="en-GB" baseline="0" dirty="0"/>
              <a:t> decide to conduct an experiment measuring </a:t>
            </a:r>
            <a:r>
              <a:rPr lang="en-GB" b="1" baseline="0" dirty="0"/>
              <a:t>style preferences</a:t>
            </a:r>
            <a:r>
              <a:rPr lang="en-GB" baseline="0" dirty="0"/>
              <a:t>, they might conduct a questionnaire. This would likely give them statistical and textual data. This would require students to add up the different answers to closed questions (where respondents must select from pre-set answers), or categorise open ended question responses into themes. For example, if the question was “Think of your favourite bag. What is it made of?”, the responses might include “my yellow bag is made of leather”; “I only have plastic bags from Tesco” or “my sports bag – I think its made of plastic.”. Students would have to categorise these into themes such as Leather, Single Use Plastic and Reusable Plastic, and tally responses to determine which was the most frequently mentioned. </a:t>
            </a:r>
          </a:p>
          <a:p>
            <a:endParaRPr lang="en-GB" baseline="0" dirty="0"/>
          </a:p>
          <a:p>
            <a:endParaRPr lang="en-GB" baseline="0" dirty="0"/>
          </a:p>
          <a:p>
            <a:r>
              <a:rPr lang="en-GB" baseline="0" dirty="0"/>
              <a:t>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13</a:t>
            </a:fld>
            <a:endParaRPr lang="en-GB"/>
          </a:p>
        </p:txBody>
      </p:sp>
    </p:spTree>
    <p:extLst>
      <p:ext uri="{BB962C8B-B14F-4D97-AF65-F5344CB8AC3E}">
        <p14:creationId xmlns:p14="http://schemas.microsoft.com/office/powerpoint/2010/main" val="533945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Remaining in their groups, ask students to create a visual representation of their findings to present to the rest of the class. Their previous experiences of data presentation will direct this part of the session. Can students think of any other ideas to replace the question marks? Will they present both numerical and textual data (quantitative and qualitative)? The second is particularly relevant if they interviewed/sent questionnaires.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As groups present, ask</a:t>
            </a:r>
            <a:r>
              <a:rPr lang="en-GB" baseline="0" dirty="0"/>
              <a:t> those students listening to record what the other groups have found. They will need this information for that last part of the session. </a:t>
            </a:r>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14</a:t>
            </a:fld>
            <a:endParaRPr lang="en-GB"/>
          </a:p>
        </p:txBody>
      </p:sp>
    </p:spTree>
    <p:extLst>
      <p:ext uri="{BB962C8B-B14F-4D97-AF65-F5344CB8AC3E}">
        <p14:creationId xmlns:p14="http://schemas.microsoft.com/office/powerpoint/2010/main" val="3491838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can either be a homework activity, be embedded into this session, or have its own dedicated lesson. Encourage students to look at examples and for inspiration online.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Explain to students that they have considered what is needed for a modern day bag, and have designed and implemented their own experiments based on this.</a:t>
            </a:r>
            <a:r>
              <a:rPr lang="en-GB" baseline="0" dirty="0"/>
              <a:t> They</a:t>
            </a:r>
            <a:r>
              <a:rPr lang="en-GB" dirty="0"/>
              <a:t> have shared their findings, and listened to the findings of others. Now it is time to put this into practice</a:t>
            </a:r>
          </a:p>
          <a:p>
            <a:endParaRPr lang="en-GB" dirty="0"/>
          </a:p>
        </p:txBody>
      </p:sp>
      <p:sp>
        <p:nvSpPr>
          <p:cNvPr id="4" name="Slide Number Placeholder 3"/>
          <p:cNvSpPr>
            <a:spLocks noGrp="1"/>
          </p:cNvSpPr>
          <p:nvPr>
            <p:ph type="sldNum" sz="quarter" idx="10"/>
          </p:nvPr>
        </p:nvSpPr>
        <p:spPr/>
        <p:txBody>
          <a:bodyPr/>
          <a:lstStyle/>
          <a:p>
            <a:fld id="{EACDA2D2-EFD5-4E9C-94B2-FBC8719996E6}" type="slidenum">
              <a:rPr lang="en-GB" smtClean="0"/>
              <a:t>15</a:t>
            </a:fld>
            <a:endParaRPr lang="en-GB"/>
          </a:p>
        </p:txBody>
      </p:sp>
    </p:spTree>
    <p:extLst>
      <p:ext uri="{BB962C8B-B14F-4D97-AF65-F5344CB8AC3E}">
        <p14:creationId xmlns:p14="http://schemas.microsoft.com/office/powerpoint/2010/main" val="3376729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KS3">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3B89C291-D5B3-944C-A343-87189C327C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chemeClr val="bg1"/>
                </a:solidFill>
                <a:latin typeface="Trebuchet MS" panose="020B0703020202090204" pitchFamily="34" charset="0"/>
                <a:cs typeface="Times New Roman" panose="02020603050405020304" pitchFamily="18" charset="0"/>
              </a:defRPr>
            </a:lvl1pPr>
          </a:lstStyle>
          <a:p>
            <a:r>
              <a:rPr lang="en-GB" dirty="0"/>
              <a:t>Document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chemeClr val="bg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394009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KS3">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6B4BDC84-190A-7D4E-BC4D-C9780C8625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346678" y="2303166"/>
            <a:ext cx="9088041" cy="2124168"/>
          </a:xfrm>
        </p:spPr>
        <p:txBody>
          <a:bodyPr anchor="b">
            <a:normAutofit/>
          </a:bodyPr>
          <a:lstStyle>
            <a:lvl1pPr algn="l">
              <a:defRPr sz="6000" b="1">
                <a:solidFill>
                  <a:srgbClr val="662482"/>
                </a:solidFill>
                <a:latin typeface="Trebuchet MS" panose="020B0703020202090204" pitchFamily="34" charset="0"/>
                <a:cs typeface="Times New Roman" panose="02020603050405020304" pitchFamily="18" charset="0"/>
              </a:defRPr>
            </a:lvl1pPr>
          </a:lstStyle>
          <a:p>
            <a:r>
              <a:rPr lang="en-GB" dirty="0"/>
              <a:t>Section </a:t>
            </a:r>
            <a:br>
              <a:rPr lang="en-GB" dirty="0"/>
            </a:br>
            <a:r>
              <a:rPr lang="en-GB" dirty="0"/>
              <a:t>Title</a:t>
            </a:r>
            <a:endParaRPr lang="en-US" dirty="0"/>
          </a:p>
        </p:txBody>
      </p:sp>
      <p:sp>
        <p:nvSpPr>
          <p:cNvPr id="3" name="Subtitle 2"/>
          <p:cNvSpPr>
            <a:spLocks noGrp="1"/>
          </p:cNvSpPr>
          <p:nvPr>
            <p:ph type="subTitle" idx="1" hasCustomPrompt="1"/>
          </p:nvPr>
        </p:nvSpPr>
        <p:spPr>
          <a:xfrm>
            <a:off x="346678" y="4626608"/>
            <a:ext cx="8018860" cy="619349"/>
          </a:xfrm>
        </p:spPr>
        <p:txBody>
          <a:bodyPr>
            <a:normAutofit/>
          </a:bodyPr>
          <a:lstStyle>
            <a:lvl1pPr marL="0" indent="0" algn="l">
              <a:buNone/>
              <a:defRPr sz="3500">
                <a:solidFill>
                  <a:srgbClr val="662482"/>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Sub title</a:t>
            </a:r>
            <a:endParaRPr lang="en-US" dirty="0"/>
          </a:p>
        </p:txBody>
      </p:sp>
    </p:spTree>
    <p:extLst>
      <p:ext uri="{BB962C8B-B14F-4D97-AF65-F5344CB8AC3E}">
        <p14:creationId xmlns:p14="http://schemas.microsoft.com/office/powerpoint/2010/main" val="72999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age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Contents</a:t>
            </a:r>
            <a:endParaRPr lang="en-US" dirty="0"/>
          </a:p>
        </p:txBody>
      </p:sp>
      <p:sp>
        <p:nvSpPr>
          <p:cNvPr id="3" name="Subtitle 2"/>
          <p:cNvSpPr>
            <a:spLocks noGrp="1"/>
          </p:cNvSpPr>
          <p:nvPr>
            <p:ph type="subTitle" idx="1" hasCustomPrompt="1"/>
          </p:nvPr>
        </p:nvSpPr>
        <p:spPr>
          <a:xfrm>
            <a:off x="801885" y="2480364"/>
            <a:ext cx="8018860" cy="3391519"/>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en-GB" dirty="0"/>
              <a:t>Content listing………………………………………..1</a:t>
            </a:r>
          </a:p>
          <a:p>
            <a:endParaRPr lang="en-GB" dirty="0"/>
          </a:p>
          <a:p>
            <a:endParaRPr lang="en-US" dirty="0"/>
          </a:p>
        </p:txBody>
      </p:sp>
    </p:spTree>
    <p:extLst>
      <p:ext uri="{BB962C8B-B14F-4D97-AF65-F5344CB8AC3E}">
        <p14:creationId xmlns:p14="http://schemas.microsoft.com/office/powerpoint/2010/main" val="377329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Frame 1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Title</a:t>
            </a:r>
            <a:endParaRPr lang="en-US" dirty="0"/>
          </a:p>
        </p:txBody>
      </p:sp>
      <p:sp>
        <p:nvSpPr>
          <p:cNvPr id="6" name="Subtitle 2">
            <a:extLst>
              <a:ext uri="{FF2B5EF4-FFF2-40B4-BE49-F238E27FC236}">
                <a16:creationId xmlns:a16="http://schemas.microsoft.com/office/drawing/2014/main" id="{F46C9F84-F15D-7B47-B0A3-F64804DF69B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pic>
        <p:nvPicPr>
          <p:cNvPr id="7" name="Picture 6">
            <a:extLst>
              <a:ext uri="{FF2B5EF4-FFF2-40B4-BE49-F238E27FC236}">
                <a16:creationId xmlns:a16="http://schemas.microsoft.com/office/drawing/2014/main" id="{439E9CB5-16C3-3D4C-9521-57DE1957AF28}"/>
              </a:ext>
            </a:extLst>
          </p:cNvPr>
          <p:cNvPicPr>
            <a:picLocks noChangeAspect="1"/>
          </p:cNvPicPr>
          <p:nvPr userDrawn="1"/>
        </p:nvPicPr>
        <p:blipFill>
          <a:blip r:embed="rId3"/>
          <a:stretch>
            <a:fillRect/>
          </a:stretch>
        </p:blipFill>
        <p:spPr>
          <a:xfrm>
            <a:off x="801885" y="6273893"/>
            <a:ext cx="3454400" cy="444500"/>
          </a:xfrm>
          <a:prstGeom prst="rect">
            <a:avLst/>
          </a:prstGeom>
        </p:spPr>
      </p:pic>
    </p:spTree>
    <p:extLst>
      <p:ext uri="{BB962C8B-B14F-4D97-AF65-F5344CB8AC3E}">
        <p14:creationId xmlns:p14="http://schemas.microsoft.com/office/powerpoint/2010/main" val="144633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Frame 2 KS3">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7092B42F-5D50-5246-9088-78198D0851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148"/>
            <a:ext cx="10691813" cy="7555379"/>
          </a:xfrm>
          <a:prstGeom prst="rect">
            <a:avLst/>
          </a:prstGeom>
        </p:spPr>
      </p:pic>
      <p:sp>
        <p:nvSpPr>
          <p:cNvPr id="2" name="Title 1"/>
          <p:cNvSpPr>
            <a:spLocks noGrp="1"/>
          </p:cNvSpPr>
          <p:nvPr>
            <p:ph type="ctrTitle" hasCustomPrompt="1"/>
          </p:nvPr>
        </p:nvSpPr>
        <p:spPr>
          <a:xfrm>
            <a:off x="801885" y="763105"/>
            <a:ext cx="9088041" cy="841577"/>
          </a:xfrm>
        </p:spPr>
        <p:txBody>
          <a:bodyPr anchor="b">
            <a:normAutofit/>
          </a:bodyPr>
          <a:lstStyle>
            <a:lvl1pPr algn="l">
              <a:defRPr sz="5000" b="1">
                <a:solidFill>
                  <a:srgbClr val="662482"/>
                </a:solidFill>
                <a:latin typeface="Trebuchet MS" panose="020B0703020202090204" pitchFamily="34" charset="0"/>
                <a:cs typeface="Times New Roman" panose="02020603050405020304" pitchFamily="18" charset="0"/>
              </a:defRPr>
            </a:lvl1pPr>
          </a:lstStyle>
          <a:p>
            <a:r>
              <a:rPr lang="en-GB" dirty="0"/>
              <a:t>Title</a:t>
            </a:r>
            <a:endParaRPr lang="en-US" dirty="0"/>
          </a:p>
        </p:txBody>
      </p:sp>
      <p:sp>
        <p:nvSpPr>
          <p:cNvPr id="6" name="Subtitle 2">
            <a:extLst>
              <a:ext uri="{FF2B5EF4-FFF2-40B4-BE49-F238E27FC236}">
                <a16:creationId xmlns:a16="http://schemas.microsoft.com/office/drawing/2014/main" id="{F46C9F84-F15D-7B47-B0A3-F64804DF69BB}"/>
              </a:ext>
            </a:extLst>
          </p:cNvPr>
          <p:cNvSpPr>
            <a:spLocks noGrp="1"/>
          </p:cNvSpPr>
          <p:nvPr>
            <p:ph type="subTitle" idx="1" hasCustomPrompt="1"/>
          </p:nvPr>
        </p:nvSpPr>
        <p:spPr>
          <a:xfrm>
            <a:off x="801885" y="2480364"/>
            <a:ext cx="8018860" cy="1930271"/>
          </a:xfrm>
        </p:spPr>
        <p:txBody>
          <a:bodyP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a:solidFill>
                  <a:schemeClr val="tx1"/>
                </a:solidFill>
                <a:latin typeface="Trebuchet MS" panose="020B0703020202090204" pitchFamily="34" charset="0"/>
                <a:cs typeface="Times New Roman" panose="02020603050405020304" pitchFamily="18" charset="0"/>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dirty="0" err="1"/>
              <a:t>Fusce</a:t>
            </a:r>
            <a:r>
              <a:rPr lang="en-US" dirty="0"/>
              <a:t> </a:t>
            </a:r>
            <a:r>
              <a:rPr lang="en-US" dirty="0" err="1"/>
              <a:t>facilisis</a:t>
            </a:r>
            <a:r>
              <a:rPr lang="en-US" dirty="0"/>
              <a:t> </a:t>
            </a:r>
            <a:r>
              <a:rPr lang="en-US" dirty="0" err="1"/>
              <a:t>tempor</a:t>
            </a:r>
            <a:r>
              <a:rPr lang="en-US" dirty="0"/>
              <a:t> </a:t>
            </a:r>
            <a:r>
              <a:rPr lang="en-US" dirty="0" err="1"/>
              <a:t>metus</a:t>
            </a:r>
            <a:r>
              <a:rPr lang="en-US" dirty="0"/>
              <a:t> </a:t>
            </a:r>
            <a:r>
              <a:rPr lang="en-US" dirty="0" err="1"/>
              <a:t>eget</a:t>
            </a:r>
            <a:r>
              <a:rPr lang="en-US" dirty="0"/>
              <a:t> </a:t>
            </a:r>
            <a:r>
              <a:rPr lang="en-US" dirty="0" err="1"/>
              <a:t>lobortis</a:t>
            </a:r>
            <a:r>
              <a:rPr lang="en-US" dirty="0"/>
              <a:t>. </a:t>
            </a:r>
            <a:r>
              <a:rPr lang="en-US" dirty="0" err="1"/>
              <a:t>Quisque</a:t>
            </a:r>
            <a:r>
              <a:rPr lang="en-US" dirty="0"/>
              <a:t> </a:t>
            </a:r>
            <a:r>
              <a:rPr lang="en-US" dirty="0" err="1"/>
              <a:t>ullamcorper</a:t>
            </a:r>
            <a:r>
              <a:rPr lang="en-US" dirty="0"/>
              <a:t> nisi fermentum, </a:t>
            </a:r>
            <a:r>
              <a:rPr lang="en-US" dirty="0" err="1"/>
              <a:t>finibus</a:t>
            </a:r>
            <a:r>
              <a:rPr lang="en-US" dirty="0"/>
              <a:t> ligula at, </a:t>
            </a:r>
            <a:r>
              <a:rPr lang="en-US" dirty="0" err="1"/>
              <a:t>tempor</a:t>
            </a:r>
            <a:r>
              <a:rPr lang="en-US" dirty="0"/>
              <a:t> </a:t>
            </a:r>
            <a:r>
              <a:rPr lang="en-US" dirty="0" err="1"/>
              <a:t>risus</a:t>
            </a:r>
            <a:r>
              <a:rPr lang="en-US" dirty="0"/>
              <a:t>. In </a:t>
            </a:r>
            <a:r>
              <a:rPr lang="en-US" dirty="0" err="1"/>
              <a:t>efficitur</a:t>
            </a:r>
            <a:r>
              <a:rPr lang="en-US" dirty="0"/>
              <a:t> </a:t>
            </a:r>
            <a:r>
              <a:rPr lang="en-US" dirty="0" err="1"/>
              <a:t>vulputate</a:t>
            </a:r>
            <a:r>
              <a:rPr lang="en-US" dirty="0"/>
              <a:t> </a:t>
            </a:r>
            <a:r>
              <a:rPr lang="en-US" dirty="0" err="1"/>
              <a:t>purus</a:t>
            </a:r>
            <a:r>
              <a:rPr lang="en-US" dirty="0"/>
              <a:t>, </a:t>
            </a:r>
            <a:r>
              <a:rPr lang="en-US" dirty="0" err="1"/>
              <a:t>nec</a:t>
            </a:r>
            <a:r>
              <a:rPr lang="en-US" dirty="0"/>
              <a:t> </a:t>
            </a:r>
            <a:r>
              <a:rPr lang="en-US" dirty="0" err="1"/>
              <a:t>aliquet</a:t>
            </a:r>
            <a:r>
              <a:rPr lang="en-US" dirty="0"/>
              <a:t> </a:t>
            </a:r>
            <a:r>
              <a:rPr lang="en-US" dirty="0" err="1"/>
              <a:t>neque</a:t>
            </a:r>
            <a:r>
              <a:rPr lang="en-US" dirty="0"/>
              <a:t> lacinia </a:t>
            </a:r>
            <a:r>
              <a:rPr lang="en-US" dirty="0" err="1"/>
              <a:t>eu</a:t>
            </a:r>
            <a:r>
              <a:rPr lang="en-US" dirty="0"/>
              <a:t>. </a:t>
            </a:r>
            <a:r>
              <a:rPr lang="en-US" dirty="0" err="1"/>
              <a:t>Nulla</a:t>
            </a:r>
            <a:r>
              <a:rPr lang="en-US" dirty="0"/>
              <a:t> vitae lacinia </a:t>
            </a:r>
            <a:r>
              <a:rPr lang="en-US" dirty="0" err="1"/>
              <a:t>neque</a:t>
            </a:r>
            <a:r>
              <a:rPr lang="en-US" dirty="0"/>
              <a:t>. </a:t>
            </a:r>
          </a:p>
        </p:txBody>
      </p:sp>
    </p:spTree>
    <p:extLst>
      <p:ext uri="{BB962C8B-B14F-4D97-AF65-F5344CB8AC3E}">
        <p14:creationId xmlns:p14="http://schemas.microsoft.com/office/powerpoint/2010/main" val="3876174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AED62AA-4637-9444-9003-9FCA5EDA5E0F}" type="datetimeFigureOut">
              <a:rPr lang="en-US" smtClean="0"/>
              <a:t>6/6/2022</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47A75A1-0C91-1C45-8874-9D7D94B9432D}" type="slidenum">
              <a:rPr lang="en-US" smtClean="0"/>
              <a:t>‹#›</a:t>
            </a:fld>
            <a:endParaRPr lang="en-US"/>
          </a:p>
        </p:txBody>
      </p:sp>
    </p:spTree>
    <p:extLst>
      <p:ext uri="{BB962C8B-B14F-4D97-AF65-F5344CB8AC3E}">
        <p14:creationId xmlns:p14="http://schemas.microsoft.com/office/powerpoint/2010/main" val="2293374358"/>
      </p:ext>
    </p:extLst>
  </p:cSld>
  <p:clrMap bg1="lt1" tx1="dk1" bg2="lt2" tx2="dk2" accent1="accent1" accent2="accent2" accent3="accent3" accent4="accent4" accent5="accent5" accent6="accent6" hlink="hlink" folHlink="folHlink"/>
  <p:sldLayoutIdLst>
    <p:sldLayoutId id="2147483691" r:id="rId1"/>
    <p:sldLayoutId id="2147483693" r:id="rId2"/>
    <p:sldLayoutId id="2147483696" r:id="rId3"/>
    <p:sldLayoutId id="2147483699" r:id="rId4"/>
    <p:sldLayoutId id="2147483702" r:id="rId5"/>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IW3jEIYBFzg"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137F-FFA3-B640-8D5B-73009FCFFC36}"/>
              </a:ext>
            </a:extLst>
          </p:cNvPr>
          <p:cNvSpPr>
            <a:spLocks noGrp="1"/>
          </p:cNvSpPr>
          <p:nvPr>
            <p:ph type="ctrTitle"/>
          </p:nvPr>
        </p:nvSpPr>
        <p:spPr/>
        <p:txBody>
          <a:bodyPr/>
          <a:lstStyle/>
          <a:p>
            <a:r>
              <a:rPr lang="en-US" dirty="0"/>
              <a:t>Is it time to bin the plastic bag?</a:t>
            </a:r>
          </a:p>
        </p:txBody>
      </p:sp>
      <p:sp>
        <p:nvSpPr>
          <p:cNvPr id="3" name="Subtitle 2">
            <a:extLst>
              <a:ext uri="{FF2B5EF4-FFF2-40B4-BE49-F238E27FC236}">
                <a16:creationId xmlns:a16="http://schemas.microsoft.com/office/drawing/2014/main" id="{4691AA3C-6319-7747-8662-0F410C248233}"/>
              </a:ext>
            </a:extLst>
          </p:cNvPr>
          <p:cNvSpPr>
            <a:spLocks noGrp="1"/>
          </p:cNvSpPr>
          <p:nvPr>
            <p:ph type="subTitle" idx="1"/>
          </p:nvPr>
        </p:nvSpPr>
        <p:spPr/>
        <p:txBody>
          <a:bodyPr/>
          <a:lstStyle/>
          <a:p>
            <a:r>
              <a:rPr lang="en-US" dirty="0"/>
              <a:t>Pack 1: Lesson 3</a:t>
            </a:r>
          </a:p>
        </p:txBody>
      </p:sp>
    </p:spTree>
    <p:extLst>
      <p:ext uri="{BB962C8B-B14F-4D97-AF65-F5344CB8AC3E}">
        <p14:creationId xmlns:p14="http://schemas.microsoft.com/office/powerpoint/2010/main" val="2363034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7847" y="820271"/>
            <a:ext cx="4901067" cy="1896035"/>
          </a:xfrm>
        </p:spPr>
        <p:txBody>
          <a:bodyPr>
            <a:noAutofit/>
          </a:bodyPr>
          <a:lstStyle/>
          <a:p>
            <a:r>
              <a:rPr lang="en-GB" sz="6000" dirty="0"/>
              <a:t>Experiment Time!</a:t>
            </a:r>
          </a:p>
        </p:txBody>
      </p:sp>
      <p:pic>
        <p:nvPicPr>
          <p:cNvPr id="5" name="Picture 4" descr="C:\Users\471593\Downloads\jonathan-kemper-VTXw4_5SsNA-unsplash.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72065" y="3146611"/>
            <a:ext cx="3500686" cy="3037350"/>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0800000">
            <a:off x="4115284" y="3146611"/>
            <a:ext cx="4453690" cy="3037349"/>
          </a:xfrm>
          <a:prstGeom prst="rect">
            <a:avLst/>
          </a:prstGeom>
        </p:spPr>
      </p:pic>
      <p:sp>
        <p:nvSpPr>
          <p:cNvPr id="6" name="TextBox 5"/>
          <p:cNvSpPr txBox="1"/>
          <p:nvPr/>
        </p:nvSpPr>
        <p:spPr>
          <a:xfrm>
            <a:off x="5702901" y="245375"/>
            <a:ext cx="4804812" cy="2578507"/>
          </a:xfrm>
          <a:custGeom>
            <a:avLst/>
            <a:gdLst>
              <a:gd name="connsiteX0" fmla="*/ 0 w 1979647"/>
              <a:gd name="connsiteY0" fmla="*/ 0 h 2308324"/>
              <a:gd name="connsiteX1" fmla="*/ 1979647 w 1979647"/>
              <a:gd name="connsiteY1" fmla="*/ 0 h 2308324"/>
              <a:gd name="connsiteX2" fmla="*/ 1979647 w 1979647"/>
              <a:gd name="connsiteY2" fmla="*/ 2308324 h 2308324"/>
              <a:gd name="connsiteX3" fmla="*/ 0 w 1979647"/>
              <a:gd name="connsiteY3" fmla="*/ 2308324 h 2308324"/>
              <a:gd name="connsiteX4" fmla="*/ 0 w 1979647"/>
              <a:gd name="connsiteY4" fmla="*/ 0 h 2308324"/>
              <a:gd name="connsiteX0" fmla="*/ 0 w 1979647"/>
              <a:gd name="connsiteY0" fmla="*/ 348101 h 2656425"/>
              <a:gd name="connsiteX1" fmla="*/ 1052721 w 1979647"/>
              <a:gd name="connsiteY1" fmla="*/ 0 h 2656425"/>
              <a:gd name="connsiteX2" fmla="*/ 1979647 w 1979647"/>
              <a:gd name="connsiteY2" fmla="*/ 348101 h 2656425"/>
              <a:gd name="connsiteX3" fmla="*/ 1979647 w 1979647"/>
              <a:gd name="connsiteY3" fmla="*/ 2656425 h 2656425"/>
              <a:gd name="connsiteX4" fmla="*/ 0 w 1979647"/>
              <a:gd name="connsiteY4" fmla="*/ 2656425 h 2656425"/>
              <a:gd name="connsiteX5" fmla="*/ 0 w 1979647"/>
              <a:gd name="connsiteY5" fmla="*/ 348101 h 2656425"/>
              <a:gd name="connsiteX0" fmla="*/ 0 w 1979647"/>
              <a:gd name="connsiteY0" fmla="*/ 348101 h 2656425"/>
              <a:gd name="connsiteX1" fmla="*/ 1052721 w 1979647"/>
              <a:gd name="connsiteY1" fmla="*/ 0 h 2656425"/>
              <a:gd name="connsiteX2" fmla="*/ 1979647 w 1979647"/>
              <a:gd name="connsiteY2" fmla="*/ 348101 h 2656425"/>
              <a:gd name="connsiteX3" fmla="*/ 1979647 w 1979647"/>
              <a:gd name="connsiteY3" fmla="*/ 2656425 h 2656425"/>
              <a:gd name="connsiteX4" fmla="*/ 0 w 1979647"/>
              <a:gd name="connsiteY4" fmla="*/ 2656425 h 2656425"/>
              <a:gd name="connsiteX5" fmla="*/ 0 w 1979647"/>
              <a:gd name="connsiteY5" fmla="*/ 348101 h 2656425"/>
              <a:gd name="connsiteX0" fmla="*/ 150313 w 1979647"/>
              <a:gd name="connsiteY0" fmla="*/ 711356 h 2656425"/>
              <a:gd name="connsiteX1" fmla="*/ 1052721 w 1979647"/>
              <a:gd name="connsiteY1" fmla="*/ 0 h 2656425"/>
              <a:gd name="connsiteX2" fmla="*/ 1979647 w 1979647"/>
              <a:gd name="connsiteY2" fmla="*/ 348101 h 2656425"/>
              <a:gd name="connsiteX3" fmla="*/ 1979647 w 1979647"/>
              <a:gd name="connsiteY3" fmla="*/ 2656425 h 2656425"/>
              <a:gd name="connsiteX4" fmla="*/ 0 w 1979647"/>
              <a:gd name="connsiteY4" fmla="*/ 2656425 h 2656425"/>
              <a:gd name="connsiteX5" fmla="*/ 150313 w 1979647"/>
              <a:gd name="connsiteY5" fmla="*/ 711356 h 2656425"/>
              <a:gd name="connsiteX0" fmla="*/ 0 w 1979647"/>
              <a:gd name="connsiteY0" fmla="*/ 2656425 h 2656425"/>
              <a:gd name="connsiteX1" fmla="*/ 1052721 w 1979647"/>
              <a:gd name="connsiteY1" fmla="*/ 0 h 2656425"/>
              <a:gd name="connsiteX2" fmla="*/ 1979647 w 1979647"/>
              <a:gd name="connsiteY2" fmla="*/ 348101 h 2656425"/>
              <a:gd name="connsiteX3" fmla="*/ 1979647 w 1979647"/>
              <a:gd name="connsiteY3" fmla="*/ 2656425 h 2656425"/>
              <a:gd name="connsiteX4" fmla="*/ 0 w 1979647"/>
              <a:gd name="connsiteY4" fmla="*/ 2656425 h 2656425"/>
              <a:gd name="connsiteX0" fmla="*/ 66142 w 2045789"/>
              <a:gd name="connsiteY0" fmla="*/ 2656425 h 2656425"/>
              <a:gd name="connsiteX1" fmla="*/ 54150 w 2045789"/>
              <a:gd name="connsiteY1" fmla="*/ 1 h 2656425"/>
              <a:gd name="connsiteX2" fmla="*/ 1118863 w 2045789"/>
              <a:gd name="connsiteY2" fmla="*/ 0 h 2656425"/>
              <a:gd name="connsiteX3" fmla="*/ 2045789 w 2045789"/>
              <a:gd name="connsiteY3" fmla="*/ 348101 h 2656425"/>
              <a:gd name="connsiteX4" fmla="*/ 2045789 w 2045789"/>
              <a:gd name="connsiteY4" fmla="*/ 2656425 h 2656425"/>
              <a:gd name="connsiteX5" fmla="*/ 66142 w 2045789"/>
              <a:gd name="connsiteY5" fmla="*/ 2656425 h 2656425"/>
              <a:gd name="connsiteX0" fmla="*/ 66142 w 2045789"/>
              <a:gd name="connsiteY0" fmla="*/ 2751278 h 2751278"/>
              <a:gd name="connsiteX1" fmla="*/ 54150 w 2045789"/>
              <a:gd name="connsiteY1" fmla="*/ 94854 h 2751278"/>
              <a:gd name="connsiteX2" fmla="*/ 1118863 w 2045789"/>
              <a:gd name="connsiteY2" fmla="*/ 94853 h 2751278"/>
              <a:gd name="connsiteX3" fmla="*/ 2045789 w 2045789"/>
              <a:gd name="connsiteY3" fmla="*/ 442954 h 2751278"/>
              <a:gd name="connsiteX4" fmla="*/ 2045789 w 2045789"/>
              <a:gd name="connsiteY4" fmla="*/ 2751278 h 2751278"/>
              <a:gd name="connsiteX5" fmla="*/ 66142 w 2045789"/>
              <a:gd name="connsiteY5" fmla="*/ 2751278 h 2751278"/>
              <a:gd name="connsiteX0" fmla="*/ 66142 w 2183575"/>
              <a:gd name="connsiteY0" fmla="*/ 2744302 h 2744302"/>
              <a:gd name="connsiteX1" fmla="*/ 54150 w 2183575"/>
              <a:gd name="connsiteY1" fmla="*/ 87878 h 2744302"/>
              <a:gd name="connsiteX2" fmla="*/ 1118863 w 2183575"/>
              <a:gd name="connsiteY2" fmla="*/ 87877 h 2744302"/>
              <a:gd name="connsiteX3" fmla="*/ 2183575 w 2183575"/>
              <a:gd name="connsiteY3" fmla="*/ 448504 h 2744302"/>
              <a:gd name="connsiteX4" fmla="*/ 2045789 w 2183575"/>
              <a:gd name="connsiteY4" fmla="*/ 2744302 h 2744302"/>
              <a:gd name="connsiteX5" fmla="*/ 66142 w 2183575"/>
              <a:gd name="connsiteY5" fmla="*/ 2744302 h 2744302"/>
              <a:gd name="connsiteX0" fmla="*/ 66142 w 2324998"/>
              <a:gd name="connsiteY0" fmla="*/ 2872525 h 2872525"/>
              <a:gd name="connsiteX1" fmla="*/ 54150 w 2324998"/>
              <a:gd name="connsiteY1" fmla="*/ 216101 h 2872525"/>
              <a:gd name="connsiteX2" fmla="*/ 1118863 w 2324998"/>
              <a:gd name="connsiteY2" fmla="*/ 216100 h 2872525"/>
              <a:gd name="connsiteX3" fmla="*/ 2183575 w 2324998"/>
              <a:gd name="connsiteY3" fmla="*/ 576727 h 2872525"/>
              <a:gd name="connsiteX4" fmla="*/ 2045789 w 2324998"/>
              <a:gd name="connsiteY4" fmla="*/ 2872525 h 2872525"/>
              <a:gd name="connsiteX5" fmla="*/ 66142 w 2324998"/>
              <a:gd name="connsiteY5" fmla="*/ 2872525 h 2872525"/>
              <a:gd name="connsiteX0" fmla="*/ 66142 w 2238198"/>
              <a:gd name="connsiteY0" fmla="*/ 3119888 h 3119888"/>
              <a:gd name="connsiteX1" fmla="*/ 54150 w 2238198"/>
              <a:gd name="connsiteY1" fmla="*/ 463464 h 3119888"/>
              <a:gd name="connsiteX2" fmla="*/ 1056233 w 2238198"/>
              <a:gd name="connsiteY2" fmla="*/ 0 h 3119888"/>
              <a:gd name="connsiteX3" fmla="*/ 2183575 w 2238198"/>
              <a:gd name="connsiteY3" fmla="*/ 824090 h 3119888"/>
              <a:gd name="connsiteX4" fmla="*/ 2045789 w 2238198"/>
              <a:gd name="connsiteY4" fmla="*/ 3119888 h 3119888"/>
              <a:gd name="connsiteX5" fmla="*/ 66142 w 2238198"/>
              <a:gd name="connsiteY5" fmla="*/ 3119888 h 3119888"/>
              <a:gd name="connsiteX0" fmla="*/ 66142 w 2294340"/>
              <a:gd name="connsiteY0" fmla="*/ 3119888 h 3119888"/>
              <a:gd name="connsiteX1" fmla="*/ 54150 w 2294340"/>
              <a:gd name="connsiteY1" fmla="*/ 463464 h 3119888"/>
              <a:gd name="connsiteX2" fmla="*/ 1056233 w 2294340"/>
              <a:gd name="connsiteY2" fmla="*/ 0 h 3119888"/>
              <a:gd name="connsiteX3" fmla="*/ 2183575 w 2294340"/>
              <a:gd name="connsiteY3" fmla="*/ 824090 h 3119888"/>
              <a:gd name="connsiteX4" fmla="*/ 2221153 w 2294340"/>
              <a:gd name="connsiteY4" fmla="*/ 2545479 h 3119888"/>
              <a:gd name="connsiteX5" fmla="*/ 66142 w 2294340"/>
              <a:gd name="connsiteY5" fmla="*/ 3119888 h 3119888"/>
              <a:gd name="connsiteX0" fmla="*/ 66142 w 2294340"/>
              <a:gd name="connsiteY0" fmla="*/ 3119888 h 3119888"/>
              <a:gd name="connsiteX1" fmla="*/ 54150 w 2294340"/>
              <a:gd name="connsiteY1" fmla="*/ 463464 h 3119888"/>
              <a:gd name="connsiteX2" fmla="*/ 1056233 w 2294340"/>
              <a:gd name="connsiteY2" fmla="*/ 0 h 3119888"/>
              <a:gd name="connsiteX3" fmla="*/ 2183575 w 2294340"/>
              <a:gd name="connsiteY3" fmla="*/ 824090 h 3119888"/>
              <a:gd name="connsiteX4" fmla="*/ 2221153 w 2294340"/>
              <a:gd name="connsiteY4" fmla="*/ 2545479 h 3119888"/>
              <a:gd name="connsiteX5" fmla="*/ 66142 w 2294340"/>
              <a:gd name="connsiteY5" fmla="*/ 3119888 h 3119888"/>
              <a:gd name="connsiteX0" fmla="*/ 227458 w 2280291"/>
              <a:gd name="connsiteY0" fmla="*/ 2787336 h 2841669"/>
              <a:gd name="connsiteX1" fmla="*/ 40101 w 2280291"/>
              <a:gd name="connsiteY1" fmla="*/ 463464 h 2841669"/>
              <a:gd name="connsiteX2" fmla="*/ 1042184 w 2280291"/>
              <a:gd name="connsiteY2" fmla="*/ 0 h 2841669"/>
              <a:gd name="connsiteX3" fmla="*/ 2169526 w 2280291"/>
              <a:gd name="connsiteY3" fmla="*/ 824090 h 2841669"/>
              <a:gd name="connsiteX4" fmla="*/ 2207104 w 2280291"/>
              <a:gd name="connsiteY4" fmla="*/ 2545479 h 2841669"/>
              <a:gd name="connsiteX5" fmla="*/ 227458 w 2280291"/>
              <a:gd name="connsiteY5" fmla="*/ 2787336 h 2841669"/>
              <a:gd name="connsiteX0" fmla="*/ 300715 w 2353548"/>
              <a:gd name="connsiteY0" fmla="*/ 2787336 h 2841669"/>
              <a:gd name="connsiteX1" fmla="*/ 113358 w 2353548"/>
              <a:gd name="connsiteY1" fmla="*/ 463464 h 2841669"/>
              <a:gd name="connsiteX2" fmla="*/ 1115441 w 2353548"/>
              <a:gd name="connsiteY2" fmla="*/ 0 h 2841669"/>
              <a:gd name="connsiteX3" fmla="*/ 2242783 w 2353548"/>
              <a:gd name="connsiteY3" fmla="*/ 824090 h 2841669"/>
              <a:gd name="connsiteX4" fmla="*/ 2280361 w 2353548"/>
              <a:gd name="connsiteY4" fmla="*/ 2545479 h 2841669"/>
              <a:gd name="connsiteX5" fmla="*/ 300715 w 2353548"/>
              <a:gd name="connsiteY5" fmla="*/ 2787336 h 2841669"/>
              <a:gd name="connsiteX0" fmla="*/ 300715 w 2353548"/>
              <a:gd name="connsiteY0" fmla="*/ 2787336 h 3046547"/>
              <a:gd name="connsiteX1" fmla="*/ 113358 w 2353548"/>
              <a:gd name="connsiteY1" fmla="*/ 463464 h 3046547"/>
              <a:gd name="connsiteX2" fmla="*/ 1115441 w 2353548"/>
              <a:gd name="connsiteY2" fmla="*/ 0 h 3046547"/>
              <a:gd name="connsiteX3" fmla="*/ 2242783 w 2353548"/>
              <a:gd name="connsiteY3" fmla="*/ 824090 h 3046547"/>
              <a:gd name="connsiteX4" fmla="*/ 2280361 w 2353548"/>
              <a:gd name="connsiteY4" fmla="*/ 2545479 h 3046547"/>
              <a:gd name="connsiteX5" fmla="*/ 300715 w 2353548"/>
              <a:gd name="connsiteY5" fmla="*/ 2787336 h 3046547"/>
              <a:gd name="connsiteX0" fmla="*/ 300715 w 2353548"/>
              <a:gd name="connsiteY0" fmla="*/ 2796349 h 3055560"/>
              <a:gd name="connsiteX1" fmla="*/ 113358 w 2353548"/>
              <a:gd name="connsiteY1" fmla="*/ 472477 h 3055560"/>
              <a:gd name="connsiteX2" fmla="*/ 1115441 w 2353548"/>
              <a:gd name="connsiteY2" fmla="*/ 9013 h 3055560"/>
              <a:gd name="connsiteX3" fmla="*/ 2242783 w 2353548"/>
              <a:gd name="connsiteY3" fmla="*/ 833103 h 3055560"/>
              <a:gd name="connsiteX4" fmla="*/ 2280361 w 2353548"/>
              <a:gd name="connsiteY4" fmla="*/ 2554492 h 3055560"/>
              <a:gd name="connsiteX5" fmla="*/ 300715 w 2353548"/>
              <a:gd name="connsiteY5" fmla="*/ 2796349 h 3055560"/>
              <a:gd name="connsiteX0" fmla="*/ 300715 w 2353548"/>
              <a:gd name="connsiteY0" fmla="*/ 2796349 h 3055560"/>
              <a:gd name="connsiteX1" fmla="*/ 113358 w 2353548"/>
              <a:gd name="connsiteY1" fmla="*/ 472477 h 3055560"/>
              <a:gd name="connsiteX2" fmla="*/ 1115441 w 2353548"/>
              <a:gd name="connsiteY2" fmla="*/ 9013 h 3055560"/>
              <a:gd name="connsiteX3" fmla="*/ 2242783 w 2353548"/>
              <a:gd name="connsiteY3" fmla="*/ 833103 h 3055560"/>
              <a:gd name="connsiteX4" fmla="*/ 2280361 w 2353548"/>
              <a:gd name="connsiteY4" fmla="*/ 2554492 h 3055560"/>
              <a:gd name="connsiteX5" fmla="*/ 300715 w 2353548"/>
              <a:gd name="connsiteY5" fmla="*/ 2796349 h 3055560"/>
              <a:gd name="connsiteX0" fmla="*/ 300715 w 2419690"/>
              <a:gd name="connsiteY0" fmla="*/ 2796349 h 3055560"/>
              <a:gd name="connsiteX1" fmla="*/ 113358 w 2419690"/>
              <a:gd name="connsiteY1" fmla="*/ 472477 h 3055560"/>
              <a:gd name="connsiteX2" fmla="*/ 1115441 w 2419690"/>
              <a:gd name="connsiteY2" fmla="*/ 9013 h 3055560"/>
              <a:gd name="connsiteX3" fmla="*/ 2242783 w 2419690"/>
              <a:gd name="connsiteY3" fmla="*/ 833103 h 3055560"/>
              <a:gd name="connsiteX4" fmla="*/ 2280361 w 2419690"/>
              <a:gd name="connsiteY4" fmla="*/ 2554492 h 3055560"/>
              <a:gd name="connsiteX5" fmla="*/ 300715 w 2419690"/>
              <a:gd name="connsiteY5" fmla="*/ 2796349 h 3055560"/>
              <a:gd name="connsiteX0" fmla="*/ 300715 w 2419690"/>
              <a:gd name="connsiteY0" fmla="*/ 2796349 h 3014632"/>
              <a:gd name="connsiteX1" fmla="*/ 113358 w 2419690"/>
              <a:gd name="connsiteY1" fmla="*/ 472477 h 3014632"/>
              <a:gd name="connsiteX2" fmla="*/ 1115441 w 2419690"/>
              <a:gd name="connsiteY2" fmla="*/ 9013 h 3014632"/>
              <a:gd name="connsiteX3" fmla="*/ 2242783 w 2419690"/>
              <a:gd name="connsiteY3" fmla="*/ 833103 h 3014632"/>
              <a:gd name="connsiteX4" fmla="*/ 2280361 w 2419690"/>
              <a:gd name="connsiteY4" fmla="*/ 2554492 h 3014632"/>
              <a:gd name="connsiteX5" fmla="*/ 300715 w 2419690"/>
              <a:gd name="connsiteY5" fmla="*/ 2796349 h 3014632"/>
              <a:gd name="connsiteX0" fmla="*/ 300715 w 2419690"/>
              <a:gd name="connsiteY0" fmla="*/ 2807951 h 3026235"/>
              <a:gd name="connsiteX1" fmla="*/ 113358 w 2419690"/>
              <a:gd name="connsiteY1" fmla="*/ 484079 h 3026235"/>
              <a:gd name="connsiteX2" fmla="*/ 1115441 w 2419690"/>
              <a:gd name="connsiteY2" fmla="*/ 20615 h 3026235"/>
              <a:gd name="connsiteX3" fmla="*/ 2242783 w 2419690"/>
              <a:gd name="connsiteY3" fmla="*/ 844705 h 3026235"/>
              <a:gd name="connsiteX4" fmla="*/ 2280361 w 2419690"/>
              <a:gd name="connsiteY4" fmla="*/ 2566094 h 3026235"/>
              <a:gd name="connsiteX5" fmla="*/ 300715 w 2419690"/>
              <a:gd name="connsiteY5" fmla="*/ 2807951 h 3026235"/>
              <a:gd name="connsiteX0" fmla="*/ 353702 w 2472677"/>
              <a:gd name="connsiteY0" fmla="*/ 2807951 h 3026235"/>
              <a:gd name="connsiteX1" fmla="*/ 166345 w 2472677"/>
              <a:gd name="connsiteY1" fmla="*/ 484079 h 3026235"/>
              <a:gd name="connsiteX2" fmla="*/ 1168428 w 2472677"/>
              <a:gd name="connsiteY2" fmla="*/ 20615 h 3026235"/>
              <a:gd name="connsiteX3" fmla="*/ 2295770 w 2472677"/>
              <a:gd name="connsiteY3" fmla="*/ 844705 h 3026235"/>
              <a:gd name="connsiteX4" fmla="*/ 2333348 w 2472677"/>
              <a:gd name="connsiteY4" fmla="*/ 2566094 h 3026235"/>
              <a:gd name="connsiteX5" fmla="*/ 353702 w 2472677"/>
              <a:gd name="connsiteY5" fmla="*/ 2807951 h 3026235"/>
              <a:gd name="connsiteX0" fmla="*/ 353702 w 2472677"/>
              <a:gd name="connsiteY0" fmla="*/ 2807951 h 3026235"/>
              <a:gd name="connsiteX1" fmla="*/ 166345 w 2472677"/>
              <a:gd name="connsiteY1" fmla="*/ 484079 h 3026235"/>
              <a:gd name="connsiteX2" fmla="*/ 1168428 w 2472677"/>
              <a:gd name="connsiteY2" fmla="*/ 20615 h 3026235"/>
              <a:gd name="connsiteX3" fmla="*/ 2295770 w 2472677"/>
              <a:gd name="connsiteY3" fmla="*/ 844705 h 3026235"/>
              <a:gd name="connsiteX4" fmla="*/ 2333348 w 2472677"/>
              <a:gd name="connsiteY4" fmla="*/ 2566094 h 3026235"/>
              <a:gd name="connsiteX5" fmla="*/ 353702 w 2472677"/>
              <a:gd name="connsiteY5" fmla="*/ 2807951 h 3026235"/>
              <a:gd name="connsiteX0" fmla="*/ 353702 w 2589336"/>
              <a:gd name="connsiteY0" fmla="*/ 2807951 h 3026235"/>
              <a:gd name="connsiteX1" fmla="*/ 166345 w 2589336"/>
              <a:gd name="connsiteY1" fmla="*/ 484079 h 3026235"/>
              <a:gd name="connsiteX2" fmla="*/ 1168428 w 2589336"/>
              <a:gd name="connsiteY2" fmla="*/ 20615 h 3026235"/>
              <a:gd name="connsiteX3" fmla="*/ 2295770 w 2589336"/>
              <a:gd name="connsiteY3" fmla="*/ 844705 h 3026235"/>
              <a:gd name="connsiteX4" fmla="*/ 2333348 w 2589336"/>
              <a:gd name="connsiteY4" fmla="*/ 2566094 h 3026235"/>
              <a:gd name="connsiteX5" fmla="*/ 353702 w 2589336"/>
              <a:gd name="connsiteY5" fmla="*/ 2807951 h 3026235"/>
              <a:gd name="connsiteX0" fmla="*/ 353702 w 2589336"/>
              <a:gd name="connsiteY0" fmla="*/ 2807951 h 3010617"/>
              <a:gd name="connsiteX1" fmla="*/ 166345 w 2589336"/>
              <a:gd name="connsiteY1" fmla="*/ 484079 h 3010617"/>
              <a:gd name="connsiteX2" fmla="*/ 1168428 w 2589336"/>
              <a:gd name="connsiteY2" fmla="*/ 20615 h 3010617"/>
              <a:gd name="connsiteX3" fmla="*/ 2295770 w 2589336"/>
              <a:gd name="connsiteY3" fmla="*/ 844705 h 3010617"/>
              <a:gd name="connsiteX4" fmla="*/ 2333348 w 2589336"/>
              <a:gd name="connsiteY4" fmla="*/ 2566094 h 3010617"/>
              <a:gd name="connsiteX5" fmla="*/ 353702 w 2589336"/>
              <a:gd name="connsiteY5" fmla="*/ 2807951 h 3010617"/>
              <a:gd name="connsiteX0" fmla="*/ 216255 w 2541878"/>
              <a:gd name="connsiteY0" fmla="*/ 2302764 h 2680695"/>
              <a:gd name="connsiteX1" fmla="*/ 181369 w 2541878"/>
              <a:gd name="connsiteY1" fmla="*/ 480712 h 2680695"/>
              <a:gd name="connsiteX2" fmla="*/ 1183452 w 2541878"/>
              <a:gd name="connsiteY2" fmla="*/ 17248 h 2680695"/>
              <a:gd name="connsiteX3" fmla="*/ 2310794 w 2541878"/>
              <a:gd name="connsiteY3" fmla="*/ 841338 h 2680695"/>
              <a:gd name="connsiteX4" fmla="*/ 2348372 w 2541878"/>
              <a:gd name="connsiteY4" fmla="*/ 2562727 h 2680695"/>
              <a:gd name="connsiteX5" fmla="*/ 216255 w 2541878"/>
              <a:gd name="connsiteY5" fmla="*/ 2302764 h 2680695"/>
              <a:gd name="connsiteX0" fmla="*/ 206712 w 2562048"/>
              <a:gd name="connsiteY0" fmla="*/ 2471978 h 2752075"/>
              <a:gd name="connsiteX1" fmla="*/ 199548 w 2562048"/>
              <a:gd name="connsiteY1" fmla="*/ 482654 h 2752075"/>
              <a:gd name="connsiteX2" fmla="*/ 1201631 w 2562048"/>
              <a:gd name="connsiteY2" fmla="*/ 19190 h 2752075"/>
              <a:gd name="connsiteX3" fmla="*/ 2328973 w 2562048"/>
              <a:gd name="connsiteY3" fmla="*/ 843280 h 2752075"/>
              <a:gd name="connsiteX4" fmla="*/ 2366551 w 2562048"/>
              <a:gd name="connsiteY4" fmla="*/ 2564669 h 2752075"/>
              <a:gd name="connsiteX5" fmla="*/ 206712 w 2562048"/>
              <a:gd name="connsiteY5" fmla="*/ 2471978 h 2752075"/>
              <a:gd name="connsiteX0" fmla="*/ 206712 w 2562048"/>
              <a:gd name="connsiteY0" fmla="*/ 2573678 h 2808840"/>
              <a:gd name="connsiteX1" fmla="*/ 199548 w 2562048"/>
              <a:gd name="connsiteY1" fmla="*/ 483989 h 2808840"/>
              <a:gd name="connsiteX2" fmla="*/ 1201631 w 2562048"/>
              <a:gd name="connsiteY2" fmla="*/ 20525 h 2808840"/>
              <a:gd name="connsiteX3" fmla="*/ 2328973 w 2562048"/>
              <a:gd name="connsiteY3" fmla="*/ 844615 h 2808840"/>
              <a:gd name="connsiteX4" fmla="*/ 2366551 w 2562048"/>
              <a:gd name="connsiteY4" fmla="*/ 2566004 h 2808840"/>
              <a:gd name="connsiteX5" fmla="*/ 206712 w 2562048"/>
              <a:gd name="connsiteY5" fmla="*/ 2573678 h 2808840"/>
              <a:gd name="connsiteX0" fmla="*/ 206712 w 2630637"/>
              <a:gd name="connsiteY0" fmla="*/ 2573679 h 2844299"/>
              <a:gd name="connsiteX1" fmla="*/ 199548 w 2630637"/>
              <a:gd name="connsiteY1" fmla="*/ 483990 h 2844299"/>
              <a:gd name="connsiteX2" fmla="*/ 1201631 w 2630637"/>
              <a:gd name="connsiteY2" fmla="*/ 20526 h 2844299"/>
              <a:gd name="connsiteX3" fmla="*/ 2466531 w 2630637"/>
              <a:gd name="connsiteY3" fmla="*/ 265393 h 2844299"/>
              <a:gd name="connsiteX4" fmla="*/ 2366551 w 2630637"/>
              <a:gd name="connsiteY4" fmla="*/ 2566005 h 2844299"/>
              <a:gd name="connsiteX5" fmla="*/ 206712 w 2630637"/>
              <a:gd name="connsiteY5" fmla="*/ 2573679 h 2844299"/>
              <a:gd name="connsiteX0" fmla="*/ 269773 w 2693698"/>
              <a:gd name="connsiteY0" fmla="*/ 2656683 h 2945894"/>
              <a:gd name="connsiteX1" fmla="*/ 141234 w 2693698"/>
              <a:gd name="connsiteY1" fmla="*/ 269957 h 2945894"/>
              <a:gd name="connsiteX2" fmla="*/ 1264692 w 2693698"/>
              <a:gd name="connsiteY2" fmla="*/ 103530 h 2945894"/>
              <a:gd name="connsiteX3" fmla="*/ 2529592 w 2693698"/>
              <a:gd name="connsiteY3" fmla="*/ 348397 h 2945894"/>
              <a:gd name="connsiteX4" fmla="*/ 2429612 w 2693698"/>
              <a:gd name="connsiteY4" fmla="*/ 2649009 h 2945894"/>
              <a:gd name="connsiteX5" fmla="*/ 269773 w 2693698"/>
              <a:gd name="connsiteY5" fmla="*/ 2656683 h 2945894"/>
              <a:gd name="connsiteX0" fmla="*/ 251954 w 2718834"/>
              <a:gd name="connsiteY0" fmla="*/ 2372687 h 2804819"/>
              <a:gd name="connsiteX1" fmla="*/ 163873 w 2718834"/>
              <a:gd name="connsiteY1" fmla="*/ 253295 h 2804819"/>
              <a:gd name="connsiteX2" fmla="*/ 1287331 w 2718834"/>
              <a:gd name="connsiteY2" fmla="*/ 86868 h 2804819"/>
              <a:gd name="connsiteX3" fmla="*/ 2552231 w 2718834"/>
              <a:gd name="connsiteY3" fmla="*/ 331735 h 2804819"/>
              <a:gd name="connsiteX4" fmla="*/ 2452251 w 2718834"/>
              <a:gd name="connsiteY4" fmla="*/ 2632347 h 2804819"/>
              <a:gd name="connsiteX5" fmla="*/ 251954 w 2718834"/>
              <a:gd name="connsiteY5" fmla="*/ 2372687 h 2804819"/>
              <a:gd name="connsiteX0" fmla="*/ 345626 w 2623625"/>
              <a:gd name="connsiteY0" fmla="*/ 2656683 h 2945893"/>
              <a:gd name="connsiteX1" fmla="*/ 79528 w 2623625"/>
              <a:gd name="connsiteY1" fmla="*/ 269957 h 2945893"/>
              <a:gd name="connsiteX2" fmla="*/ 1202986 w 2623625"/>
              <a:gd name="connsiteY2" fmla="*/ 103530 h 2945893"/>
              <a:gd name="connsiteX3" fmla="*/ 2467886 w 2623625"/>
              <a:gd name="connsiteY3" fmla="*/ 348397 h 2945893"/>
              <a:gd name="connsiteX4" fmla="*/ 2367906 w 2623625"/>
              <a:gd name="connsiteY4" fmla="*/ 2649009 h 2945893"/>
              <a:gd name="connsiteX5" fmla="*/ 345626 w 2623625"/>
              <a:gd name="connsiteY5" fmla="*/ 2656683 h 2945893"/>
              <a:gd name="connsiteX0" fmla="*/ 345951 w 2627816"/>
              <a:gd name="connsiteY0" fmla="*/ 2656683 h 3223424"/>
              <a:gd name="connsiteX1" fmla="*/ 79853 w 2627816"/>
              <a:gd name="connsiteY1" fmla="*/ 269957 h 3223424"/>
              <a:gd name="connsiteX2" fmla="*/ 1203311 w 2627816"/>
              <a:gd name="connsiteY2" fmla="*/ 103530 h 3223424"/>
              <a:gd name="connsiteX3" fmla="*/ 2468211 w 2627816"/>
              <a:gd name="connsiteY3" fmla="*/ 348397 h 3223424"/>
              <a:gd name="connsiteX4" fmla="*/ 2376323 w 2627816"/>
              <a:gd name="connsiteY4" fmla="*/ 3051060 h 3223424"/>
              <a:gd name="connsiteX5" fmla="*/ 345951 w 2627816"/>
              <a:gd name="connsiteY5" fmla="*/ 2656683 h 3223424"/>
              <a:gd name="connsiteX0" fmla="*/ 262920 w 2708034"/>
              <a:gd name="connsiteY0" fmla="*/ 3196914 h 3495204"/>
              <a:gd name="connsiteX1" fmla="*/ 150563 w 2708034"/>
              <a:gd name="connsiteY1" fmla="*/ 303254 h 3495204"/>
              <a:gd name="connsiteX2" fmla="*/ 1274021 w 2708034"/>
              <a:gd name="connsiteY2" fmla="*/ 136827 h 3495204"/>
              <a:gd name="connsiteX3" fmla="*/ 2538921 w 2708034"/>
              <a:gd name="connsiteY3" fmla="*/ 381694 h 3495204"/>
              <a:gd name="connsiteX4" fmla="*/ 2447033 w 2708034"/>
              <a:gd name="connsiteY4" fmla="*/ 3084357 h 3495204"/>
              <a:gd name="connsiteX5" fmla="*/ 262920 w 2708034"/>
              <a:gd name="connsiteY5" fmla="*/ 3196914 h 3495204"/>
              <a:gd name="connsiteX0" fmla="*/ 267960 w 2757713"/>
              <a:gd name="connsiteY0" fmla="*/ 3196914 h 4066691"/>
              <a:gd name="connsiteX1" fmla="*/ 155603 w 2757713"/>
              <a:gd name="connsiteY1" fmla="*/ 303254 h 4066691"/>
              <a:gd name="connsiteX2" fmla="*/ 1279061 w 2757713"/>
              <a:gd name="connsiteY2" fmla="*/ 136827 h 4066691"/>
              <a:gd name="connsiteX3" fmla="*/ 2543961 w 2757713"/>
              <a:gd name="connsiteY3" fmla="*/ 381694 h 4066691"/>
              <a:gd name="connsiteX4" fmla="*/ 2532990 w 2757713"/>
              <a:gd name="connsiteY4" fmla="*/ 3893220 h 4066691"/>
              <a:gd name="connsiteX5" fmla="*/ 267960 w 2757713"/>
              <a:gd name="connsiteY5" fmla="*/ 3196914 h 4066691"/>
              <a:gd name="connsiteX0" fmla="*/ 333106 w 2822859"/>
              <a:gd name="connsiteY0" fmla="*/ 3247142 h 4118997"/>
              <a:gd name="connsiteX1" fmla="*/ 115558 w 2822859"/>
              <a:gd name="connsiteY1" fmla="*/ 270522 h 4118997"/>
              <a:gd name="connsiteX2" fmla="*/ 1344207 w 2822859"/>
              <a:gd name="connsiteY2" fmla="*/ 187055 h 4118997"/>
              <a:gd name="connsiteX3" fmla="*/ 2609107 w 2822859"/>
              <a:gd name="connsiteY3" fmla="*/ 431922 h 4118997"/>
              <a:gd name="connsiteX4" fmla="*/ 2598136 w 2822859"/>
              <a:gd name="connsiteY4" fmla="*/ 3943448 h 4118997"/>
              <a:gd name="connsiteX5" fmla="*/ 333106 w 2822859"/>
              <a:gd name="connsiteY5" fmla="*/ 3247142 h 4118997"/>
              <a:gd name="connsiteX0" fmla="*/ 333106 w 2855406"/>
              <a:gd name="connsiteY0" fmla="*/ 3247142 h 4138273"/>
              <a:gd name="connsiteX1" fmla="*/ 115558 w 2855406"/>
              <a:gd name="connsiteY1" fmla="*/ 270522 h 4138273"/>
              <a:gd name="connsiteX2" fmla="*/ 1344207 w 2855406"/>
              <a:gd name="connsiteY2" fmla="*/ 187055 h 4138273"/>
              <a:gd name="connsiteX3" fmla="*/ 2673840 w 2855406"/>
              <a:gd name="connsiteY3" fmla="*/ 162303 h 4138273"/>
              <a:gd name="connsiteX4" fmla="*/ 2598136 w 2855406"/>
              <a:gd name="connsiteY4" fmla="*/ 3943448 h 4138273"/>
              <a:gd name="connsiteX5" fmla="*/ 333106 w 2855406"/>
              <a:gd name="connsiteY5" fmla="*/ 3247142 h 4138273"/>
              <a:gd name="connsiteX0" fmla="*/ 331889 w 2841739"/>
              <a:gd name="connsiteY0" fmla="*/ 3247142 h 3901694"/>
              <a:gd name="connsiteX1" fmla="*/ 114341 w 2841739"/>
              <a:gd name="connsiteY1" fmla="*/ 270522 h 3901694"/>
              <a:gd name="connsiteX2" fmla="*/ 1342990 w 2841739"/>
              <a:gd name="connsiteY2" fmla="*/ 187055 h 3901694"/>
              <a:gd name="connsiteX3" fmla="*/ 2672623 w 2841739"/>
              <a:gd name="connsiteY3" fmla="*/ 162303 h 3901694"/>
              <a:gd name="connsiteX4" fmla="*/ 2572644 w 2841739"/>
              <a:gd name="connsiteY4" fmla="*/ 3653088 h 3901694"/>
              <a:gd name="connsiteX5" fmla="*/ 331889 w 2841739"/>
              <a:gd name="connsiteY5" fmla="*/ 3247142 h 3901694"/>
              <a:gd name="connsiteX0" fmla="*/ 286820 w 2891257"/>
              <a:gd name="connsiteY0" fmla="*/ 3425004 h 3976959"/>
              <a:gd name="connsiteX1" fmla="*/ 158280 w 2891257"/>
              <a:gd name="connsiteY1" fmla="*/ 282464 h 3976959"/>
              <a:gd name="connsiteX2" fmla="*/ 1386929 w 2891257"/>
              <a:gd name="connsiteY2" fmla="*/ 198997 h 3976959"/>
              <a:gd name="connsiteX3" fmla="*/ 2716562 w 2891257"/>
              <a:gd name="connsiteY3" fmla="*/ 174245 h 3976959"/>
              <a:gd name="connsiteX4" fmla="*/ 2616583 w 2891257"/>
              <a:gd name="connsiteY4" fmla="*/ 3665030 h 3976959"/>
              <a:gd name="connsiteX5" fmla="*/ 286820 w 2891257"/>
              <a:gd name="connsiteY5" fmla="*/ 3425004 h 397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1257" h="3976959">
                <a:moveTo>
                  <a:pt x="286820" y="3425004"/>
                </a:moveTo>
                <a:cubicBezTo>
                  <a:pt x="-122897" y="2861243"/>
                  <a:pt x="-25072" y="820132"/>
                  <a:pt x="158280" y="282464"/>
                </a:cubicBezTo>
                <a:cubicBezTo>
                  <a:pt x="341632" y="-255204"/>
                  <a:pt x="977744" y="126744"/>
                  <a:pt x="1386929" y="198997"/>
                </a:cubicBezTo>
                <a:cubicBezTo>
                  <a:pt x="2019494" y="347710"/>
                  <a:pt x="2522409" y="-250001"/>
                  <a:pt x="2716562" y="174245"/>
                </a:cubicBezTo>
                <a:cubicBezTo>
                  <a:pt x="2910715" y="598491"/>
                  <a:pt x="3021540" y="3123237"/>
                  <a:pt x="2616583" y="3665030"/>
                </a:cubicBezTo>
                <a:cubicBezTo>
                  <a:pt x="2211626" y="4206823"/>
                  <a:pt x="696537" y="3988765"/>
                  <a:pt x="286820" y="3425004"/>
                </a:cubicBezTo>
                <a:close/>
              </a:path>
            </a:pathLst>
          </a:custGeom>
          <a:solidFill>
            <a:srgbClr val="B06FF1">
              <a:alpha val="98000"/>
            </a:srgbClr>
          </a:solidFill>
          <a:ln w="57150">
            <a:solidFill>
              <a:schemeClr val="bg1"/>
            </a:solidFill>
          </a:ln>
        </p:spPr>
        <p:txBody>
          <a:bodyPr wrap="square" lIns="108000" tIns="324000" rIns="180000" bIns="0" rtlCol="0">
            <a:spAutoFit/>
          </a:bodyPr>
          <a:lstStyle/>
          <a:p>
            <a:pPr algn="ctr"/>
            <a:r>
              <a:rPr lang="en-GB" dirty="0">
                <a:solidFill>
                  <a:schemeClr val="bg1"/>
                </a:solidFill>
                <a:latin typeface="Trebuchet MS" panose="020B0603020202020204" pitchFamily="34" charset="0"/>
              </a:rPr>
              <a:t>In this experiment you’ll be taking on the profession of a biologist – a person that researches bio things. Biologists work in universities, as well as in companies, and for all kinds of reasons – including to improve products and find replacements for plastic!</a:t>
            </a:r>
          </a:p>
        </p:txBody>
      </p:sp>
    </p:spTree>
    <p:extLst>
      <p:ext uri="{BB962C8B-B14F-4D97-AF65-F5344CB8AC3E}">
        <p14:creationId xmlns:p14="http://schemas.microsoft.com/office/powerpoint/2010/main" val="421808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4137F-FFA3-B640-8D5B-73009FCFFC36}"/>
              </a:ext>
            </a:extLst>
          </p:cNvPr>
          <p:cNvSpPr>
            <a:spLocks noGrp="1"/>
          </p:cNvSpPr>
          <p:nvPr>
            <p:ph type="ctrTitle"/>
          </p:nvPr>
        </p:nvSpPr>
        <p:spPr>
          <a:xfrm>
            <a:off x="346678" y="2528047"/>
            <a:ext cx="9088041" cy="2569208"/>
          </a:xfrm>
        </p:spPr>
        <p:txBody>
          <a:bodyPr>
            <a:normAutofit/>
          </a:bodyPr>
          <a:lstStyle/>
          <a:p>
            <a:r>
              <a:rPr lang="en-US" dirty="0"/>
              <a:t>Part 2: Using science to create the bag of the future</a:t>
            </a:r>
          </a:p>
        </p:txBody>
      </p:sp>
    </p:spTree>
    <p:extLst>
      <p:ext uri="{BB962C8B-B14F-4D97-AF65-F5344CB8AC3E}">
        <p14:creationId xmlns:p14="http://schemas.microsoft.com/office/powerpoint/2010/main" val="424260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49446" y="5736921"/>
            <a:ext cx="2342367" cy="1941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a:xfrm>
            <a:off x="902272" y="2423558"/>
            <a:ext cx="3336121" cy="4338978"/>
          </a:xfrm>
          <a:solidFill>
            <a:srgbClr val="B06FF1"/>
          </a:solidFill>
          <a:ln w="69850">
            <a:solidFill>
              <a:srgbClr val="B06FF1"/>
            </a:solidFill>
          </a:ln>
        </p:spPr>
        <p:txBody>
          <a:bodyPr anchor="ctr"/>
          <a:lstStyle/>
          <a:p>
            <a:pPr marL="342900" indent="-342900">
              <a:buFont typeface="Arial" panose="020B0604020202020204" pitchFamily="34" charset="0"/>
              <a:buChar char="•"/>
            </a:pPr>
            <a:r>
              <a:rPr lang="en-GB" dirty="0"/>
              <a:t>Strength/durability</a:t>
            </a:r>
          </a:p>
          <a:p>
            <a:pPr marL="342900" indent="-342900">
              <a:buFont typeface="Arial" panose="020B0604020202020204" pitchFamily="34" charset="0"/>
              <a:buChar char="•"/>
            </a:pPr>
            <a:r>
              <a:rPr lang="en-GB" dirty="0"/>
              <a:t>Permeability (is it waterproof?)</a:t>
            </a:r>
          </a:p>
          <a:p>
            <a:pPr marL="342900" indent="-342900">
              <a:buFont typeface="Arial" panose="020B0604020202020204" pitchFamily="34" charset="0"/>
              <a:buChar char="•"/>
            </a:pPr>
            <a:r>
              <a:rPr lang="en-GB" dirty="0"/>
              <a:t>Sustainability</a:t>
            </a:r>
          </a:p>
          <a:p>
            <a:pPr marL="342900" indent="-342900">
              <a:buFont typeface="Arial" panose="020B0604020202020204" pitchFamily="34" charset="0"/>
              <a:buChar char="•"/>
            </a:pPr>
            <a:r>
              <a:rPr lang="en-GB" dirty="0"/>
              <a:t>Recyclability </a:t>
            </a:r>
          </a:p>
          <a:p>
            <a:pPr marL="342900" indent="-342900">
              <a:buFont typeface="Arial" panose="020B0604020202020204" pitchFamily="34" charset="0"/>
              <a:buChar char="•"/>
            </a:pPr>
            <a:r>
              <a:rPr lang="en-GB" dirty="0"/>
              <a:t>Practicality</a:t>
            </a:r>
          </a:p>
          <a:p>
            <a:pPr marL="342900" indent="-342900">
              <a:buFont typeface="Arial" panose="020B0604020202020204" pitchFamily="34" charset="0"/>
              <a:buChar char="•"/>
            </a:pPr>
            <a:r>
              <a:rPr lang="en-GB" dirty="0"/>
              <a:t>Weight</a:t>
            </a:r>
          </a:p>
          <a:p>
            <a:pPr marL="342900" indent="-342900">
              <a:buFont typeface="Arial" panose="020B0604020202020204" pitchFamily="34" charset="0"/>
              <a:buChar char="•"/>
            </a:pPr>
            <a:r>
              <a:rPr lang="en-GB" dirty="0"/>
              <a:t>Style </a:t>
            </a:r>
          </a:p>
          <a:p>
            <a:pPr marL="342900" indent="-342900">
              <a:buFont typeface="Arial" panose="020B0604020202020204" pitchFamily="34" charset="0"/>
              <a:buChar char="•"/>
            </a:pPr>
            <a:r>
              <a:rPr lang="en-GB" dirty="0"/>
              <a:t>Anything else? </a:t>
            </a:r>
          </a:p>
        </p:txBody>
      </p:sp>
      <p:sp>
        <p:nvSpPr>
          <p:cNvPr id="4" name="Subtitle 2"/>
          <p:cNvSpPr txBox="1">
            <a:spLocks/>
          </p:cNvSpPr>
          <p:nvPr/>
        </p:nvSpPr>
        <p:spPr>
          <a:xfrm>
            <a:off x="4534013" y="2288372"/>
            <a:ext cx="5825011" cy="5710513"/>
          </a:xfrm>
          <a:prstGeom prst="rect">
            <a:avLst/>
          </a:prstGeo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342900" indent="-342900">
              <a:buFont typeface="Arial" panose="020B0604020202020204" pitchFamily="34" charset="0"/>
              <a:buChar char="•"/>
            </a:pPr>
            <a:r>
              <a:rPr lang="en-GB" sz="2000" dirty="0"/>
              <a:t>What is your question?</a:t>
            </a:r>
          </a:p>
          <a:p>
            <a:pPr marL="342900" indent="-342900">
              <a:buFont typeface="Arial" panose="020B0604020202020204" pitchFamily="34" charset="0"/>
              <a:buChar char="•"/>
            </a:pPr>
            <a:r>
              <a:rPr lang="en-GB" sz="2000" dirty="0"/>
              <a:t>What do you expect to find? (What is your hypothesis?)</a:t>
            </a:r>
          </a:p>
          <a:p>
            <a:pPr marL="342900" indent="-342900">
              <a:buFont typeface="Arial" panose="020B0604020202020204" pitchFamily="34" charset="0"/>
              <a:buChar char="•"/>
            </a:pPr>
            <a:r>
              <a:rPr lang="en-GB" sz="2000" dirty="0"/>
              <a:t>What resources will you need? </a:t>
            </a:r>
          </a:p>
          <a:p>
            <a:pPr marL="342900" indent="-342900">
              <a:buFont typeface="Arial" panose="020B0604020202020204" pitchFamily="34" charset="0"/>
              <a:buChar char="•"/>
            </a:pPr>
            <a:r>
              <a:rPr lang="en-GB" sz="2000" dirty="0"/>
              <a:t>Is it feasible? (affordable, not too time consuming etc.)</a:t>
            </a:r>
          </a:p>
          <a:p>
            <a:pPr marL="342900" indent="-342900">
              <a:buFont typeface="Arial" panose="020B0604020202020204" pitchFamily="34" charset="0"/>
              <a:buChar char="•"/>
            </a:pPr>
            <a:r>
              <a:rPr lang="en-GB" sz="2000" dirty="0"/>
              <a:t>How are you going to do it? How will you ensure your findings are </a:t>
            </a:r>
            <a:r>
              <a:rPr lang="en-GB" sz="2000" b="1" dirty="0"/>
              <a:t>accurate</a:t>
            </a:r>
            <a:r>
              <a:rPr lang="en-GB" sz="2000" dirty="0"/>
              <a:t> and </a:t>
            </a:r>
            <a:r>
              <a:rPr lang="en-GB" sz="2000" b="1" dirty="0"/>
              <a:t>reliable</a:t>
            </a:r>
            <a:r>
              <a:rPr lang="en-GB" sz="2000" dirty="0"/>
              <a:t>?</a:t>
            </a:r>
          </a:p>
          <a:p>
            <a:pPr marL="342900" indent="-342900">
              <a:buFont typeface="Arial" panose="020B0604020202020204" pitchFamily="34" charset="0"/>
              <a:buChar char="•"/>
            </a:pPr>
            <a:r>
              <a:rPr lang="en-GB" sz="2000" dirty="0"/>
              <a:t>How will you measure and analyse the data you’ve collected? </a:t>
            </a:r>
          </a:p>
          <a:p>
            <a:pPr marL="342900" indent="-342900">
              <a:buFont typeface="Arial" panose="020B0604020202020204" pitchFamily="34" charset="0"/>
              <a:buChar char="•"/>
            </a:pPr>
            <a:r>
              <a:rPr lang="en-GB" sz="2000" dirty="0"/>
              <a:t>Is the experiment safe? What do you need to do to make it safe? </a:t>
            </a:r>
          </a:p>
        </p:txBody>
      </p:sp>
      <p:sp>
        <p:nvSpPr>
          <p:cNvPr id="5" name="Title 4"/>
          <p:cNvSpPr>
            <a:spLocks noGrp="1"/>
          </p:cNvSpPr>
          <p:nvPr>
            <p:ph type="ctrTitle"/>
          </p:nvPr>
        </p:nvSpPr>
        <p:spPr>
          <a:xfrm>
            <a:off x="813375" y="-266938"/>
            <a:ext cx="8555685" cy="2555310"/>
          </a:xfrm>
        </p:spPr>
        <p:txBody>
          <a:bodyPr>
            <a:normAutofit/>
          </a:bodyPr>
          <a:lstStyle/>
          <a:p>
            <a:r>
              <a:rPr lang="en-GB" sz="4000" dirty="0"/>
              <a:t>Design a research project that can test at least one of these factors on your chosen materials</a:t>
            </a:r>
          </a:p>
        </p:txBody>
      </p:sp>
    </p:spTree>
    <p:extLst>
      <p:ext uri="{BB962C8B-B14F-4D97-AF65-F5344CB8AC3E}">
        <p14:creationId xmlns:p14="http://schemas.microsoft.com/office/powerpoint/2010/main" val="1286595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Analysing your findings </a:t>
            </a:r>
          </a:p>
        </p:txBody>
      </p:sp>
      <p:sp>
        <p:nvSpPr>
          <p:cNvPr id="5" name="Subtitle 2"/>
          <p:cNvSpPr>
            <a:spLocks noGrp="1"/>
          </p:cNvSpPr>
          <p:nvPr>
            <p:ph type="subTitle" idx="1"/>
          </p:nvPr>
        </p:nvSpPr>
        <p:spPr>
          <a:xfrm>
            <a:off x="801885" y="1877122"/>
            <a:ext cx="8785868" cy="2160495"/>
          </a:xfrm>
          <a:solidFill>
            <a:srgbClr val="B06FF1"/>
          </a:solidFill>
          <a:ln w="69850">
            <a:solidFill>
              <a:srgbClr val="B06FF1"/>
            </a:solidFill>
          </a:ln>
        </p:spPr>
        <p:txBody>
          <a:bodyPr anchor="ctr"/>
          <a:lstStyle/>
          <a:p>
            <a:r>
              <a:rPr lang="en-GB" dirty="0"/>
              <a:t>This simply means making sense of what you’ve found, and it depends on the experiment you’ve designed. </a:t>
            </a:r>
          </a:p>
          <a:p>
            <a:r>
              <a:rPr lang="en-GB" dirty="0"/>
              <a:t>Do you need to add or tally up? </a:t>
            </a:r>
          </a:p>
          <a:p>
            <a:r>
              <a:rPr lang="en-GB" dirty="0"/>
              <a:t>Do you need to order your numerical responses? </a:t>
            </a:r>
          </a:p>
          <a:p>
            <a:r>
              <a:rPr lang="en-GB" dirty="0"/>
              <a:t>Do you need to organise your findings into themes?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9952" y="4346532"/>
            <a:ext cx="3349734" cy="2233156"/>
          </a:xfrm>
          <a:prstGeom prst="rect">
            <a:avLst/>
          </a:prstGeom>
        </p:spPr>
      </p:pic>
    </p:spTree>
    <p:extLst>
      <p:ext uri="{BB962C8B-B14F-4D97-AF65-F5344CB8AC3E}">
        <p14:creationId xmlns:p14="http://schemas.microsoft.com/office/powerpoint/2010/main" val="3599592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EF4A-D010-DC4F-89BE-8B988F583656}"/>
              </a:ext>
            </a:extLst>
          </p:cNvPr>
          <p:cNvSpPr>
            <a:spLocks noGrp="1"/>
          </p:cNvSpPr>
          <p:nvPr>
            <p:ph type="ctrTitle"/>
          </p:nvPr>
        </p:nvSpPr>
        <p:spPr>
          <a:xfrm>
            <a:off x="801885" y="512585"/>
            <a:ext cx="9088041" cy="841577"/>
          </a:xfrm>
        </p:spPr>
        <p:txBody>
          <a:bodyPr/>
          <a:lstStyle/>
          <a:p>
            <a:r>
              <a:rPr lang="en-US" dirty="0"/>
              <a:t>Present your findings </a:t>
            </a:r>
          </a:p>
        </p:txBody>
      </p:sp>
      <p:sp>
        <p:nvSpPr>
          <p:cNvPr id="3" name="Subtitle 2">
            <a:extLst>
              <a:ext uri="{FF2B5EF4-FFF2-40B4-BE49-F238E27FC236}">
                <a16:creationId xmlns:a16="http://schemas.microsoft.com/office/drawing/2014/main" id="{8E172F7A-78BE-1449-BE52-BE0AEF2ED60E}"/>
              </a:ext>
            </a:extLst>
          </p:cNvPr>
          <p:cNvSpPr>
            <a:spLocks noGrp="1"/>
          </p:cNvSpPr>
          <p:nvPr>
            <p:ph type="subTitle" idx="1"/>
          </p:nvPr>
        </p:nvSpPr>
        <p:spPr>
          <a:xfrm>
            <a:off x="801885" y="1411106"/>
            <a:ext cx="8018860" cy="1014398"/>
          </a:xfrm>
        </p:spPr>
        <p:txBody>
          <a:bodyPr/>
          <a:lstStyle/>
          <a:p>
            <a:r>
              <a:rPr lang="en-US" dirty="0"/>
              <a:t>Presenting your research findings is an important skill. What ways can we present the data found? </a:t>
            </a:r>
          </a:p>
        </p:txBody>
      </p:sp>
      <p:sp>
        <p:nvSpPr>
          <p:cNvPr id="4" name="Oval 3"/>
          <p:cNvSpPr>
            <a:spLocks noChangeAspect="1"/>
          </p:cNvSpPr>
          <p:nvPr/>
        </p:nvSpPr>
        <p:spPr>
          <a:xfrm>
            <a:off x="6473273" y="3699005"/>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latin typeface="Trebuchet MS" panose="020B0603020202020204" pitchFamily="34" charset="0"/>
              </a:rPr>
              <a:t>Horizontal Bar chart</a:t>
            </a:r>
          </a:p>
        </p:txBody>
      </p:sp>
      <p:sp>
        <p:nvSpPr>
          <p:cNvPr id="5" name="Oval 4"/>
          <p:cNvSpPr>
            <a:spLocks noChangeAspect="1"/>
          </p:cNvSpPr>
          <p:nvPr/>
        </p:nvSpPr>
        <p:spPr>
          <a:xfrm>
            <a:off x="7195462" y="2133079"/>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rebuchet MS" panose="020B0603020202020204" pitchFamily="34" charset="0"/>
              </a:rPr>
              <a:t>Pie Chart</a:t>
            </a:r>
          </a:p>
        </p:txBody>
      </p:sp>
      <p:sp>
        <p:nvSpPr>
          <p:cNvPr id="6" name="Oval 5"/>
          <p:cNvSpPr>
            <a:spLocks noChangeAspect="1"/>
          </p:cNvSpPr>
          <p:nvPr/>
        </p:nvSpPr>
        <p:spPr>
          <a:xfrm>
            <a:off x="8342404" y="3838144"/>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rebuchet MS" panose="020B0603020202020204" pitchFamily="34" charset="0"/>
              </a:rPr>
              <a:t>Scatter graph</a:t>
            </a:r>
          </a:p>
        </p:txBody>
      </p:sp>
      <p:sp>
        <p:nvSpPr>
          <p:cNvPr id="8" name="Subtitle 2">
            <a:extLst>
              <a:ext uri="{FF2B5EF4-FFF2-40B4-BE49-F238E27FC236}">
                <a16:creationId xmlns:a16="http://schemas.microsoft.com/office/drawing/2014/main" id="{8E172F7A-78BE-1449-BE52-BE0AEF2ED60E}"/>
              </a:ext>
            </a:extLst>
          </p:cNvPr>
          <p:cNvSpPr txBox="1">
            <a:spLocks/>
          </p:cNvSpPr>
          <p:nvPr/>
        </p:nvSpPr>
        <p:spPr>
          <a:xfrm>
            <a:off x="551328" y="3329104"/>
            <a:ext cx="3667655" cy="2374211"/>
          </a:xfrm>
          <a:prstGeom prst="rect">
            <a:avLst/>
          </a:prstGeom>
          <a:solidFill>
            <a:srgbClr val="7030A0"/>
          </a:solidFill>
          <a:ln w="79375">
            <a:solidFill>
              <a:srgbClr val="7030A0"/>
            </a:solidFill>
          </a:ln>
        </p:spPr>
        <p:txBody>
          <a:bodyPr vert="horz" lIns="91440" tIns="45720" rIns="91440" bIns="45720" rtlCol="0">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US" sz="3200" b="1" dirty="0">
                <a:solidFill>
                  <a:schemeClr val="bg1"/>
                </a:solidFill>
              </a:rPr>
              <a:t>Think!</a:t>
            </a:r>
          </a:p>
          <a:p>
            <a:r>
              <a:rPr lang="en-US" dirty="0">
                <a:solidFill>
                  <a:schemeClr val="bg1"/>
                </a:solidFill>
              </a:rPr>
              <a:t>How can you make what you’ve found </a:t>
            </a:r>
            <a:r>
              <a:rPr lang="en-US" b="1" dirty="0">
                <a:solidFill>
                  <a:schemeClr val="bg1"/>
                </a:solidFill>
              </a:rPr>
              <a:t>easily </a:t>
            </a:r>
            <a:r>
              <a:rPr lang="en-US" dirty="0">
                <a:solidFill>
                  <a:schemeClr val="bg1"/>
                </a:solidFill>
              </a:rPr>
              <a:t>understandable to the rest of the class? </a:t>
            </a:r>
          </a:p>
        </p:txBody>
      </p:sp>
      <p:sp>
        <p:nvSpPr>
          <p:cNvPr id="9" name="Oval 8"/>
          <p:cNvSpPr>
            <a:spLocks noChangeAspect="1"/>
          </p:cNvSpPr>
          <p:nvPr/>
        </p:nvSpPr>
        <p:spPr>
          <a:xfrm>
            <a:off x="5055609" y="2330661"/>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rebuchet MS" panose="020B0603020202020204" pitchFamily="34" charset="0"/>
              </a:rPr>
              <a:t>Word Cloud </a:t>
            </a:r>
          </a:p>
        </p:txBody>
      </p:sp>
      <p:sp>
        <p:nvSpPr>
          <p:cNvPr id="10" name="Oval 9"/>
          <p:cNvSpPr>
            <a:spLocks noChangeAspect="1"/>
          </p:cNvSpPr>
          <p:nvPr/>
        </p:nvSpPr>
        <p:spPr>
          <a:xfrm>
            <a:off x="4811315" y="4400972"/>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Trebuchet MS" panose="020B0603020202020204" pitchFamily="34" charset="0"/>
              </a:rPr>
              <a:t>Key quotes</a:t>
            </a:r>
          </a:p>
        </p:txBody>
      </p:sp>
      <p:sp>
        <p:nvSpPr>
          <p:cNvPr id="11" name="Oval 10"/>
          <p:cNvSpPr>
            <a:spLocks noChangeAspect="1"/>
          </p:cNvSpPr>
          <p:nvPr/>
        </p:nvSpPr>
        <p:spPr>
          <a:xfrm>
            <a:off x="6750345" y="5407480"/>
            <a:ext cx="1521251" cy="1521251"/>
          </a:xfrm>
          <a:prstGeom prst="ellipse">
            <a:avLst/>
          </a:prstGeom>
          <a:solidFill>
            <a:srgbClr val="B06FF1">
              <a:alpha val="92000"/>
            </a:srgbClr>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latin typeface="Trebuchet MS" panose="020B0603020202020204" pitchFamily="34" charset="0"/>
              </a:rPr>
              <a:t>???</a:t>
            </a:r>
          </a:p>
        </p:txBody>
      </p:sp>
    </p:spTree>
    <p:extLst>
      <p:ext uri="{BB962C8B-B14F-4D97-AF65-F5344CB8AC3E}">
        <p14:creationId xmlns:p14="http://schemas.microsoft.com/office/powerpoint/2010/main" val="4155324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097" y="405757"/>
            <a:ext cx="9606137" cy="841577"/>
          </a:xfrm>
        </p:spPr>
        <p:txBody>
          <a:bodyPr>
            <a:noAutofit/>
          </a:bodyPr>
          <a:lstStyle/>
          <a:p>
            <a:r>
              <a:rPr lang="en-GB" sz="4000" dirty="0"/>
              <a:t>Putting your new knowledge to use…</a:t>
            </a:r>
          </a:p>
        </p:txBody>
      </p:sp>
      <p:sp>
        <p:nvSpPr>
          <p:cNvPr id="3" name="Subtitle 2"/>
          <p:cNvSpPr>
            <a:spLocks noGrp="1"/>
          </p:cNvSpPr>
          <p:nvPr>
            <p:ph type="subTitle" idx="1"/>
          </p:nvPr>
        </p:nvSpPr>
        <p:spPr>
          <a:xfrm>
            <a:off x="801885" y="1386478"/>
            <a:ext cx="6513315" cy="2602624"/>
          </a:xfrm>
        </p:spPr>
        <p:txBody>
          <a:bodyPr/>
          <a:lstStyle/>
          <a:p>
            <a:r>
              <a:rPr lang="en-GB" sz="4000" b="1" dirty="0">
                <a:solidFill>
                  <a:srgbClr val="662482"/>
                </a:solidFill>
              </a:rPr>
              <a:t>Design a bio-based bag that takes account of: </a:t>
            </a:r>
          </a:p>
          <a:p>
            <a:r>
              <a:rPr lang="en-GB" sz="4000" dirty="0"/>
              <a:t> </a:t>
            </a:r>
          </a:p>
        </p:txBody>
      </p:sp>
      <p:sp>
        <p:nvSpPr>
          <p:cNvPr id="4" name="Subtitle 2"/>
          <p:cNvSpPr txBox="1">
            <a:spLocks/>
          </p:cNvSpPr>
          <p:nvPr/>
        </p:nvSpPr>
        <p:spPr>
          <a:xfrm>
            <a:off x="476209" y="2879168"/>
            <a:ext cx="6728468" cy="2219867"/>
          </a:xfrm>
          <a:prstGeom prst="rect">
            <a:avLst/>
          </a:prstGeom>
          <a:solidFill>
            <a:srgbClr val="B06FF1"/>
          </a:solidFill>
          <a:ln w="69850">
            <a:solidFill>
              <a:srgbClr val="B06FF1"/>
            </a:solidFill>
          </a:ln>
        </p:spPr>
        <p:txBody>
          <a:bodyPr vert="horz" lIns="91440" tIns="45720" rIns="0" bIns="45720" numCol="2" rtlCol="0" anchor="ct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342900" indent="-342900">
              <a:spcBef>
                <a:spcPts val="300"/>
              </a:spcBef>
              <a:buFont typeface="Arial" panose="020B0604020202020204" pitchFamily="34" charset="0"/>
              <a:buChar char="•"/>
            </a:pPr>
            <a:r>
              <a:rPr lang="en-GB" dirty="0"/>
              <a:t>Strength/durability</a:t>
            </a:r>
          </a:p>
          <a:p>
            <a:pPr marL="342900" indent="-342900">
              <a:spcBef>
                <a:spcPts val="300"/>
              </a:spcBef>
              <a:buFont typeface="Arial" panose="020B0604020202020204" pitchFamily="34" charset="0"/>
              <a:buChar char="•"/>
            </a:pPr>
            <a:r>
              <a:rPr lang="en-GB" dirty="0"/>
              <a:t>Permeability (is it waterproof?)</a:t>
            </a:r>
          </a:p>
          <a:p>
            <a:pPr marL="342900" indent="-342900">
              <a:spcBef>
                <a:spcPts val="300"/>
              </a:spcBef>
              <a:buFont typeface="Arial" panose="020B0604020202020204" pitchFamily="34" charset="0"/>
              <a:buChar char="•"/>
            </a:pPr>
            <a:r>
              <a:rPr lang="en-GB" dirty="0"/>
              <a:t>Sustainability</a:t>
            </a:r>
          </a:p>
          <a:p>
            <a:pPr marL="342900" indent="-342900">
              <a:spcBef>
                <a:spcPts val="300"/>
              </a:spcBef>
              <a:buFont typeface="Arial" panose="020B0604020202020204" pitchFamily="34" charset="0"/>
              <a:buChar char="•"/>
            </a:pPr>
            <a:r>
              <a:rPr lang="en-GB" dirty="0"/>
              <a:t>Recyclability </a:t>
            </a:r>
          </a:p>
          <a:p>
            <a:pPr marL="342900" indent="-342900">
              <a:spcBef>
                <a:spcPts val="300"/>
              </a:spcBef>
              <a:buFont typeface="Arial" panose="020B0604020202020204" pitchFamily="34" charset="0"/>
              <a:buChar char="•"/>
            </a:pPr>
            <a:r>
              <a:rPr lang="en-GB" dirty="0"/>
              <a:t>Practicality</a:t>
            </a:r>
          </a:p>
          <a:p>
            <a:pPr marL="342900" indent="-342900">
              <a:spcBef>
                <a:spcPts val="300"/>
              </a:spcBef>
              <a:buFont typeface="Arial" panose="020B0604020202020204" pitchFamily="34" charset="0"/>
              <a:buChar char="•"/>
            </a:pPr>
            <a:r>
              <a:rPr lang="en-GB" dirty="0"/>
              <a:t>Weight</a:t>
            </a:r>
          </a:p>
          <a:p>
            <a:pPr marL="342900" indent="-342900">
              <a:spcBef>
                <a:spcPts val="300"/>
              </a:spcBef>
              <a:buFont typeface="Arial" panose="020B0604020202020204" pitchFamily="34" charset="0"/>
              <a:buChar char="•"/>
            </a:pPr>
            <a:r>
              <a:rPr lang="en-GB" dirty="0"/>
              <a:t>Style </a:t>
            </a:r>
          </a:p>
          <a:p>
            <a:pPr marL="342900" indent="-342900">
              <a:spcBef>
                <a:spcPts val="300"/>
              </a:spcBef>
              <a:buFont typeface="Arial" panose="020B0604020202020204" pitchFamily="34" charset="0"/>
              <a:buChar char="•"/>
            </a:pPr>
            <a:r>
              <a:rPr lang="en-GB" dirty="0"/>
              <a:t>Anything else </a:t>
            </a:r>
          </a:p>
        </p:txBody>
      </p:sp>
      <p:sp>
        <p:nvSpPr>
          <p:cNvPr id="5" name="Subtitle 2"/>
          <p:cNvSpPr txBox="1">
            <a:spLocks/>
          </p:cNvSpPr>
          <p:nvPr/>
        </p:nvSpPr>
        <p:spPr>
          <a:xfrm>
            <a:off x="7415408" y="1778696"/>
            <a:ext cx="2951351" cy="3966839"/>
          </a:xfrm>
          <a:prstGeom prst="rect">
            <a:avLst/>
          </a:prstGeom>
          <a:solidFill>
            <a:srgbClr val="662482"/>
          </a:solidFill>
          <a:ln w="69850">
            <a:solidFill>
              <a:srgbClr val="662482"/>
            </a:solidFill>
          </a:ln>
        </p:spPr>
        <p:txBody>
          <a:bodyPr vert="horz" lIns="91440" tIns="45720" rIns="91440" bIns="45720" numCol="1" rtlCol="0" anchor="ctr">
            <a:noAutofit/>
          </a:bodyPr>
          <a:lstStyle>
            <a:lvl1pPr marL="0" marR="0" indent="0" algn="l" defTabSz="1007943" rtl="0" eaLnBrk="1" fontAlgn="auto" latinLnBrk="0" hangingPunct="1">
              <a:lnSpc>
                <a:spcPct val="10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93663" indent="-93663">
              <a:spcBef>
                <a:spcPts val="0"/>
              </a:spcBef>
              <a:buFont typeface="Arial" panose="020B0604020202020204" pitchFamily="34" charset="0"/>
              <a:buChar char="•"/>
            </a:pPr>
            <a:r>
              <a:rPr lang="en-GB" sz="2000" dirty="0">
                <a:solidFill>
                  <a:schemeClr val="bg1"/>
                </a:solidFill>
              </a:rPr>
              <a:t>Remember how things have changed over time. Could we go back to old, more sustainable, practices?</a:t>
            </a:r>
          </a:p>
          <a:p>
            <a:pPr>
              <a:spcBef>
                <a:spcPts val="0"/>
              </a:spcBef>
            </a:pPr>
            <a:r>
              <a:rPr lang="en-GB" sz="2000" dirty="0">
                <a:solidFill>
                  <a:schemeClr val="bg1"/>
                </a:solidFill>
              </a:rPr>
              <a:t>  </a:t>
            </a:r>
          </a:p>
          <a:p>
            <a:pPr marL="93663" indent="-93663">
              <a:spcBef>
                <a:spcPts val="0"/>
              </a:spcBef>
              <a:buFont typeface="Arial" panose="020B0604020202020204" pitchFamily="34" charset="0"/>
              <a:buChar char="•"/>
            </a:pPr>
            <a:r>
              <a:rPr lang="en-GB" sz="2000" dirty="0">
                <a:solidFill>
                  <a:schemeClr val="bg1"/>
                </a:solidFill>
              </a:rPr>
              <a:t>Look to other countries for inspiration. </a:t>
            </a:r>
          </a:p>
          <a:p>
            <a:pPr>
              <a:spcBef>
                <a:spcPts val="0"/>
              </a:spcBef>
            </a:pPr>
            <a:endParaRPr lang="en-GB" sz="2000" dirty="0">
              <a:solidFill>
                <a:schemeClr val="bg1"/>
              </a:solidFill>
            </a:endParaRPr>
          </a:p>
          <a:p>
            <a:pPr marL="93663" indent="-93663">
              <a:spcBef>
                <a:spcPts val="0"/>
              </a:spcBef>
              <a:buFont typeface="Arial" panose="020B0604020202020204" pitchFamily="34" charset="0"/>
              <a:buChar char="•"/>
            </a:pPr>
            <a:r>
              <a:rPr lang="en-GB" sz="2000" dirty="0">
                <a:solidFill>
                  <a:schemeClr val="bg1"/>
                </a:solidFill>
              </a:rPr>
              <a:t>What is grown in your local area that could be used? </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34866" y="5260776"/>
            <a:ext cx="1575010" cy="1627867"/>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2139" y="5260776"/>
            <a:ext cx="1596163" cy="1627711"/>
          </a:xfrm>
          <a:prstGeom prst="rect">
            <a:avLst/>
          </a:prstGeom>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46440" y="5260776"/>
            <a:ext cx="1525993" cy="1627711"/>
          </a:xfrm>
          <a:prstGeom prst="rect">
            <a:avLst/>
          </a:prstGeom>
        </p:spPr>
      </p:pic>
    </p:spTree>
    <p:extLst>
      <p:ext uri="{BB962C8B-B14F-4D97-AF65-F5344CB8AC3E}">
        <p14:creationId xmlns:p14="http://schemas.microsoft.com/office/powerpoint/2010/main" val="2743241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So the question is… </a:t>
            </a:r>
          </a:p>
        </p:txBody>
      </p:sp>
      <p:sp>
        <p:nvSpPr>
          <p:cNvPr id="3" name="Subtitle 2"/>
          <p:cNvSpPr>
            <a:spLocks noGrp="1"/>
          </p:cNvSpPr>
          <p:nvPr>
            <p:ph type="subTitle" idx="1"/>
          </p:nvPr>
        </p:nvSpPr>
        <p:spPr>
          <a:xfrm>
            <a:off x="121023" y="5844557"/>
            <a:ext cx="8463139" cy="919314"/>
          </a:xfrm>
        </p:spPr>
        <p:txBody>
          <a:bodyPr/>
          <a:lstStyle/>
          <a:p>
            <a:r>
              <a:rPr lang="en-GB" sz="4400" dirty="0"/>
              <a:t>Is it time to bin the plastic bag?</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5641" y="1911291"/>
            <a:ext cx="5440528" cy="3626656"/>
          </a:xfrm>
          <a:prstGeom prst="rect">
            <a:avLst/>
          </a:prstGeom>
        </p:spPr>
      </p:pic>
    </p:spTree>
    <p:extLst>
      <p:ext uri="{BB962C8B-B14F-4D97-AF65-F5344CB8AC3E}">
        <p14:creationId xmlns:p14="http://schemas.microsoft.com/office/powerpoint/2010/main" val="4152372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Look at everything you’ve learned</a:t>
            </a:r>
          </a:p>
        </p:txBody>
      </p:sp>
      <p:sp>
        <p:nvSpPr>
          <p:cNvPr id="3" name="Subtitle 2"/>
          <p:cNvSpPr>
            <a:spLocks noGrp="1"/>
          </p:cNvSpPr>
          <p:nvPr>
            <p:ph type="subTitle" idx="1"/>
          </p:nvPr>
        </p:nvSpPr>
        <p:spPr>
          <a:xfrm>
            <a:off x="346678" y="4626608"/>
            <a:ext cx="8018860" cy="974092"/>
          </a:xfrm>
        </p:spPr>
        <p:txBody>
          <a:bodyPr>
            <a:normAutofit lnSpcReduction="10000"/>
          </a:bodyPr>
          <a:lstStyle/>
          <a:p>
            <a:r>
              <a:rPr lang="en-GB" dirty="0"/>
              <a:t>What do you think the most important thing you/we can do is? </a:t>
            </a:r>
          </a:p>
        </p:txBody>
      </p:sp>
    </p:spTree>
    <p:extLst>
      <p:ext uri="{BB962C8B-B14F-4D97-AF65-F5344CB8AC3E}">
        <p14:creationId xmlns:p14="http://schemas.microsoft.com/office/powerpoint/2010/main" val="2809151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04" y="7037619"/>
            <a:ext cx="4769704" cy="461665"/>
          </a:xfrm>
          <a:prstGeom prst="rect">
            <a:avLst/>
          </a:prstGeom>
        </p:spPr>
        <p:txBody>
          <a:bodyPr wrap="none">
            <a:spAutoFit/>
          </a:bodyPr>
          <a:lstStyle/>
          <a:p>
            <a:r>
              <a:rPr lang="en-GB" sz="2400" b="1" dirty="0">
                <a:solidFill>
                  <a:srgbClr val="662482"/>
                </a:solidFill>
              </a:rPr>
              <a:t>(Remember this for the next lesson)</a:t>
            </a:r>
          </a:p>
        </p:txBody>
      </p:sp>
    </p:spTree>
    <p:extLst>
      <p:ext uri="{BB962C8B-B14F-4D97-AF65-F5344CB8AC3E}">
        <p14:creationId xmlns:p14="http://schemas.microsoft.com/office/powerpoint/2010/main" val="173897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CF05-E7B4-594F-AB5C-F11B8D1E71D8}"/>
              </a:ext>
            </a:extLst>
          </p:cNvPr>
          <p:cNvSpPr>
            <a:spLocks noGrp="1"/>
          </p:cNvSpPr>
          <p:nvPr>
            <p:ph type="ctrTitle"/>
          </p:nvPr>
        </p:nvSpPr>
        <p:spPr>
          <a:xfrm>
            <a:off x="801885" y="642082"/>
            <a:ext cx="9088041" cy="841577"/>
          </a:xfrm>
        </p:spPr>
        <p:txBody>
          <a:bodyPr/>
          <a:lstStyle/>
          <a:p>
            <a:r>
              <a:rPr lang="en-US" dirty="0"/>
              <a:t>Lesson Objectives</a:t>
            </a:r>
          </a:p>
        </p:txBody>
      </p:sp>
      <p:sp>
        <p:nvSpPr>
          <p:cNvPr id="3" name="Subtitle 2">
            <a:extLst>
              <a:ext uri="{FF2B5EF4-FFF2-40B4-BE49-F238E27FC236}">
                <a16:creationId xmlns:a16="http://schemas.microsoft.com/office/drawing/2014/main" id="{BE81A7EE-55CA-C44B-AF72-BA122068C910}"/>
              </a:ext>
            </a:extLst>
          </p:cNvPr>
          <p:cNvSpPr>
            <a:spLocks noGrp="1"/>
          </p:cNvSpPr>
          <p:nvPr>
            <p:ph type="subTitle" idx="1"/>
          </p:nvPr>
        </p:nvSpPr>
        <p:spPr>
          <a:xfrm>
            <a:off x="684854" y="1604682"/>
            <a:ext cx="7131919" cy="5038165"/>
          </a:xfrm>
        </p:spPr>
        <p:txBody>
          <a:bodyPr/>
          <a:lstStyle/>
          <a:p>
            <a:pPr marL="342900" lvl="0" indent="-342900">
              <a:buFont typeface="Arial" panose="020B0604020202020204" pitchFamily="34" charset="0"/>
              <a:buChar char="•"/>
            </a:pPr>
            <a:r>
              <a:rPr lang="en-GB" sz="2400" dirty="0"/>
              <a:t>Understand the evolution of plastic throughout history</a:t>
            </a:r>
          </a:p>
          <a:p>
            <a:pPr marL="342900" lvl="0" indent="-342900">
              <a:buFont typeface="Arial" panose="020B0604020202020204" pitchFamily="34" charset="0"/>
              <a:buChar char="•"/>
            </a:pPr>
            <a:r>
              <a:rPr lang="en-GB" sz="2400" dirty="0"/>
              <a:t>Understand the pros and cons of plastic to modern society</a:t>
            </a:r>
          </a:p>
          <a:p>
            <a:pPr marL="342900" lvl="0" indent="-342900">
              <a:buFont typeface="Arial" panose="020B0604020202020204" pitchFamily="34" charset="0"/>
              <a:buChar char="•"/>
            </a:pPr>
            <a:r>
              <a:rPr lang="en-GB" sz="2400" dirty="0"/>
              <a:t>Apply growing knowledge of sustainability to own practices</a:t>
            </a:r>
          </a:p>
          <a:p>
            <a:pPr marL="342900" lvl="0" indent="-342900">
              <a:buFont typeface="Arial" panose="020B0604020202020204" pitchFamily="34" charset="0"/>
              <a:buChar char="•"/>
            </a:pPr>
            <a:r>
              <a:rPr lang="en-GB" sz="2400" dirty="0"/>
              <a:t>Analyse and evaluate the properties of natural and manmade materials, including plastic and biological alternatives</a:t>
            </a:r>
          </a:p>
          <a:p>
            <a:pPr marL="342900" lvl="0" indent="-342900">
              <a:buFont typeface="Arial" panose="020B0604020202020204" pitchFamily="34" charset="0"/>
              <a:buChar char="•"/>
            </a:pPr>
            <a:r>
              <a:rPr lang="en-GB" sz="2400" dirty="0"/>
              <a:t>Design and conduct a scientific experiment</a:t>
            </a:r>
          </a:p>
          <a:p>
            <a:pPr marL="342900" lvl="0" indent="-342900">
              <a:buFont typeface="Arial" panose="020B0604020202020204" pitchFamily="34" charset="0"/>
              <a:buChar char="•"/>
            </a:pPr>
            <a:r>
              <a:rPr lang="en-GB" sz="2400" dirty="0"/>
              <a:t>Design an innovative alternative to plastic bags</a:t>
            </a:r>
          </a:p>
          <a:p>
            <a:pPr marL="342900" lvl="0" indent="-342900">
              <a:buFont typeface="Arial" panose="020B0604020202020204" pitchFamily="34" charset="0"/>
              <a:buChar char="•"/>
            </a:pPr>
            <a:r>
              <a:rPr lang="en-GB" sz="2400" dirty="0"/>
              <a:t>Justify the reasons for own choices.</a:t>
            </a:r>
            <a:endParaRPr lang="en-US" sz="2400"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7642" y="3131690"/>
            <a:ext cx="1025272" cy="1025272"/>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7642" y="4382991"/>
            <a:ext cx="1021282" cy="1021282"/>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8924" y="1880389"/>
            <a:ext cx="1021282" cy="102128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3652" y="1880389"/>
            <a:ext cx="1025272" cy="1025272"/>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8924" y="4382991"/>
            <a:ext cx="1021282" cy="1021282"/>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48924" y="3086534"/>
            <a:ext cx="1021282" cy="1021282"/>
          </a:xfrm>
          <a:prstGeom prst="rect">
            <a:avLst/>
          </a:prstGeom>
        </p:spPr>
      </p:pic>
    </p:spTree>
    <p:extLst>
      <p:ext uri="{BB962C8B-B14F-4D97-AF65-F5344CB8AC3E}">
        <p14:creationId xmlns:p14="http://schemas.microsoft.com/office/powerpoint/2010/main" val="1257666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CF05-E7B4-594F-AB5C-F11B8D1E71D8}"/>
              </a:ext>
            </a:extLst>
          </p:cNvPr>
          <p:cNvSpPr>
            <a:spLocks noGrp="1"/>
          </p:cNvSpPr>
          <p:nvPr>
            <p:ph type="ctrTitle"/>
          </p:nvPr>
        </p:nvSpPr>
        <p:spPr/>
        <p:txBody>
          <a:bodyPr/>
          <a:lstStyle/>
          <a:p>
            <a:r>
              <a:rPr lang="en-US" dirty="0"/>
              <a:t>Lesson Outcomes</a:t>
            </a:r>
          </a:p>
        </p:txBody>
      </p:sp>
      <p:sp>
        <p:nvSpPr>
          <p:cNvPr id="3" name="Subtitle 2">
            <a:extLst>
              <a:ext uri="{FF2B5EF4-FFF2-40B4-BE49-F238E27FC236}">
                <a16:creationId xmlns:a16="http://schemas.microsoft.com/office/drawing/2014/main" id="{BE81A7EE-55CA-C44B-AF72-BA122068C910}"/>
              </a:ext>
            </a:extLst>
          </p:cNvPr>
          <p:cNvSpPr>
            <a:spLocks noGrp="1"/>
          </p:cNvSpPr>
          <p:nvPr>
            <p:ph type="subTitle" idx="1"/>
          </p:nvPr>
        </p:nvSpPr>
        <p:spPr>
          <a:xfrm>
            <a:off x="684854" y="1604682"/>
            <a:ext cx="7131919" cy="4123765"/>
          </a:xfrm>
        </p:spPr>
        <p:txBody>
          <a:bodyPr/>
          <a:lstStyle/>
          <a:p>
            <a:pPr marL="342900" lvl="0" indent="-342900">
              <a:buFont typeface="Arial" panose="020B0604020202020204" pitchFamily="34" charset="0"/>
              <a:buChar char="•"/>
            </a:pPr>
            <a:r>
              <a:rPr lang="en-GB" dirty="0"/>
              <a:t>Analyse own habits in relation to sustainability</a:t>
            </a:r>
          </a:p>
          <a:p>
            <a:pPr marL="342900" lvl="0" indent="-342900">
              <a:buFont typeface="Arial" panose="020B0604020202020204" pitchFamily="34" charset="0"/>
              <a:buChar char="•"/>
            </a:pPr>
            <a:r>
              <a:rPr lang="en-GB" dirty="0"/>
              <a:t>Conduct a scientific experiment that analyses the biodegradability of various resources</a:t>
            </a:r>
          </a:p>
          <a:p>
            <a:pPr marL="342900" lvl="0" indent="-342900">
              <a:buFont typeface="Arial" panose="020B0604020202020204" pitchFamily="34" charset="0"/>
              <a:buChar char="•"/>
            </a:pPr>
            <a:r>
              <a:rPr lang="en-GB" dirty="0"/>
              <a:t>Design and conduct a scientific experiment that assesses the properties of various materials</a:t>
            </a:r>
          </a:p>
          <a:p>
            <a:pPr marL="342900" lvl="0" indent="-342900">
              <a:buFont typeface="Arial" panose="020B0604020202020204" pitchFamily="34" charset="0"/>
              <a:buChar char="•"/>
            </a:pPr>
            <a:r>
              <a:rPr lang="en-GB" dirty="0"/>
              <a:t>Apply findings of research to design an alternative to the plastic bag.</a:t>
            </a:r>
          </a:p>
          <a:p>
            <a:pPr marL="342900" lvl="0" indent="-342900">
              <a:buFont typeface="Arial" panose="020B0604020202020204" pitchFamily="34" charset="0"/>
              <a:buChar char="•"/>
            </a:pP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77642" y="3131690"/>
            <a:ext cx="1025272" cy="1025272"/>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7642" y="4382991"/>
            <a:ext cx="1021282" cy="1021282"/>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48924" y="1880389"/>
            <a:ext cx="1021282" cy="1021282"/>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73652" y="1880389"/>
            <a:ext cx="1025272" cy="1025272"/>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48924" y="4382991"/>
            <a:ext cx="1021282" cy="1021282"/>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48924" y="3086534"/>
            <a:ext cx="1021282" cy="1021282"/>
          </a:xfrm>
          <a:prstGeom prst="rect">
            <a:avLst/>
          </a:prstGeom>
        </p:spPr>
      </p:pic>
    </p:spTree>
    <p:extLst>
      <p:ext uri="{BB962C8B-B14F-4D97-AF65-F5344CB8AC3E}">
        <p14:creationId xmlns:p14="http://schemas.microsoft.com/office/powerpoint/2010/main" val="1477630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838201" y="1593393"/>
            <a:ext cx="7980122" cy="1325563"/>
          </a:xfrm>
          <a:prstGeom prst="rect">
            <a:avLst/>
          </a:prstGeom>
        </p:spPr>
        <p:txBody>
          <a:bodyPr vert="horz" lIns="91440" tIns="45720" rIns="91440" bIns="45720" rtlCol="0" anchor="b">
            <a:noAutofit/>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r>
              <a:rPr lang="en-GB" sz="4000" dirty="0">
                <a:latin typeface="Trebuchet MS" panose="020B0603020202020204" pitchFamily="34" charset="0"/>
              </a:rPr>
              <a:t>How achievable is sustainability (locally and globally)? Place your opinion on the line. </a:t>
            </a:r>
          </a:p>
        </p:txBody>
      </p:sp>
      <p:sp>
        <p:nvSpPr>
          <p:cNvPr id="11" name="Content Placeholder 2"/>
          <p:cNvSpPr txBox="1">
            <a:spLocks/>
          </p:cNvSpPr>
          <p:nvPr/>
        </p:nvSpPr>
        <p:spPr>
          <a:xfrm>
            <a:off x="149087" y="6112277"/>
            <a:ext cx="7788965" cy="532733"/>
          </a:xfrm>
          <a:prstGeom prst="rect">
            <a:avLst/>
          </a:prstGeom>
        </p:spPr>
        <p:txBody>
          <a:bodyPr vert="horz" lIns="91440" tIns="45720" rIns="91440" bIns="45720" rtlCol="0">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2500" kern="1200">
                <a:solidFill>
                  <a:schemeClr val="tx1"/>
                </a:solidFill>
                <a:latin typeface="Trebuchet MS" panose="020B0703020202090204" pitchFamily="34" charset="0"/>
                <a:ea typeface="+mn-ea"/>
                <a:cs typeface="Times New Roman" panose="02020603050405020304" pitchFamily="18" charset="0"/>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r>
              <a:rPr lang="en-GB" dirty="0">
                <a:latin typeface="Trebuchet MS" panose="020B0603020202020204" pitchFamily="34" charset="0"/>
              </a:rPr>
              <a:t>Challenge: What does sustainable mean to you?</a:t>
            </a:r>
          </a:p>
        </p:txBody>
      </p:sp>
      <p:cxnSp>
        <p:nvCxnSpPr>
          <p:cNvPr id="12" name="Straight Arrow Connector 11"/>
          <p:cNvCxnSpPr/>
          <p:nvPr/>
        </p:nvCxnSpPr>
        <p:spPr>
          <a:xfrm>
            <a:off x="612523" y="4276336"/>
            <a:ext cx="9186839" cy="0"/>
          </a:xfrm>
          <a:prstGeom prst="straightConnector1">
            <a:avLst/>
          </a:prstGeom>
          <a:ln w="63500">
            <a:solidFill>
              <a:srgbClr val="66248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1598" y="4499707"/>
            <a:ext cx="2615184" cy="369332"/>
          </a:xfrm>
          <a:prstGeom prst="rect">
            <a:avLst/>
          </a:prstGeom>
          <a:noFill/>
        </p:spPr>
        <p:txBody>
          <a:bodyPr wrap="square" rtlCol="0">
            <a:spAutoFit/>
          </a:bodyPr>
          <a:lstStyle/>
          <a:p>
            <a:r>
              <a:rPr lang="en-GB" dirty="0">
                <a:latin typeface="Trebuchet MS" panose="020B0603020202020204" pitchFamily="34" charset="0"/>
              </a:rPr>
              <a:t>Not at all achievable </a:t>
            </a:r>
          </a:p>
        </p:txBody>
      </p:sp>
      <p:sp>
        <p:nvSpPr>
          <p:cNvPr id="14" name="Rectangle 13"/>
          <p:cNvSpPr/>
          <p:nvPr/>
        </p:nvSpPr>
        <p:spPr>
          <a:xfrm>
            <a:off x="7982742" y="4512718"/>
            <a:ext cx="2481770" cy="369332"/>
          </a:xfrm>
          <a:prstGeom prst="rect">
            <a:avLst/>
          </a:prstGeom>
        </p:spPr>
        <p:txBody>
          <a:bodyPr wrap="none">
            <a:spAutoFit/>
          </a:bodyPr>
          <a:lstStyle/>
          <a:p>
            <a:r>
              <a:rPr lang="en-GB" dirty="0">
                <a:latin typeface="Trebuchet MS" panose="020B0603020202020204" pitchFamily="34" charset="0"/>
              </a:rPr>
              <a:t>Extremely achievable </a:t>
            </a:r>
          </a:p>
        </p:txBody>
      </p:sp>
    </p:spTree>
    <p:extLst>
      <p:ext uri="{BB962C8B-B14F-4D97-AF65-F5344CB8AC3E}">
        <p14:creationId xmlns:p14="http://schemas.microsoft.com/office/powerpoint/2010/main" val="6228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93497" y="5678476"/>
            <a:ext cx="1774135" cy="1724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Trebuchet MS" panose="020B0603020202020204" pitchFamily="34" charset="0"/>
            </a:endParaRPr>
          </a:p>
        </p:txBody>
      </p:sp>
      <p:sp>
        <p:nvSpPr>
          <p:cNvPr id="7" name="Title 1">
            <a:extLst>
              <a:ext uri="{FF2B5EF4-FFF2-40B4-BE49-F238E27FC236}">
                <a16:creationId xmlns:a16="http://schemas.microsoft.com/office/drawing/2014/main" id="{16E352DD-0151-4602-BC9B-7237BD4DB6E0}"/>
              </a:ext>
            </a:extLst>
          </p:cNvPr>
          <p:cNvSpPr txBox="1">
            <a:spLocks/>
          </p:cNvSpPr>
          <p:nvPr/>
        </p:nvSpPr>
        <p:spPr>
          <a:xfrm>
            <a:off x="502857" y="607416"/>
            <a:ext cx="10793070" cy="1056689"/>
          </a:xfrm>
          <a:prstGeom prst="rect">
            <a:avLst/>
          </a:prstGeom>
        </p:spPr>
        <p:txBody>
          <a:bodyPr vert="horz" lIns="91440" tIns="45720" rIns="91440" bIns="45720" rtlCol="0" anchor="b">
            <a:normAutofit fontScale="90000" lnSpcReduction="10000"/>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r>
              <a:rPr lang="en-GB" sz="4000" dirty="0">
                <a:latin typeface="Trebuchet MS" panose="020B0603020202020204" pitchFamily="34" charset="0"/>
              </a:rPr>
              <a:t>Do you only buy/use what you need? Discuss…</a:t>
            </a:r>
            <a:br>
              <a:rPr lang="en-GB" sz="4000" dirty="0">
                <a:latin typeface="Trebuchet MS" panose="020B0603020202020204" pitchFamily="34" charset="0"/>
              </a:rPr>
            </a:br>
            <a:endParaRPr lang="en-GB" sz="4000" dirty="0">
              <a:latin typeface="Trebuchet MS" panose="020B0603020202020204" pitchFamily="34" charset="0"/>
            </a:endParaRPr>
          </a:p>
        </p:txBody>
      </p:sp>
      <p:sp>
        <p:nvSpPr>
          <p:cNvPr id="8" name="Speech Bubble: Rectangle with Corners Rounded 3">
            <a:extLst>
              <a:ext uri="{FF2B5EF4-FFF2-40B4-BE49-F238E27FC236}">
                <a16:creationId xmlns:a16="http://schemas.microsoft.com/office/drawing/2014/main" id="{57EC5D74-233A-49EE-8989-BCC614728ECA}"/>
              </a:ext>
            </a:extLst>
          </p:cNvPr>
          <p:cNvSpPr/>
          <p:nvPr/>
        </p:nvSpPr>
        <p:spPr>
          <a:xfrm>
            <a:off x="625849" y="1571003"/>
            <a:ext cx="2291600" cy="1031195"/>
          </a:xfrm>
          <a:prstGeom prst="wedgeRoundRectCallout">
            <a:avLst>
              <a:gd name="adj1" fmla="val -1495"/>
              <a:gd name="adj2" fmla="val 75000"/>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What makes you buy something?</a:t>
            </a:r>
          </a:p>
        </p:txBody>
      </p:sp>
      <p:sp>
        <p:nvSpPr>
          <p:cNvPr id="9" name="Speech Bubble: Rectangle with Corners Rounded 4">
            <a:extLst>
              <a:ext uri="{FF2B5EF4-FFF2-40B4-BE49-F238E27FC236}">
                <a16:creationId xmlns:a16="http://schemas.microsoft.com/office/drawing/2014/main" id="{A4C24F14-2826-4F53-B3E6-733010D2B865}"/>
              </a:ext>
            </a:extLst>
          </p:cNvPr>
          <p:cNvSpPr/>
          <p:nvPr/>
        </p:nvSpPr>
        <p:spPr>
          <a:xfrm>
            <a:off x="374170" y="2935500"/>
            <a:ext cx="2543279" cy="1448246"/>
          </a:xfrm>
          <a:prstGeom prst="wedgeRoundRectCallout">
            <a:avLst>
              <a:gd name="adj1" fmla="val -1868"/>
              <a:gd name="adj2" fmla="val 85021"/>
              <a:gd name="adj3" fmla="val 16667"/>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What do buy that you don’t really need, but want?</a:t>
            </a:r>
          </a:p>
        </p:txBody>
      </p:sp>
      <p:sp>
        <p:nvSpPr>
          <p:cNvPr id="15" name="Speech Bubble: Rectangle with Corners Rounded 5">
            <a:extLst>
              <a:ext uri="{FF2B5EF4-FFF2-40B4-BE49-F238E27FC236}">
                <a16:creationId xmlns:a16="http://schemas.microsoft.com/office/drawing/2014/main" id="{00EBDC05-331E-401D-A8BF-BD7A31C20046}"/>
              </a:ext>
            </a:extLst>
          </p:cNvPr>
          <p:cNvSpPr/>
          <p:nvPr/>
        </p:nvSpPr>
        <p:spPr>
          <a:xfrm>
            <a:off x="5749728" y="1495861"/>
            <a:ext cx="4498674" cy="1035934"/>
          </a:xfrm>
          <a:prstGeom prst="wedgeRoundRectCallout">
            <a:avLst>
              <a:gd name="adj1" fmla="val -38470"/>
              <a:gd name="adj2" fmla="val 80010"/>
              <a:gd name="adj3" fmla="val 16667"/>
            </a:avLst>
          </a:prstGeom>
          <a:solidFill>
            <a:srgbClr val="B06FF1"/>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Could you borrow it from a family member or friend?</a:t>
            </a:r>
          </a:p>
        </p:txBody>
      </p:sp>
      <p:sp>
        <p:nvSpPr>
          <p:cNvPr id="16" name="Speech Bubble: Rectangle with Corners Rounded 6">
            <a:extLst>
              <a:ext uri="{FF2B5EF4-FFF2-40B4-BE49-F238E27FC236}">
                <a16:creationId xmlns:a16="http://schemas.microsoft.com/office/drawing/2014/main" id="{8E026EE0-DF88-4D92-9DF3-7EB095F05C4A}"/>
              </a:ext>
            </a:extLst>
          </p:cNvPr>
          <p:cNvSpPr/>
          <p:nvPr/>
        </p:nvSpPr>
        <p:spPr>
          <a:xfrm>
            <a:off x="3192520" y="1483820"/>
            <a:ext cx="2282137" cy="2079471"/>
          </a:xfrm>
          <a:prstGeom prst="wedgeRoundRectCallout">
            <a:avLst>
              <a:gd name="adj1" fmla="val -1495"/>
              <a:gd name="adj2" fmla="val 75000"/>
              <a:gd name="adj3" fmla="val 16667"/>
            </a:avLst>
          </a:prstGeom>
          <a:solidFill>
            <a:srgbClr val="6699FF"/>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How many items do you usually have in your basket?</a:t>
            </a:r>
          </a:p>
        </p:txBody>
      </p:sp>
      <p:sp>
        <p:nvSpPr>
          <p:cNvPr id="17" name="Speech Bubble: Rectangle with Corners Rounded 7">
            <a:extLst>
              <a:ext uri="{FF2B5EF4-FFF2-40B4-BE49-F238E27FC236}">
                <a16:creationId xmlns:a16="http://schemas.microsoft.com/office/drawing/2014/main" id="{437D34D9-1D6B-4A64-B8DC-00B68E69A49E}"/>
              </a:ext>
            </a:extLst>
          </p:cNvPr>
          <p:cNvSpPr/>
          <p:nvPr/>
        </p:nvSpPr>
        <p:spPr>
          <a:xfrm>
            <a:off x="734290" y="4953731"/>
            <a:ext cx="3548270" cy="1586948"/>
          </a:xfrm>
          <a:prstGeom prst="wedgeRoundRectCallout">
            <a:avLst>
              <a:gd name="adj1" fmla="val -47060"/>
              <a:gd name="adj2" fmla="val 77505"/>
              <a:gd name="adj3" fmla="val 16667"/>
            </a:avLst>
          </a:prstGeom>
          <a:solidFill>
            <a:srgbClr val="F29E2E"/>
          </a:solidFill>
          <a:ln>
            <a:solidFill>
              <a:srgbClr val="F29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Are you buying it for one occasion? What will you do with it afterwards?</a:t>
            </a:r>
          </a:p>
        </p:txBody>
      </p:sp>
      <p:sp>
        <p:nvSpPr>
          <p:cNvPr id="10" name="Speech Bubble: Rectangle with Corners Rounded 3">
            <a:extLst>
              <a:ext uri="{FF2B5EF4-FFF2-40B4-BE49-F238E27FC236}">
                <a16:creationId xmlns:a16="http://schemas.microsoft.com/office/drawing/2014/main" id="{57EC5D74-233A-49EE-8989-BCC614728ECA}"/>
              </a:ext>
            </a:extLst>
          </p:cNvPr>
          <p:cNvSpPr/>
          <p:nvPr/>
        </p:nvSpPr>
        <p:spPr>
          <a:xfrm>
            <a:off x="6608670" y="4953731"/>
            <a:ext cx="3725593" cy="1518219"/>
          </a:xfrm>
          <a:prstGeom prst="wedgeRoundRectCallout">
            <a:avLst>
              <a:gd name="adj1" fmla="val -1495"/>
              <a:gd name="adj2" fmla="val 75000"/>
              <a:gd name="adj3" fmla="val 1666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Do you ask fast food and takeaway restaurants to </a:t>
            </a:r>
            <a:r>
              <a:rPr lang="en-GB" sz="2000" b="1" dirty="0">
                <a:solidFill>
                  <a:schemeClr val="tx1"/>
                </a:solidFill>
                <a:latin typeface="Trebuchet MS" panose="020B0603020202020204" pitchFamily="34" charset="0"/>
              </a:rPr>
              <a:t>not </a:t>
            </a:r>
            <a:r>
              <a:rPr lang="en-GB" sz="2000" dirty="0">
                <a:solidFill>
                  <a:schemeClr val="tx1"/>
                </a:solidFill>
                <a:latin typeface="Trebuchet MS" panose="020B0603020202020204" pitchFamily="34" charset="0"/>
              </a:rPr>
              <a:t>give you plastic cutlery?</a:t>
            </a:r>
          </a:p>
        </p:txBody>
      </p:sp>
      <p:sp>
        <p:nvSpPr>
          <p:cNvPr id="11" name="Speech Bubble: Rectangle with Corners Rounded 5">
            <a:extLst>
              <a:ext uri="{FF2B5EF4-FFF2-40B4-BE49-F238E27FC236}">
                <a16:creationId xmlns:a16="http://schemas.microsoft.com/office/drawing/2014/main" id="{00EBDC05-331E-401D-A8BF-BD7A31C20046}"/>
              </a:ext>
            </a:extLst>
          </p:cNvPr>
          <p:cNvSpPr/>
          <p:nvPr/>
        </p:nvSpPr>
        <p:spPr>
          <a:xfrm>
            <a:off x="4417078" y="3865418"/>
            <a:ext cx="2057074" cy="2361933"/>
          </a:xfrm>
          <a:prstGeom prst="wedgeRoundRectCallout">
            <a:avLst>
              <a:gd name="adj1" fmla="val -38470"/>
              <a:gd name="adj2" fmla="val 80010"/>
              <a:gd name="adj3" fmla="val 16667"/>
            </a:avLst>
          </a:prstGeom>
          <a:solidFill>
            <a:srgbClr val="B06FF1"/>
          </a:solidFill>
          <a:ln>
            <a:solidFill>
              <a:srgbClr val="B06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Do you have a refillable drinks bottle? Do you use it? Do you have more than 1?</a:t>
            </a:r>
          </a:p>
        </p:txBody>
      </p:sp>
      <p:sp>
        <p:nvSpPr>
          <p:cNvPr id="12" name="Speech Bubble: Rectangle with Corners Rounded 4">
            <a:extLst>
              <a:ext uri="{FF2B5EF4-FFF2-40B4-BE49-F238E27FC236}">
                <a16:creationId xmlns:a16="http://schemas.microsoft.com/office/drawing/2014/main" id="{A4C24F14-2826-4F53-B3E6-733010D2B865}"/>
              </a:ext>
            </a:extLst>
          </p:cNvPr>
          <p:cNvSpPr/>
          <p:nvPr/>
        </p:nvSpPr>
        <p:spPr>
          <a:xfrm flipH="1">
            <a:off x="7212929" y="2804076"/>
            <a:ext cx="2517073" cy="1448246"/>
          </a:xfrm>
          <a:prstGeom prst="wedgeRoundRectCallout">
            <a:avLst>
              <a:gd name="adj1" fmla="val -1868"/>
              <a:gd name="adj2" fmla="val 85021"/>
              <a:gd name="adj3" fmla="val 16667"/>
            </a:avLst>
          </a:prstGeom>
          <a:solidFill>
            <a:srgbClr val="66FF66"/>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Trebuchet MS" panose="020B0603020202020204" pitchFamily="34" charset="0"/>
              </a:rPr>
              <a:t>Do you repair clothes if they get a hole in them?</a:t>
            </a:r>
          </a:p>
        </p:txBody>
      </p:sp>
    </p:spTree>
    <p:extLst>
      <p:ext uri="{BB962C8B-B14F-4D97-AF65-F5344CB8AC3E}">
        <p14:creationId xmlns:p14="http://schemas.microsoft.com/office/powerpoint/2010/main" val="2130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7AC2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884" y="231572"/>
            <a:ext cx="9088041" cy="841577"/>
          </a:xfrm>
        </p:spPr>
        <p:txBody>
          <a:bodyPr>
            <a:normAutofit fontScale="90000"/>
          </a:bodyPr>
          <a:lstStyle/>
          <a:p>
            <a:r>
              <a:rPr lang="en-GB" dirty="0">
                <a:solidFill>
                  <a:schemeClr val="bg2"/>
                </a:solidFill>
              </a:rPr>
              <a:t>The Bioeconomy reduces Waste! </a:t>
            </a:r>
          </a:p>
        </p:txBody>
      </p:sp>
      <p:sp>
        <p:nvSpPr>
          <p:cNvPr id="4" name="Title 1"/>
          <p:cNvSpPr txBox="1">
            <a:spLocks/>
          </p:cNvSpPr>
          <p:nvPr/>
        </p:nvSpPr>
        <p:spPr>
          <a:xfrm>
            <a:off x="470226" y="1856259"/>
            <a:ext cx="2092865" cy="1021400"/>
          </a:xfrm>
          <a:prstGeom prst="rect">
            <a:avLst/>
          </a:prstGeom>
          <a:solidFill>
            <a:schemeClr val="bg2"/>
          </a:solidFill>
          <a:ln w="95250" cap="rnd">
            <a:solidFill>
              <a:schemeClr val="bg1"/>
            </a:solidFill>
          </a:ln>
        </p:spPr>
        <p:txBody>
          <a:bodyPr vert="horz" lIns="91440" tIns="45720" rIns="91440" bIns="45720" rtlCol="0" anchor="b">
            <a:normAutofit fontScale="97500" lnSpcReduction="10000"/>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ctr"/>
            <a:r>
              <a:rPr lang="en-GB" sz="3600" dirty="0">
                <a:solidFill>
                  <a:srgbClr val="6B4C9B"/>
                </a:solidFill>
              </a:rPr>
              <a:t>Linear Economy </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61026" y="3105150"/>
            <a:ext cx="6759363" cy="3733800"/>
          </a:xfrm>
          <a:prstGeom prst="rect">
            <a:avLst/>
          </a:prstGeom>
        </p:spPr>
      </p:pic>
      <p:grpSp>
        <p:nvGrpSpPr>
          <p:cNvPr id="20" name="Group 19"/>
          <p:cNvGrpSpPr/>
          <p:nvPr/>
        </p:nvGrpSpPr>
        <p:grpSpPr>
          <a:xfrm>
            <a:off x="3187486" y="1512987"/>
            <a:ext cx="6506441" cy="1555795"/>
            <a:chOff x="3532909" y="1284387"/>
            <a:chExt cx="6506441" cy="1555795"/>
          </a:xfrm>
        </p:grpSpPr>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32909" y="1284387"/>
              <a:ext cx="6497782" cy="1555795"/>
            </a:xfrm>
            <a:prstGeom prst="rect">
              <a:avLst/>
            </a:prstGeom>
          </p:spPr>
        </p:pic>
        <p:cxnSp>
          <p:nvCxnSpPr>
            <p:cNvPr id="9" name="Straight Connector 8"/>
            <p:cNvCxnSpPr/>
            <p:nvPr/>
          </p:nvCxnSpPr>
          <p:spPr>
            <a:xfrm>
              <a:off x="3568931" y="2828925"/>
              <a:ext cx="6470419" cy="9525"/>
            </a:xfrm>
            <a:prstGeom prst="line">
              <a:avLst/>
            </a:prstGeom>
            <a:ln w="22225" cap="rnd">
              <a:solidFill>
                <a:schemeClr val="bg1"/>
              </a:solidFill>
              <a:prstDash val="lgDash"/>
              <a:miter lim="800000"/>
            </a:ln>
          </p:spPr>
          <p:style>
            <a:lnRef idx="1">
              <a:schemeClr val="accent1"/>
            </a:lnRef>
            <a:fillRef idx="0">
              <a:schemeClr val="accent1"/>
            </a:fillRef>
            <a:effectRef idx="0">
              <a:schemeClr val="accent1"/>
            </a:effectRef>
            <a:fontRef idx="minor">
              <a:schemeClr val="tx1"/>
            </a:fontRef>
          </p:style>
        </p:cxnSp>
      </p:grpSp>
      <p:sp>
        <p:nvSpPr>
          <p:cNvPr id="21" name="Title 1"/>
          <p:cNvSpPr txBox="1">
            <a:spLocks/>
          </p:cNvSpPr>
          <p:nvPr/>
        </p:nvSpPr>
        <p:spPr>
          <a:xfrm>
            <a:off x="470226" y="4398100"/>
            <a:ext cx="2092865" cy="1021400"/>
          </a:xfrm>
          <a:prstGeom prst="rect">
            <a:avLst/>
          </a:prstGeom>
          <a:solidFill>
            <a:schemeClr val="bg2"/>
          </a:solidFill>
          <a:ln w="95250" cap="rnd">
            <a:solidFill>
              <a:schemeClr val="bg1"/>
            </a:solidFill>
          </a:ln>
        </p:spPr>
        <p:txBody>
          <a:bodyPr vert="horz" lIns="91440" tIns="45720" rIns="91440" bIns="45720" rtlCol="0" anchor="b">
            <a:normAutofit fontScale="97500" lnSpcReduction="10000"/>
          </a:bodyPr>
          <a:lstStyle>
            <a:lvl1pPr algn="l" defTabSz="1007943" rtl="0" eaLnBrk="1" latinLnBrk="0" hangingPunct="1">
              <a:lnSpc>
                <a:spcPct val="90000"/>
              </a:lnSpc>
              <a:spcBef>
                <a:spcPct val="0"/>
              </a:spcBef>
              <a:buNone/>
              <a:defRPr sz="5000" b="1" kern="1200">
                <a:solidFill>
                  <a:srgbClr val="662482"/>
                </a:solidFill>
                <a:latin typeface="Trebuchet MS" panose="020B0703020202090204" pitchFamily="34" charset="0"/>
                <a:ea typeface="+mj-ea"/>
                <a:cs typeface="Times New Roman" panose="02020603050405020304" pitchFamily="18" charset="0"/>
              </a:defRPr>
            </a:lvl1pPr>
          </a:lstStyle>
          <a:p>
            <a:pPr algn="ctr"/>
            <a:r>
              <a:rPr lang="en-GB" sz="3600" dirty="0">
                <a:solidFill>
                  <a:srgbClr val="6B4C9B"/>
                </a:solidFill>
              </a:rPr>
              <a:t>Circular Economy </a:t>
            </a:r>
          </a:p>
        </p:txBody>
      </p:sp>
    </p:spTree>
    <p:extLst>
      <p:ext uri="{BB962C8B-B14F-4D97-AF65-F5344CB8AC3E}">
        <p14:creationId xmlns:p14="http://schemas.microsoft.com/office/powerpoint/2010/main" val="1661502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472580" y="1337656"/>
            <a:ext cx="7497225" cy="3157477"/>
            <a:chOff x="1478072" y="538618"/>
            <a:chExt cx="7497225" cy="3157477"/>
          </a:xfrm>
        </p:grpSpPr>
        <p:sp>
          <p:nvSpPr>
            <p:cNvPr id="12" name="Oval 11"/>
            <p:cNvSpPr/>
            <p:nvPr/>
          </p:nvSpPr>
          <p:spPr>
            <a:xfrm>
              <a:off x="6650990" y="557966"/>
              <a:ext cx="2324307" cy="2730673"/>
            </a:xfrm>
            <a:prstGeom prst="ellipse">
              <a:avLst/>
            </a:prstGeom>
            <a:noFill/>
            <a:ln w="98425">
              <a:solidFill>
                <a:srgbClr val="662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067278" y="538618"/>
              <a:ext cx="2324307" cy="2730673"/>
            </a:xfrm>
            <a:prstGeom prst="ellipse">
              <a:avLst/>
            </a:prstGeom>
            <a:noFill/>
            <a:ln w="98425">
              <a:solidFill>
                <a:srgbClr val="662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478073" y="538619"/>
              <a:ext cx="2324307" cy="2730673"/>
            </a:xfrm>
            <a:prstGeom prst="ellipse">
              <a:avLst/>
            </a:prstGeom>
            <a:noFill/>
            <a:ln w="98425">
              <a:solidFill>
                <a:srgbClr val="662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478072" y="1665963"/>
              <a:ext cx="2313320" cy="2030132"/>
            </a:xfrm>
            <a:prstGeom prst="rect">
              <a:avLst/>
            </a:prstGeom>
            <a:solidFill>
              <a:schemeClr val="bg1"/>
            </a:solidFill>
            <a:ln w="117475" cap="rnd">
              <a:solidFill>
                <a:srgbClr val="66248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Trebuchet MS" panose="020B0603020202020204" pitchFamily="34" charset="0"/>
                </a:rPr>
                <a:t>Bag in the 1950s</a:t>
              </a:r>
            </a:p>
            <a:p>
              <a:pPr algn="ctr"/>
              <a:r>
                <a:rPr lang="en-GB" sz="2000" dirty="0">
                  <a:solidFill>
                    <a:schemeClr val="tx1"/>
                  </a:solidFill>
                  <a:latin typeface="Trebuchet MS" panose="020B0603020202020204" pitchFamily="34" charset="0"/>
                </a:rPr>
                <a:t>Paper, string, wicker baskets</a:t>
              </a:r>
            </a:p>
          </p:txBody>
        </p:sp>
        <p:sp>
          <p:nvSpPr>
            <p:cNvPr id="5" name="Rectangle 4"/>
            <p:cNvSpPr/>
            <p:nvPr/>
          </p:nvSpPr>
          <p:spPr>
            <a:xfrm>
              <a:off x="4067278" y="1665963"/>
              <a:ext cx="2313320" cy="2030132"/>
            </a:xfrm>
            <a:prstGeom prst="rect">
              <a:avLst/>
            </a:prstGeom>
            <a:solidFill>
              <a:schemeClr val="bg1"/>
            </a:solidFill>
            <a:ln w="117475" cap="rnd">
              <a:solidFill>
                <a:srgbClr val="66248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Trebuchet MS" panose="020B0603020202020204" pitchFamily="34" charset="0"/>
                </a:rPr>
                <a:t>Bag in 2015</a:t>
              </a:r>
            </a:p>
            <a:p>
              <a:pPr algn="ctr"/>
              <a:r>
                <a:rPr lang="en-GB" sz="2000" dirty="0">
                  <a:solidFill>
                    <a:schemeClr val="tx1"/>
                  </a:solidFill>
                  <a:latin typeface="Trebuchet MS" panose="020B0603020202020204" pitchFamily="34" charset="0"/>
                </a:rPr>
                <a:t>Single use plastic bag</a:t>
              </a:r>
            </a:p>
          </p:txBody>
        </p:sp>
        <p:sp>
          <p:nvSpPr>
            <p:cNvPr id="6" name="Rectangle 5"/>
            <p:cNvSpPr/>
            <p:nvPr/>
          </p:nvSpPr>
          <p:spPr>
            <a:xfrm>
              <a:off x="6656484" y="1665962"/>
              <a:ext cx="2313320" cy="2030132"/>
            </a:xfrm>
            <a:prstGeom prst="rect">
              <a:avLst/>
            </a:prstGeom>
            <a:solidFill>
              <a:schemeClr val="bg1"/>
            </a:solidFill>
            <a:ln w="117475" cap="rnd">
              <a:solidFill>
                <a:srgbClr val="66248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Trebuchet MS" panose="020B0603020202020204" pitchFamily="34" charset="0"/>
                </a:rPr>
                <a:t>Bag in the future</a:t>
              </a:r>
            </a:p>
            <a:p>
              <a:pPr algn="ctr"/>
              <a:r>
                <a:rPr lang="en-GB" sz="2000" dirty="0">
                  <a:solidFill>
                    <a:schemeClr val="tx1"/>
                  </a:solidFill>
                  <a:latin typeface="Trebuchet MS" panose="020B0603020202020204" pitchFamily="34" charset="0"/>
                </a:rPr>
                <a:t>Cloth, wicker, </a:t>
              </a:r>
            </a:p>
            <a:p>
              <a:pPr algn="ctr"/>
              <a:r>
                <a:rPr lang="en-GB" sz="2000" dirty="0">
                  <a:solidFill>
                    <a:schemeClr val="tx1"/>
                  </a:solidFill>
                  <a:latin typeface="Trebuchet MS" panose="020B0603020202020204" pitchFamily="34" charset="0"/>
                </a:rPr>
                <a:t>bio-plastic, ???</a:t>
              </a:r>
            </a:p>
          </p:txBody>
        </p:sp>
      </p:grpSp>
      <p:sp>
        <p:nvSpPr>
          <p:cNvPr id="8" name="TextBox 7"/>
          <p:cNvSpPr txBox="1"/>
          <p:nvPr/>
        </p:nvSpPr>
        <p:spPr>
          <a:xfrm>
            <a:off x="8262548" y="223926"/>
            <a:ext cx="2315288" cy="2266156"/>
          </a:xfrm>
          <a:custGeom>
            <a:avLst/>
            <a:gdLst>
              <a:gd name="connsiteX0" fmla="*/ 0 w 1979647"/>
              <a:gd name="connsiteY0" fmla="*/ 0 h 2308324"/>
              <a:gd name="connsiteX1" fmla="*/ 1979647 w 1979647"/>
              <a:gd name="connsiteY1" fmla="*/ 0 h 2308324"/>
              <a:gd name="connsiteX2" fmla="*/ 1979647 w 1979647"/>
              <a:gd name="connsiteY2" fmla="*/ 2308324 h 2308324"/>
              <a:gd name="connsiteX3" fmla="*/ 0 w 1979647"/>
              <a:gd name="connsiteY3" fmla="*/ 2308324 h 2308324"/>
              <a:gd name="connsiteX4" fmla="*/ 0 w 1979647"/>
              <a:gd name="connsiteY4" fmla="*/ 0 h 2308324"/>
              <a:gd name="connsiteX0" fmla="*/ 0 w 1979647"/>
              <a:gd name="connsiteY0" fmla="*/ 348101 h 2656425"/>
              <a:gd name="connsiteX1" fmla="*/ 1052721 w 1979647"/>
              <a:gd name="connsiteY1" fmla="*/ 0 h 2656425"/>
              <a:gd name="connsiteX2" fmla="*/ 1979647 w 1979647"/>
              <a:gd name="connsiteY2" fmla="*/ 348101 h 2656425"/>
              <a:gd name="connsiteX3" fmla="*/ 1979647 w 1979647"/>
              <a:gd name="connsiteY3" fmla="*/ 2656425 h 2656425"/>
              <a:gd name="connsiteX4" fmla="*/ 0 w 1979647"/>
              <a:gd name="connsiteY4" fmla="*/ 2656425 h 2656425"/>
              <a:gd name="connsiteX5" fmla="*/ 0 w 1979647"/>
              <a:gd name="connsiteY5" fmla="*/ 348101 h 2656425"/>
              <a:gd name="connsiteX0" fmla="*/ 0 w 1979647"/>
              <a:gd name="connsiteY0" fmla="*/ 348101 h 2656425"/>
              <a:gd name="connsiteX1" fmla="*/ 1052721 w 1979647"/>
              <a:gd name="connsiteY1" fmla="*/ 0 h 2656425"/>
              <a:gd name="connsiteX2" fmla="*/ 1979647 w 1979647"/>
              <a:gd name="connsiteY2" fmla="*/ 348101 h 2656425"/>
              <a:gd name="connsiteX3" fmla="*/ 1979647 w 1979647"/>
              <a:gd name="connsiteY3" fmla="*/ 2656425 h 2656425"/>
              <a:gd name="connsiteX4" fmla="*/ 0 w 1979647"/>
              <a:gd name="connsiteY4" fmla="*/ 2656425 h 2656425"/>
              <a:gd name="connsiteX5" fmla="*/ 0 w 1979647"/>
              <a:gd name="connsiteY5" fmla="*/ 348101 h 2656425"/>
              <a:gd name="connsiteX0" fmla="*/ 150313 w 1979647"/>
              <a:gd name="connsiteY0" fmla="*/ 711356 h 2656425"/>
              <a:gd name="connsiteX1" fmla="*/ 1052721 w 1979647"/>
              <a:gd name="connsiteY1" fmla="*/ 0 h 2656425"/>
              <a:gd name="connsiteX2" fmla="*/ 1979647 w 1979647"/>
              <a:gd name="connsiteY2" fmla="*/ 348101 h 2656425"/>
              <a:gd name="connsiteX3" fmla="*/ 1979647 w 1979647"/>
              <a:gd name="connsiteY3" fmla="*/ 2656425 h 2656425"/>
              <a:gd name="connsiteX4" fmla="*/ 0 w 1979647"/>
              <a:gd name="connsiteY4" fmla="*/ 2656425 h 2656425"/>
              <a:gd name="connsiteX5" fmla="*/ 150313 w 1979647"/>
              <a:gd name="connsiteY5" fmla="*/ 711356 h 2656425"/>
              <a:gd name="connsiteX0" fmla="*/ 0 w 1979647"/>
              <a:gd name="connsiteY0" fmla="*/ 2656425 h 2656425"/>
              <a:gd name="connsiteX1" fmla="*/ 1052721 w 1979647"/>
              <a:gd name="connsiteY1" fmla="*/ 0 h 2656425"/>
              <a:gd name="connsiteX2" fmla="*/ 1979647 w 1979647"/>
              <a:gd name="connsiteY2" fmla="*/ 348101 h 2656425"/>
              <a:gd name="connsiteX3" fmla="*/ 1979647 w 1979647"/>
              <a:gd name="connsiteY3" fmla="*/ 2656425 h 2656425"/>
              <a:gd name="connsiteX4" fmla="*/ 0 w 1979647"/>
              <a:gd name="connsiteY4" fmla="*/ 2656425 h 2656425"/>
              <a:gd name="connsiteX0" fmla="*/ 66142 w 2045789"/>
              <a:gd name="connsiteY0" fmla="*/ 2656425 h 2656425"/>
              <a:gd name="connsiteX1" fmla="*/ 54150 w 2045789"/>
              <a:gd name="connsiteY1" fmla="*/ 1 h 2656425"/>
              <a:gd name="connsiteX2" fmla="*/ 1118863 w 2045789"/>
              <a:gd name="connsiteY2" fmla="*/ 0 h 2656425"/>
              <a:gd name="connsiteX3" fmla="*/ 2045789 w 2045789"/>
              <a:gd name="connsiteY3" fmla="*/ 348101 h 2656425"/>
              <a:gd name="connsiteX4" fmla="*/ 2045789 w 2045789"/>
              <a:gd name="connsiteY4" fmla="*/ 2656425 h 2656425"/>
              <a:gd name="connsiteX5" fmla="*/ 66142 w 2045789"/>
              <a:gd name="connsiteY5" fmla="*/ 2656425 h 2656425"/>
              <a:gd name="connsiteX0" fmla="*/ 66142 w 2045789"/>
              <a:gd name="connsiteY0" fmla="*/ 2751278 h 2751278"/>
              <a:gd name="connsiteX1" fmla="*/ 54150 w 2045789"/>
              <a:gd name="connsiteY1" fmla="*/ 94854 h 2751278"/>
              <a:gd name="connsiteX2" fmla="*/ 1118863 w 2045789"/>
              <a:gd name="connsiteY2" fmla="*/ 94853 h 2751278"/>
              <a:gd name="connsiteX3" fmla="*/ 2045789 w 2045789"/>
              <a:gd name="connsiteY3" fmla="*/ 442954 h 2751278"/>
              <a:gd name="connsiteX4" fmla="*/ 2045789 w 2045789"/>
              <a:gd name="connsiteY4" fmla="*/ 2751278 h 2751278"/>
              <a:gd name="connsiteX5" fmla="*/ 66142 w 2045789"/>
              <a:gd name="connsiteY5" fmla="*/ 2751278 h 2751278"/>
              <a:gd name="connsiteX0" fmla="*/ 66142 w 2183575"/>
              <a:gd name="connsiteY0" fmla="*/ 2744302 h 2744302"/>
              <a:gd name="connsiteX1" fmla="*/ 54150 w 2183575"/>
              <a:gd name="connsiteY1" fmla="*/ 87878 h 2744302"/>
              <a:gd name="connsiteX2" fmla="*/ 1118863 w 2183575"/>
              <a:gd name="connsiteY2" fmla="*/ 87877 h 2744302"/>
              <a:gd name="connsiteX3" fmla="*/ 2183575 w 2183575"/>
              <a:gd name="connsiteY3" fmla="*/ 448504 h 2744302"/>
              <a:gd name="connsiteX4" fmla="*/ 2045789 w 2183575"/>
              <a:gd name="connsiteY4" fmla="*/ 2744302 h 2744302"/>
              <a:gd name="connsiteX5" fmla="*/ 66142 w 2183575"/>
              <a:gd name="connsiteY5" fmla="*/ 2744302 h 2744302"/>
              <a:gd name="connsiteX0" fmla="*/ 66142 w 2324998"/>
              <a:gd name="connsiteY0" fmla="*/ 2872525 h 2872525"/>
              <a:gd name="connsiteX1" fmla="*/ 54150 w 2324998"/>
              <a:gd name="connsiteY1" fmla="*/ 216101 h 2872525"/>
              <a:gd name="connsiteX2" fmla="*/ 1118863 w 2324998"/>
              <a:gd name="connsiteY2" fmla="*/ 216100 h 2872525"/>
              <a:gd name="connsiteX3" fmla="*/ 2183575 w 2324998"/>
              <a:gd name="connsiteY3" fmla="*/ 576727 h 2872525"/>
              <a:gd name="connsiteX4" fmla="*/ 2045789 w 2324998"/>
              <a:gd name="connsiteY4" fmla="*/ 2872525 h 2872525"/>
              <a:gd name="connsiteX5" fmla="*/ 66142 w 2324998"/>
              <a:gd name="connsiteY5" fmla="*/ 2872525 h 2872525"/>
              <a:gd name="connsiteX0" fmla="*/ 66142 w 2238198"/>
              <a:gd name="connsiteY0" fmla="*/ 3119888 h 3119888"/>
              <a:gd name="connsiteX1" fmla="*/ 54150 w 2238198"/>
              <a:gd name="connsiteY1" fmla="*/ 463464 h 3119888"/>
              <a:gd name="connsiteX2" fmla="*/ 1056233 w 2238198"/>
              <a:gd name="connsiteY2" fmla="*/ 0 h 3119888"/>
              <a:gd name="connsiteX3" fmla="*/ 2183575 w 2238198"/>
              <a:gd name="connsiteY3" fmla="*/ 824090 h 3119888"/>
              <a:gd name="connsiteX4" fmla="*/ 2045789 w 2238198"/>
              <a:gd name="connsiteY4" fmla="*/ 3119888 h 3119888"/>
              <a:gd name="connsiteX5" fmla="*/ 66142 w 2238198"/>
              <a:gd name="connsiteY5" fmla="*/ 3119888 h 3119888"/>
              <a:gd name="connsiteX0" fmla="*/ 66142 w 2294340"/>
              <a:gd name="connsiteY0" fmla="*/ 3119888 h 3119888"/>
              <a:gd name="connsiteX1" fmla="*/ 54150 w 2294340"/>
              <a:gd name="connsiteY1" fmla="*/ 463464 h 3119888"/>
              <a:gd name="connsiteX2" fmla="*/ 1056233 w 2294340"/>
              <a:gd name="connsiteY2" fmla="*/ 0 h 3119888"/>
              <a:gd name="connsiteX3" fmla="*/ 2183575 w 2294340"/>
              <a:gd name="connsiteY3" fmla="*/ 824090 h 3119888"/>
              <a:gd name="connsiteX4" fmla="*/ 2221153 w 2294340"/>
              <a:gd name="connsiteY4" fmla="*/ 2545479 h 3119888"/>
              <a:gd name="connsiteX5" fmla="*/ 66142 w 2294340"/>
              <a:gd name="connsiteY5" fmla="*/ 3119888 h 3119888"/>
              <a:gd name="connsiteX0" fmla="*/ 66142 w 2294340"/>
              <a:gd name="connsiteY0" fmla="*/ 3119888 h 3119888"/>
              <a:gd name="connsiteX1" fmla="*/ 54150 w 2294340"/>
              <a:gd name="connsiteY1" fmla="*/ 463464 h 3119888"/>
              <a:gd name="connsiteX2" fmla="*/ 1056233 w 2294340"/>
              <a:gd name="connsiteY2" fmla="*/ 0 h 3119888"/>
              <a:gd name="connsiteX3" fmla="*/ 2183575 w 2294340"/>
              <a:gd name="connsiteY3" fmla="*/ 824090 h 3119888"/>
              <a:gd name="connsiteX4" fmla="*/ 2221153 w 2294340"/>
              <a:gd name="connsiteY4" fmla="*/ 2545479 h 3119888"/>
              <a:gd name="connsiteX5" fmla="*/ 66142 w 2294340"/>
              <a:gd name="connsiteY5" fmla="*/ 3119888 h 3119888"/>
              <a:gd name="connsiteX0" fmla="*/ 227458 w 2280291"/>
              <a:gd name="connsiteY0" fmla="*/ 2787336 h 2841669"/>
              <a:gd name="connsiteX1" fmla="*/ 40101 w 2280291"/>
              <a:gd name="connsiteY1" fmla="*/ 463464 h 2841669"/>
              <a:gd name="connsiteX2" fmla="*/ 1042184 w 2280291"/>
              <a:gd name="connsiteY2" fmla="*/ 0 h 2841669"/>
              <a:gd name="connsiteX3" fmla="*/ 2169526 w 2280291"/>
              <a:gd name="connsiteY3" fmla="*/ 824090 h 2841669"/>
              <a:gd name="connsiteX4" fmla="*/ 2207104 w 2280291"/>
              <a:gd name="connsiteY4" fmla="*/ 2545479 h 2841669"/>
              <a:gd name="connsiteX5" fmla="*/ 227458 w 2280291"/>
              <a:gd name="connsiteY5" fmla="*/ 2787336 h 2841669"/>
              <a:gd name="connsiteX0" fmla="*/ 300715 w 2353548"/>
              <a:gd name="connsiteY0" fmla="*/ 2787336 h 2841669"/>
              <a:gd name="connsiteX1" fmla="*/ 113358 w 2353548"/>
              <a:gd name="connsiteY1" fmla="*/ 463464 h 2841669"/>
              <a:gd name="connsiteX2" fmla="*/ 1115441 w 2353548"/>
              <a:gd name="connsiteY2" fmla="*/ 0 h 2841669"/>
              <a:gd name="connsiteX3" fmla="*/ 2242783 w 2353548"/>
              <a:gd name="connsiteY3" fmla="*/ 824090 h 2841669"/>
              <a:gd name="connsiteX4" fmla="*/ 2280361 w 2353548"/>
              <a:gd name="connsiteY4" fmla="*/ 2545479 h 2841669"/>
              <a:gd name="connsiteX5" fmla="*/ 300715 w 2353548"/>
              <a:gd name="connsiteY5" fmla="*/ 2787336 h 2841669"/>
              <a:gd name="connsiteX0" fmla="*/ 300715 w 2353548"/>
              <a:gd name="connsiteY0" fmla="*/ 2787336 h 3046547"/>
              <a:gd name="connsiteX1" fmla="*/ 113358 w 2353548"/>
              <a:gd name="connsiteY1" fmla="*/ 463464 h 3046547"/>
              <a:gd name="connsiteX2" fmla="*/ 1115441 w 2353548"/>
              <a:gd name="connsiteY2" fmla="*/ 0 h 3046547"/>
              <a:gd name="connsiteX3" fmla="*/ 2242783 w 2353548"/>
              <a:gd name="connsiteY3" fmla="*/ 824090 h 3046547"/>
              <a:gd name="connsiteX4" fmla="*/ 2280361 w 2353548"/>
              <a:gd name="connsiteY4" fmla="*/ 2545479 h 3046547"/>
              <a:gd name="connsiteX5" fmla="*/ 300715 w 2353548"/>
              <a:gd name="connsiteY5" fmla="*/ 2787336 h 3046547"/>
              <a:gd name="connsiteX0" fmla="*/ 300715 w 2353548"/>
              <a:gd name="connsiteY0" fmla="*/ 2796349 h 3055560"/>
              <a:gd name="connsiteX1" fmla="*/ 113358 w 2353548"/>
              <a:gd name="connsiteY1" fmla="*/ 472477 h 3055560"/>
              <a:gd name="connsiteX2" fmla="*/ 1115441 w 2353548"/>
              <a:gd name="connsiteY2" fmla="*/ 9013 h 3055560"/>
              <a:gd name="connsiteX3" fmla="*/ 2242783 w 2353548"/>
              <a:gd name="connsiteY3" fmla="*/ 833103 h 3055560"/>
              <a:gd name="connsiteX4" fmla="*/ 2280361 w 2353548"/>
              <a:gd name="connsiteY4" fmla="*/ 2554492 h 3055560"/>
              <a:gd name="connsiteX5" fmla="*/ 300715 w 2353548"/>
              <a:gd name="connsiteY5" fmla="*/ 2796349 h 3055560"/>
              <a:gd name="connsiteX0" fmla="*/ 300715 w 2353548"/>
              <a:gd name="connsiteY0" fmla="*/ 2796349 h 3055560"/>
              <a:gd name="connsiteX1" fmla="*/ 113358 w 2353548"/>
              <a:gd name="connsiteY1" fmla="*/ 472477 h 3055560"/>
              <a:gd name="connsiteX2" fmla="*/ 1115441 w 2353548"/>
              <a:gd name="connsiteY2" fmla="*/ 9013 h 3055560"/>
              <a:gd name="connsiteX3" fmla="*/ 2242783 w 2353548"/>
              <a:gd name="connsiteY3" fmla="*/ 833103 h 3055560"/>
              <a:gd name="connsiteX4" fmla="*/ 2280361 w 2353548"/>
              <a:gd name="connsiteY4" fmla="*/ 2554492 h 3055560"/>
              <a:gd name="connsiteX5" fmla="*/ 300715 w 2353548"/>
              <a:gd name="connsiteY5" fmla="*/ 2796349 h 3055560"/>
              <a:gd name="connsiteX0" fmla="*/ 300715 w 2419690"/>
              <a:gd name="connsiteY0" fmla="*/ 2796349 h 3055560"/>
              <a:gd name="connsiteX1" fmla="*/ 113358 w 2419690"/>
              <a:gd name="connsiteY1" fmla="*/ 472477 h 3055560"/>
              <a:gd name="connsiteX2" fmla="*/ 1115441 w 2419690"/>
              <a:gd name="connsiteY2" fmla="*/ 9013 h 3055560"/>
              <a:gd name="connsiteX3" fmla="*/ 2242783 w 2419690"/>
              <a:gd name="connsiteY3" fmla="*/ 833103 h 3055560"/>
              <a:gd name="connsiteX4" fmla="*/ 2280361 w 2419690"/>
              <a:gd name="connsiteY4" fmla="*/ 2554492 h 3055560"/>
              <a:gd name="connsiteX5" fmla="*/ 300715 w 2419690"/>
              <a:gd name="connsiteY5" fmla="*/ 2796349 h 3055560"/>
              <a:gd name="connsiteX0" fmla="*/ 300715 w 2419690"/>
              <a:gd name="connsiteY0" fmla="*/ 2796349 h 3014632"/>
              <a:gd name="connsiteX1" fmla="*/ 113358 w 2419690"/>
              <a:gd name="connsiteY1" fmla="*/ 472477 h 3014632"/>
              <a:gd name="connsiteX2" fmla="*/ 1115441 w 2419690"/>
              <a:gd name="connsiteY2" fmla="*/ 9013 h 3014632"/>
              <a:gd name="connsiteX3" fmla="*/ 2242783 w 2419690"/>
              <a:gd name="connsiteY3" fmla="*/ 833103 h 3014632"/>
              <a:gd name="connsiteX4" fmla="*/ 2280361 w 2419690"/>
              <a:gd name="connsiteY4" fmla="*/ 2554492 h 3014632"/>
              <a:gd name="connsiteX5" fmla="*/ 300715 w 2419690"/>
              <a:gd name="connsiteY5" fmla="*/ 2796349 h 3014632"/>
              <a:gd name="connsiteX0" fmla="*/ 300715 w 2419690"/>
              <a:gd name="connsiteY0" fmla="*/ 2807951 h 3026235"/>
              <a:gd name="connsiteX1" fmla="*/ 113358 w 2419690"/>
              <a:gd name="connsiteY1" fmla="*/ 484079 h 3026235"/>
              <a:gd name="connsiteX2" fmla="*/ 1115441 w 2419690"/>
              <a:gd name="connsiteY2" fmla="*/ 20615 h 3026235"/>
              <a:gd name="connsiteX3" fmla="*/ 2242783 w 2419690"/>
              <a:gd name="connsiteY3" fmla="*/ 844705 h 3026235"/>
              <a:gd name="connsiteX4" fmla="*/ 2280361 w 2419690"/>
              <a:gd name="connsiteY4" fmla="*/ 2566094 h 3026235"/>
              <a:gd name="connsiteX5" fmla="*/ 300715 w 2419690"/>
              <a:gd name="connsiteY5" fmla="*/ 2807951 h 3026235"/>
              <a:gd name="connsiteX0" fmla="*/ 353702 w 2472677"/>
              <a:gd name="connsiteY0" fmla="*/ 2807951 h 3026235"/>
              <a:gd name="connsiteX1" fmla="*/ 166345 w 2472677"/>
              <a:gd name="connsiteY1" fmla="*/ 484079 h 3026235"/>
              <a:gd name="connsiteX2" fmla="*/ 1168428 w 2472677"/>
              <a:gd name="connsiteY2" fmla="*/ 20615 h 3026235"/>
              <a:gd name="connsiteX3" fmla="*/ 2295770 w 2472677"/>
              <a:gd name="connsiteY3" fmla="*/ 844705 h 3026235"/>
              <a:gd name="connsiteX4" fmla="*/ 2333348 w 2472677"/>
              <a:gd name="connsiteY4" fmla="*/ 2566094 h 3026235"/>
              <a:gd name="connsiteX5" fmla="*/ 353702 w 2472677"/>
              <a:gd name="connsiteY5" fmla="*/ 2807951 h 3026235"/>
              <a:gd name="connsiteX0" fmla="*/ 353702 w 2472677"/>
              <a:gd name="connsiteY0" fmla="*/ 2807951 h 3026235"/>
              <a:gd name="connsiteX1" fmla="*/ 166345 w 2472677"/>
              <a:gd name="connsiteY1" fmla="*/ 484079 h 3026235"/>
              <a:gd name="connsiteX2" fmla="*/ 1168428 w 2472677"/>
              <a:gd name="connsiteY2" fmla="*/ 20615 h 3026235"/>
              <a:gd name="connsiteX3" fmla="*/ 2295770 w 2472677"/>
              <a:gd name="connsiteY3" fmla="*/ 844705 h 3026235"/>
              <a:gd name="connsiteX4" fmla="*/ 2333348 w 2472677"/>
              <a:gd name="connsiteY4" fmla="*/ 2566094 h 3026235"/>
              <a:gd name="connsiteX5" fmla="*/ 353702 w 2472677"/>
              <a:gd name="connsiteY5" fmla="*/ 2807951 h 3026235"/>
              <a:gd name="connsiteX0" fmla="*/ 353702 w 2589336"/>
              <a:gd name="connsiteY0" fmla="*/ 2807951 h 3026235"/>
              <a:gd name="connsiteX1" fmla="*/ 166345 w 2589336"/>
              <a:gd name="connsiteY1" fmla="*/ 484079 h 3026235"/>
              <a:gd name="connsiteX2" fmla="*/ 1168428 w 2589336"/>
              <a:gd name="connsiteY2" fmla="*/ 20615 h 3026235"/>
              <a:gd name="connsiteX3" fmla="*/ 2295770 w 2589336"/>
              <a:gd name="connsiteY3" fmla="*/ 844705 h 3026235"/>
              <a:gd name="connsiteX4" fmla="*/ 2333348 w 2589336"/>
              <a:gd name="connsiteY4" fmla="*/ 2566094 h 3026235"/>
              <a:gd name="connsiteX5" fmla="*/ 353702 w 2589336"/>
              <a:gd name="connsiteY5" fmla="*/ 2807951 h 3026235"/>
              <a:gd name="connsiteX0" fmla="*/ 353702 w 2589336"/>
              <a:gd name="connsiteY0" fmla="*/ 2807951 h 3010617"/>
              <a:gd name="connsiteX1" fmla="*/ 166345 w 2589336"/>
              <a:gd name="connsiteY1" fmla="*/ 484079 h 3010617"/>
              <a:gd name="connsiteX2" fmla="*/ 1168428 w 2589336"/>
              <a:gd name="connsiteY2" fmla="*/ 20615 h 3010617"/>
              <a:gd name="connsiteX3" fmla="*/ 2295770 w 2589336"/>
              <a:gd name="connsiteY3" fmla="*/ 844705 h 3010617"/>
              <a:gd name="connsiteX4" fmla="*/ 2333348 w 2589336"/>
              <a:gd name="connsiteY4" fmla="*/ 2566094 h 3010617"/>
              <a:gd name="connsiteX5" fmla="*/ 353702 w 2589336"/>
              <a:gd name="connsiteY5" fmla="*/ 2807951 h 3010617"/>
              <a:gd name="connsiteX0" fmla="*/ 216255 w 2541878"/>
              <a:gd name="connsiteY0" fmla="*/ 2302764 h 2680695"/>
              <a:gd name="connsiteX1" fmla="*/ 181369 w 2541878"/>
              <a:gd name="connsiteY1" fmla="*/ 480712 h 2680695"/>
              <a:gd name="connsiteX2" fmla="*/ 1183452 w 2541878"/>
              <a:gd name="connsiteY2" fmla="*/ 17248 h 2680695"/>
              <a:gd name="connsiteX3" fmla="*/ 2310794 w 2541878"/>
              <a:gd name="connsiteY3" fmla="*/ 841338 h 2680695"/>
              <a:gd name="connsiteX4" fmla="*/ 2348372 w 2541878"/>
              <a:gd name="connsiteY4" fmla="*/ 2562727 h 2680695"/>
              <a:gd name="connsiteX5" fmla="*/ 216255 w 2541878"/>
              <a:gd name="connsiteY5" fmla="*/ 2302764 h 2680695"/>
              <a:gd name="connsiteX0" fmla="*/ 206712 w 2562048"/>
              <a:gd name="connsiteY0" fmla="*/ 2471978 h 2752075"/>
              <a:gd name="connsiteX1" fmla="*/ 199548 w 2562048"/>
              <a:gd name="connsiteY1" fmla="*/ 482654 h 2752075"/>
              <a:gd name="connsiteX2" fmla="*/ 1201631 w 2562048"/>
              <a:gd name="connsiteY2" fmla="*/ 19190 h 2752075"/>
              <a:gd name="connsiteX3" fmla="*/ 2328973 w 2562048"/>
              <a:gd name="connsiteY3" fmla="*/ 843280 h 2752075"/>
              <a:gd name="connsiteX4" fmla="*/ 2366551 w 2562048"/>
              <a:gd name="connsiteY4" fmla="*/ 2564669 h 2752075"/>
              <a:gd name="connsiteX5" fmla="*/ 206712 w 2562048"/>
              <a:gd name="connsiteY5" fmla="*/ 2471978 h 2752075"/>
              <a:gd name="connsiteX0" fmla="*/ 206712 w 2562048"/>
              <a:gd name="connsiteY0" fmla="*/ 2573678 h 2808840"/>
              <a:gd name="connsiteX1" fmla="*/ 199548 w 2562048"/>
              <a:gd name="connsiteY1" fmla="*/ 483989 h 2808840"/>
              <a:gd name="connsiteX2" fmla="*/ 1201631 w 2562048"/>
              <a:gd name="connsiteY2" fmla="*/ 20525 h 2808840"/>
              <a:gd name="connsiteX3" fmla="*/ 2328973 w 2562048"/>
              <a:gd name="connsiteY3" fmla="*/ 844615 h 2808840"/>
              <a:gd name="connsiteX4" fmla="*/ 2366551 w 2562048"/>
              <a:gd name="connsiteY4" fmla="*/ 2566004 h 2808840"/>
              <a:gd name="connsiteX5" fmla="*/ 206712 w 2562048"/>
              <a:gd name="connsiteY5" fmla="*/ 2573678 h 280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048" h="2808840">
                <a:moveTo>
                  <a:pt x="206712" y="2573678"/>
                </a:moveTo>
                <a:cubicBezTo>
                  <a:pt x="-154455" y="2226676"/>
                  <a:pt x="33728" y="909514"/>
                  <a:pt x="199548" y="483989"/>
                </a:cubicBezTo>
                <a:cubicBezTo>
                  <a:pt x="365368" y="58464"/>
                  <a:pt x="792446" y="-51728"/>
                  <a:pt x="1201631" y="20525"/>
                </a:cubicBezTo>
                <a:cubicBezTo>
                  <a:pt x="1834196" y="169238"/>
                  <a:pt x="2134820" y="420369"/>
                  <a:pt x="2328973" y="844615"/>
                </a:cubicBezTo>
                <a:cubicBezTo>
                  <a:pt x="2523126" y="1268861"/>
                  <a:pt x="2720261" y="2277827"/>
                  <a:pt x="2366551" y="2566004"/>
                </a:cubicBezTo>
                <a:cubicBezTo>
                  <a:pt x="2012841" y="2854181"/>
                  <a:pt x="567879" y="2920680"/>
                  <a:pt x="206712" y="2573678"/>
                </a:cubicBezTo>
                <a:close/>
              </a:path>
            </a:pathLst>
          </a:custGeom>
          <a:solidFill>
            <a:srgbClr val="B06FF1">
              <a:alpha val="98000"/>
            </a:srgbClr>
          </a:solidFill>
          <a:ln w="57150">
            <a:solidFill>
              <a:schemeClr val="bg1"/>
            </a:solidFill>
          </a:ln>
        </p:spPr>
        <p:txBody>
          <a:bodyPr wrap="square" lIns="108000" tIns="324000" rIns="180000" bIns="0" rtlCol="0">
            <a:spAutoFit/>
          </a:bodyPr>
          <a:lstStyle/>
          <a:p>
            <a:pPr algn="ctr"/>
            <a:r>
              <a:rPr lang="en-GB" dirty="0">
                <a:solidFill>
                  <a:schemeClr val="bg1"/>
                </a:solidFill>
                <a:latin typeface="Trebuchet MS" panose="020B0603020202020204" pitchFamily="34" charset="0"/>
              </a:rPr>
              <a:t>Why did these changes take place? </a:t>
            </a:r>
          </a:p>
          <a:p>
            <a:pPr algn="ctr"/>
            <a:endParaRPr lang="en-GB" dirty="0">
              <a:solidFill>
                <a:schemeClr val="bg1"/>
              </a:solidFill>
              <a:latin typeface="Trebuchet MS" panose="020B0603020202020204" pitchFamily="34" charset="0"/>
            </a:endParaRPr>
          </a:p>
          <a:p>
            <a:pPr algn="ctr"/>
            <a:r>
              <a:rPr lang="en-GB" dirty="0">
                <a:solidFill>
                  <a:schemeClr val="bg1"/>
                </a:solidFill>
                <a:latin typeface="Trebuchet MS" panose="020B0603020202020204" pitchFamily="34" charset="0"/>
              </a:rPr>
              <a:t>What ‘needs’ were being met?</a:t>
            </a:r>
          </a:p>
          <a:p>
            <a:pPr algn="ctr"/>
            <a:endParaRPr lang="en-GB" dirty="0">
              <a:solidFill>
                <a:schemeClr val="bg1"/>
              </a:solidFill>
              <a:latin typeface="Trebuchet MS" panose="020B0603020202020204" pitchFamily="34" charset="0"/>
            </a:endParaRPr>
          </a:p>
        </p:txBody>
      </p:sp>
      <p:sp>
        <p:nvSpPr>
          <p:cNvPr id="9" name="TextBox 8">
            <a:extLst>
              <a:ext uri="{FF2B5EF4-FFF2-40B4-BE49-F238E27FC236}">
                <a16:creationId xmlns:a16="http://schemas.microsoft.com/office/drawing/2014/main" id="{72697250-361A-4CCF-B1CF-209CC53AD3E3}"/>
              </a:ext>
            </a:extLst>
          </p:cNvPr>
          <p:cNvSpPr txBox="1"/>
          <p:nvPr/>
        </p:nvSpPr>
        <p:spPr>
          <a:xfrm>
            <a:off x="724363" y="500169"/>
            <a:ext cx="7083287" cy="769441"/>
          </a:xfrm>
          <a:prstGeom prst="rect">
            <a:avLst/>
          </a:prstGeom>
          <a:noFill/>
        </p:spPr>
        <p:txBody>
          <a:bodyPr wrap="square" rtlCol="0">
            <a:spAutoFit/>
          </a:bodyPr>
          <a:lstStyle/>
          <a:p>
            <a:r>
              <a:rPr lang="en-GB" sz="4400" b="1" dirty="0">
                <a:solidFill>
                  <a:srgbClr val="662482"/>
                </a:solidFill>
                <a:latin typeface="Trebuchet MS" panose="020B0603020202020204" pitchFamily="34" charset="0"/>
              </a:rPr>
              <a:t>The Journey of the ‘Bag’ </a:t>
            </a:r>
          </a:p>
        </p:txBody>
      </p:sp>
      <p:sp>
        <p:nvSpPr>
          <p:cNvPr id="14" name="TextBox 13">
            <a:extLst>
              <a:ext uri="{FF2B5EF4-FFF2-40B4-BE49-F238E27FC236}">
                <a16:creationId xmlns:a16="http://schemas.microsoft.com/office/drawing/2014/main" id="{72697250-361A-4CCF-B1CF-209CC53AD3E3}"/>
              </a:ext>
            </a:extLst>
          </p:cNvPr>
          <p:cNvSpPr txBox="1"/>
          <p:nvPr/>
        </p:nvSpPr>
        <p:spPr>
          <a:xfrm>
            <a:off x="278487" y="5043292"/>
            <a:ext cx="7083287" cy="1754326"/>
          </a:xfrm>
          <a:prstGeom prst="rect">
            <a:avLst/>
          </a:prstGeom>
          <a:noFill/>
        </p:spPr>
        <p:txBody>
          <a:bodyPr wrap="square" rtlCol="0">
            <a:spAutoFit/>
          </a:bodyPr>
          <a:lstStyle/>
          <a:p>
            <a:r>
              <a:rPr lang="en-GB" sz="3600" b="1" dirty="0">
                <a:solidFill>
                  <a:srgbClr val="662482"/>
                </a:solidFill>
                <a:latin typeface="Trebuchet MS" panose="020B0603020202020204" pitchFamily="34" charset="0"/>
              </a:rPr>
              <a:t>Bags have changed a lot over the years. What do you notice about the above? </a:t>
            </a:r>
          </a:p>
        </p:txBody>
      </p:sp>
      <p:sp>
        <p:nvSpPr>
          <p:cNvPr id="2" name="Oval 1"/>
          <p:cNvSpPr/>
          <p:nvPr/>
        </p:nvSpPr>
        <p:spPr>
          <a:xfrm>
            <a:off x="6976997" y="4804900"/>
            <a:ext cx="3600839" cy="2754775"/>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594986 h 1052186"/>
              <a:gd name="connsiteX1" fmla="*/ 457200 w 914400"/>
              <a:gd name="connsiteY1" fmla="*/ 0 h 1052186"/>
              <a:gd name="connsiteX2" fmla="*/ 914400 w 914400"/>
              <a:gd name="connsiteY2" fmla="*/ 594986 h 1052186"/>
              <a:gd name="connsiteX3" fmla="*/ 457200 w 914400"/>
              <a:gd name="connsiteY3" fmla="*/ 1052186 h 1052186"/>
              <a:gd name="connsiteX4" fmla="*/ 0 w 914400"/>
              <a:gd name="connsiteY4" fmla="*/ 594986 h 1052186"/>
              <a:gd name="connsiteX0" fmla="*/ 0 w 1553228"/>
              <a:gd name="connsiteY0" fmla="*/ 594995 h 1052206"/>
              <a:gd name="connsiteX1" fmla="*/ 457200 w 1553228"/>
              <a:gd name="connsiteY1" fmla="*/ 9 h 1052206"/>
              <a:gd name="connsiteX2" fmla="*/ 1553228 w 1553228"/>
              <a:gd name="connsiteY2" fmla="*/ 582469 h 1052206"/>
              <a:gd name="connsiteX3" fmla="*/ 457200 w 1553228"/>
              <a:gd name="connsiteY3" fmla="*/ 1052195 h 1052206"/>
              <a:gd name="connsiteX4" fmla="*/ 0 w 1553228"/>
              <a:gd name="connsiteY4" fmla="*/ 594995 h 1052206"/>
              <a:gd name="connsiteX0" fmla="*/ 375 w 1553603"/>
              <a:gd name="connsiteY0" fmla="*/ 594995 h 1590818"/>
              <a:gd name="connsiteX1" fmla="*/ 457575 w 1553603"/>
              <a:gd name="connsiteY1" fmla="*/ 9 h 1590818"/>
              <a:gd name="connsiteX2" fmla="*/ 1553603 w 1553603"/>
              <a:gd name="connsiteY2" fmla="*/ 582469 h 1590818"/>
              <a:gd name="connsiteX3" fmla="*/ 520205 w 1553603"/>
              <a:gd name="connsiteY3" fmla="*/ 1590814 h 1590818"/>
              <a:gd name="connsiteX4" fmla="*/ 375 w 1553603"/>
              <a:gd name="connsiteY4" fmla="*/ 594995 h 1590818"/>
              <a:gd name="connsiteX0" fmla="*/ 120 w 2104493"/>
              <a:gd name="connsiteY0" fmla="*/ 785024 h 1594345"/>
              <a:gd name="connsiteX1" fmla="*/ 1008465 w 2104493"/>
              <a:gd name="connsiteY1" fmla="*/ 2148 h 1594345"/>
              <a:gd name="connsiteX2" fmla="*/ 2104493 w 2104493"/>
              <a:gd name="connsiteY2" fmla="*/ 584608 h 1594345"/>
              <a:gd name="connsiteX3" fmla="*/ 1071095 w 2104493"/>
              <a:gd name="connsiteY3" fmla="*/ 1592953 h 1594345"/>
              <a:gd name="connsiteX4" fmla="*/ 120 w 2104493"/>
              <a:gd name="connsiteY4" fmla="*/ 785024 h 1594345"/>
              <a:gd name="connsiteX0" fmla="*/ 8019 w 2112392"/>
              <a:gd name="connsiteY0" fmla="*/ 638966 h 1448233"/>
              <a:gd name="connsiteX1" fmla="*/ 669815 w 2112392"/>
              <a:gd name="connsiteY1" fmla="*/ 3422 h 1448233"/>
              <a:gd name="connsiteX2" fmla="*/ 2112392 w 2112392"/>
              <a:gd name="connsiteY2" fmla="*/ 438550 h 1448233"/>
              <a:gd name="connsiteX3" fmla="*/ 1078994 w 2112392"/>
              <a:gd name="connsiteY3" fmla="*/ 1446895 h 1448233"/>
              <a:gd name="connsiteX4" fmla="*/ 8019 w 2112392"/>
              <a:gd name="connsiteY4" fmla="*/ 638966 h 1448233"/>
              <a:gd name="connsiteX0" fmla="*/ 8448 w 2112821"/>
              <a:gd name="connsiteY0" fmla="*/ 638966 h 1285485"/>
              <a:gd name="connsiteX1" fmla="*/ 670244 w 2112821"/>
              <a:gd name="connsiteY1" fmla="*/ 3422 h 1285485"/>
              <a:gd name="connsiteX2" fmla="*/ 2112821 w 2112821"/>
              <a:gd name="connsiteY2" fmla="*/ 438550 h 1285485"/>
              <a:gd name="connsiteX3" fmla="*/ 1092025 w 2112821"/>
              <a:gd name="connsiteY3" fmla="*/ 1283777 h 1285485"/>
              <a:gd name="connsiteX4" fmla="*/ 8448 w 2112821"/>
              <a:gd name="connsiteY4" fmla="*/ 638966 h 1285485"/>
              <a:gd name="connsiteX0" fmla="*/ 8448 w 2179409"/>
              <a:gd name="connsiteY0" fmla="*/ 638004 h 1293834"/>
              <a:gd name="connsiteX1" fmla="*/ 670244 w 2179409"/>
              <a:gd name="connsiteY1" fmla="*/ 2460 h 1293834"/>
              <a:gd name="connsiteX2" fmla="*/ 2112821 w 2179409"/>
              <a:gd name="connsiteY2" fmla="*/ 437588 h 1293834"/>
              <a:gd name="connsiteX3" fmla="*/ 1892291 w 2179409"/>
              <a:gd name="connsiteY3" fmla="*/ 1000786 h 1293834"/>
              <a:gd name="connsiteX4" fmla="*/ 1092025 w 2179409"/>
              <a:gd name="connsiteY4" fmla="*/ 1282815 h 1293834"/>
              <a:gd name="connsiteX5" fmla="*/ 8448 w 2179409"/>
              <a:gd name="connsiteY5" fmla="*/ 638004 h 1293834"/>
              <a:gd name="connsiteX0" fmla="*/ 8604 w 2222502"/>
              <a:gd name="connsiteY0" fmla="*/ 642827 h 1298657"/>
              <a:gd name="connsiteX1" fmla="*/ 670400 w 2222502"/>
              <a:gd name="connsiteY1" fmla="*/ 7283 h 1298657"/>
              <a:gd name="connsiteX2" fmla="*/ 2163384 w 2222502"/>
              <a:gd name="connsiteY2" fmla="*/ 337174 h 1298657"/>
              <a:gd name="connsiteX3" fmla="*/ 1892447 w 2222502"/>
              <a:gd name="connsiteY3" fmla="*/ 1005609 h 1298657"/>
              <a:gd name="connsiteX4" fmla="*/ 1092181 w 2222502"/>
              <a:gd name="connsiteY4" fmla="*/ 1287638 h 1298657"/>
              <a:gd name="connsiteX5" fmla="*/ 8604 w 2222502"/>
              <a:gd name="connsiteY5" fmla="*/ 642827 h 1298657"/>
              <a:gd name="connsiteX0" fmla="*/ 12291 w 2226189"/>
              <a:gd name="connsiteY0" fmla="*/ 642827 h 1287653"/>
              <a:gd name="connsiteX1" fmla="*/ 674087 w 2226189"/>
              <a:gd name="connsiteY1" fmla="*/ 7283 h 1287653"/>
              <a:gd name="connsiteX2" fmla="*/ 2167071 w 2226189"/>
              <a:gd name="connsiteY2" fmla="*/ 337174 h 1287653"/>
              <a:gd name="connsiteX3" fmla="*/ 1896134 w 2226189"/>
              <a:gd name="connsiteY3" fmla="*/ 1005609 h 1287653"/>
              <a:gd name="connsiteX4" fmla="*/ 1095868 w 2226189"/>
              <a:gd name="connsiteY4" fmla="*/ 1287638 h 1287653"/>
              <a:gd name="connsiteX5" fmla="*/ 308312 w 2226189"/>
              <a:gd name="connsiteY5" fmla="*/ 995085 h 1287653"/>
              <a:gd name="connsiteX6" fmla="*/ 12291 w 2226189"/>
              <a:gd name="connsiteY6" fmla="*/ 642827 h 12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189" h="1287653">
                <a:moveTo>
                  <a:pt x="12291" y="642827"/>
                </a:moveTo>
                <a:cubicBezTo>
                  <a:pt x="73254" y="478193"/>
                  <a:pt x="314957" y="58225"/>
                  <a:pt x="674087" y="7283"/>
                </a:cubicBezTo>
                <a:cubicBezTo>
                  <a:pt x="1033217" y="-43659"/>
                  <a:pt x="1984400" y="183941"/>
                  <a:pt x="2167071" y="337174"/>
                </a:cubicBezTo>
                <a:cubicBezTo>
                  <a:pt x="2349742" y="490407"/>
                  <a:pt x="2066267" y="864738"/>
                  <a:pt x="1896134" y="1005609"/>
                </a:cubicBezTo>
                <a:cubicBezTo>
                  <a:pt x="1726001" y="1146480"/>
                  <a:pt x="1360505" y="1289392"/>
                  <a:pt x="1095868" y="1287638"/>
                </a:cubicBezTo>
                <a:cubicBezTo>
                  <a:pt x="831231" y="1285884"/>
                  <a:pt x="488908" y="1102554"/>
                  <a:pt x="308312" y="995085"/>
                </a:cubicBezTo>
                <a:cubicBezTo>
                  <a:pt x="127716" y="887616"/>
                  <a:pt x="-48672" y="807461"/>
                  <a:pt x="12291" y="642827"/>
                </a:cubicBezTo>
                <a:close/>
              </a:path>
            </a:pathLst>
          </a:custGeom>
          <a:solidFill>
            <a:srgbClr val="B06FF1"/>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52000" tIns="0" rIns="324000" bIns="0" rtlCol="0" anchor="ctr"/>
          <a:lstStyle/>
          <a:p>
            <a:pPr algn="ctr"/>
            <a:r>
              <a:rPr lang="en-GB" b="1" dirty="0">
                <a:latin typeface="Trebuchet MS" panose="020B0603020202020204" pitchFamily="34" charset="0"/>
              </a:rPr>
              <a:t>Fact: </a:t>
            </a:r>
            <a:r>
              <a:rPr lang="en-GB" dirty="0">
                <a:latin typeface="Trebuchet MS" panose="020B0603020202020204" pitchFamily="34" charset="0"/>
              </a:rPr>
              <a:t>The plastic bag was initially marketed as good for the environment because, unlike paper bags, they didn’t result </a:t>
            </a:r>
            <a:r>
              <a:rPr lang="en-US" dirty="0">
                <a:latin typeface="Trebuchet MS" panose="020B0603020202020204" pitchFamily="34" charset="0"/>
              </a:rPr>
              <a:t>in forests being chopped down</a:t>
            </a:r>
            <a:endParaRPr lang="en-GB" dirty="0">
              <a:latin typeface="Trebuchet MS" panose="020B0603020202020204" pitchFamily="34" charset="0"/>
            </a:endParaRPr>
          </a:p>
        </p:txBody>
      </p:sp>
    </p:spTree>
    <p:extLst>
      <p:ext uri="{BB962C8B-B14F-4D97-AF65-F5344CB8AC3E}">
        <p14:creationId xmlns:p14="http://schemas.microsoft.com/office/powerpoint/2010/main" val="327890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000" y="5861199"/>
            <a:ext cx="9088041" cy="841577"/>
          </a:xfrm>
        </p:spPr>
        <p:txBody>
          <a:bodyPr>
            <a:noAutofit/>
          </a:bodyPr>
          <a:lstStyle/>
          <a:p>
            <a:r>
              <a:rPr lang="en-GB" sz="4000" dirty="0"/>
              <a:t>Keep an eye out for a solution that links to the </a:t>
            </a:r>
            <a:r>
              <a:rPr lang="en-GB" sz="4000" dirty="0" err="1"/>
              <a:t>Bioeconomy</a:t>
            </a:r>
            <a:r>
              <a:rPr lang="en-GB" sz="4000" dirty="0"/>
              <a:t>… </a:t>
            </a:r>
          </a:p>
        </p:txBody>
      </p:sp>
      <p:pic>
        <p:nvPicPr>
          <p:cNvPr id="4" name="IW3jEIYBFzg"/>
          <p:cNvPicPr>
            <a:picLocks noRot="1" noChangeAspect="1"/>
          </p:cNvPicPr>
          <p:nvPr>
            <a:videoFile r:link="rId1"/>
          </p:nvPr>
        </p:nvPicPr>
        <p:blipFill>
          <a:blip r:embed="rId4"/>
          <a:stretch>
            <a:fillRect/>
          </a:stretch>
        </p:blipFill>
        <p:spPr>
          <a:xfrm>
            <a:off x="1399761" y="864296"/>
            <a:ext cx="7491454" cy="4213943"/>
          </a:xfrm>
          <a:prstGeom prst="rect">
            <a:avLst/>
          </a:prstGeom>
        </p:spPr>
      </p:pic>
    </p:spTree>
    <p:extLst>
      <p:ext uri="{BB962C8B-B14F-4D97-AF65-F5344CB8AC3E}">
        <p14:creationId xmlns:p14="http://schemas.microsoft.com/office/powerpoint/2010/main" val="330491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8814" y="1832393"/>
            <a:ext cx="3702879" cy="2337515"/>
          </a:xfrm>
        </p:spPr>
        <p:txBody>
          <a:bodyPr/>
          <a:lstStyle/>
          <a:p>
            <a:r>
              <a:rPr lang="en-GB" sz="3200" dirty="0"/>
              <a:t>Going back to the bags, think: </a:t>
            </a:r>
          </a:p>
          <a:p>
            <a:pPr marL="342900" indent="-342900">
              <a:lnSpc>
                <a:spcPct val="100000"/>
              </a:lnSpc>
              <a:spcBef>
                <a:spcPts val="0"/>
              </a:spcBef>
              <a:buFont typeface="Arial" panose="020B0604020202020204" pitchFamily="34" charset="0"/>
              <a:buChar char="•"/>
            </a:pPr>
            <a:r>
              <a:rPr lang="en-GB" sz="2800" dirty="0"/>
              <a:t>How many times can it be used? </a:t>
            </a:r>
          </a:p>
          <a:p>
            <a:pPr marL="342900" indent="-342900">
              <a:lnSpc>
                <a:spcPct val="100000"/>
              </a:lnSpc>
              <a:spcBef>
                <a:spcPts val="0"/>
              </a:spcBef>
              <a:buFont typeface="Arial" panose="020B0604020202020204" pitchFamily="34" charset="0"/>
              <a:buChar char="•"/>
            </a:pPr>
            <a:r>
              <a:rPr lang="en-GB" sz="2800" dirty="0"/>
              <a:t>Is it biodegradable? </a:t>
            </a:r>
          </a:p>
          <a:p>
            <a:endParaRPr lang="en-GB" sz="2400" dirty="0"/>
          </a:p>
        </p:txBody>
      </p:sp>
      <p:sp>
        <p:nvSpPr>
          <p:cNvPr id="4" name="Title 3"/>
          <p:cNvSpPr>
            <a:spLocks noGrp="1"/>
          </p:cNvSpPr>
          <p:nvPr>
            <p:ph type="ctrTitle"/>
          </p:nvPr>
        </p:nvSpPr>
        <p:spPr>
          <a:xfrm>
            <a:off x="694308" y="777315"/>
            <a:ext cx="9088041" cy="841577"/>
          </a:xfrm>
        </p:spPr>
        <p:txBody>
          <a:bodyPr>
            <a:noAutofit/>
          </a:bodyPr>
          <a:lstStyle/>
          <a:p>
            <a:r>
              <a:rPr lang="en-GB" sz="6600" dirty="0"/>
              <a:t>The Bag</a:t>
            </a:r>
          </a:p>
        </p:txBody>
      </p:sp>
      <p:grpSp>
        <p:nvGrpSpPr>
          <p:cNvPr id="5" name="Group 4"/>
          <p:cNvGrpSpPr/>
          <p:nvPr/>
        </p:nvGrpSpPr>
        <p:grpSpPr>
          <a:xfrm>
            <a:off x="4141695" y="1116463"/>
            <a:ext cx="6360460" cy="2777647"/>
            <a:chOff x="1478072" y="538618"/>
            <a:chExt cx="7497225" cy="3157477"/>
          </a:xfrm>
        </p:grpSpPr>
        <p:sp>
          <p:nvSpPr>
            <p:cNvPr id="6" name="Oval 5"/>
            <p:cNvSpPr/>
            <p:nvPr/>
          </p:nvSpPr>
          <p:spPr>
            <a:xfrm>
              <a:off x="6650990" y="557966"/>
              <a:ext cx="2324307" cy="2730673"/>
            </a:xfrm>
            <a:prstGeom prst="ellipse">
              <a:avLst/>
            </a:prstGeom>
            <a:noFill/>
            <a:ln w="98425">
              <a:solidFill>
                <a:srgbClr val="662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50"/>
            </a:p>
          </p:txBody>
        </p:sp>
        <p:sp>
          <p:nvSpPr>
            <p:cNvPr id="7" name="Oval 6"/>
            <p:cNvSpPr/>
            <p:nvPr/>
          </p:nvSpPr>
          <p:spPr>
            <a:xfrm>
              <a:off x="4067278" y="538618"/>
              <a:ext cx="2324307" cy="2730673"/>
            </a:xfrm>
            <a:prstGeom prst="ellipse">
              <a:avLst/>
            </a:prstGeom>
            <a:noFill/>
            <a:ln w="98425">
              <a:solidFill>
                <a:srgbClr val="662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50"/>
            </a:p>
          </p:txBody>
        </p:sp>
        <p:sp>
          <p:nvSpPr>
            <p:cNvPr id="8" name="Oval 7"/>
            <p:cNvSpPr/>
            <p:nvPr/>
          </p:nvSpPr>
          <p:spPr>
            <a:xfrm>
              <a:off x="1478073" y="538619"/>
              <a:ext cx="2324307" cy="2730673"/>
            </a:xfrm>
            <a:prstGeom prst="ellipse">
              <a:avLst/>
            </a:prstGeom>
            <a:noFill/>
            <a:ln w="98425">
              <a:solidFill>
                <a:srgbClr val="662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50"/>
            </a:p>
          </p:txBody>
        </p:sp>
        <p:sp>
          <p:nvSpPr>
            <p:cNvPr id="9" name="Rectangle 8"/>
            <p:cNvSpPr/>
            <p:nvPr/>
          </p:nvSpPr>
          <p:spPr>
            <a:xfrm>
              <a:off x="1478072" y="1665963"/>
              <a:ext cx="2313320" cy="2030132"/>
            </a:xfrm>
            <a:prstGeom prst="rect">
              <a:avLst/>
            </a:prstGeom>
            <a:solidFill>
              <a:schemeClr val="bg1"/>
            </a:solidFill>
            <a:ln w="117475" cap="rnd">
              <a:solidFill>
                <a:srgbClr val="66248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50" b="1" dirty="0">
                  <a:solidFill>
                    <a:schemeClr val="tx1"/>
                  </a:solidFill>
                  <a:latin typeface="Trebuchet MS" panose="020B0603020202020204" pitchFamily="34" charset="0"/>
                </a:rPr>
                <a:t>Bag in the 1950s</a:t>
              </a:r>
            </a:p>
            <a:p>
              <a:pPr algn="ctr"/>
              <a:r>
                <a:rPr lang="en-GB" sz="1850" dirty="0">
                  <a:solidFill>
                    <a:schemeClr val="tx1"/>
                  </a:solidFill>
                  <a:latin typeface="Trebuchet MS" panose="020B0603020202020204" pitchFamily="34" charset="0"/>
                </a:rPr>
                <a:t>Paper, string, wicker baskets</a:t>
              </a:r>
            </a:p>
          </p:txBody>
        </p:sp>
        <p:sp>
          <p:nvSpPr>
            <p:cNvPr id="10" name="Rectangle 9"/>
            <p:cNvSpPr/>
            <p:nvPr/>
          </p:nvSpPr>
          <p:spPr>
            <a:xfrm>
              <a:off x="4067278" y="1665963"/>
              <a:ext cx="2313320" cy="2030132"/>
            </a:xfrm>
            <a:prstGeom prst="rect">
              <a:avLst/>
            </a:prstGeom>
            <a:solidFill>
              <a:schemeClr val="bg1"/>
            </a:solidFill>
            <a:ln w="117475" cap="rnd">
              <a:solidFill>
                <a:srgbClr val="66248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50" b="1" dirty="0">
                  <a:solidFill>
                    <a:schemeClr val="tx1"/>
                  </a:solidFill>
                  <a:latin typeface="Trebuchet MS" panose="020B0603020202020204" pitchFamily="34" charset="0"/>
                </a:rPr>
                <a:t>Bag in 2015</a:t>
              </a:r>
            </a:p>
            <a:p>
              <a:pPr algn="ctr"/>
              <a:r>
                <a:rPr lang="en-GB" sz="1850" dirty="0">
                  <a:solidFill>
                    <a:schemeClr val="tx1"/>
                  </a:solidFill>
                  <a:latin typeface="Trebuchet MS" panose="020B0603020202020204" pitchFamily="34" charset="0"/>
                </a:rPr>
                <a:t>Single use plastic bag</a:t>
              </a:r>
            </a:p>
          </p:txBody>
        </p:sp>
        <p:sp>
          <p:nvSpPr>
            <p:cNvPr id="11" name="Rectangle 10"/>
            <p:cNvSpPr/>
            <p:nvPr/>
          </p:nvSpPr>
          <p:spPr>
            <a:xfrm>
              <a:off x="6656484" y="1665962"/>
              <a:ext cx="2313320" cy="2030132"/>
            </a:xfrm>
            <a:prstGeom prst="rect">
              <a:avLst/>
            </a:prstGeom>
            <a:solidFill>
              <a:schemeClr val="bg1"/>
            </a:solidFill>
            <a:ln w="117475" cap="rnd">
              <a:solidFill>
                <a:srgbClr val="66248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50" b="1" dirty="0">
                  <a:solidFill>
                    <a:schemeClr val="tx1"/>
                  </a:solidFill>
                  <a:latin typeface="Trebuchet MS" panose="020B0603020202020204" pitchFamily="34" charset="0"/>
                </a:rPr>
                <a:t>Bag in the future</a:t>
              </a:r>
            </a:p>
            <a:p>
              <a:pPr algn="ctr"/>
              <a:r>
                <a:rPr lang="en-GB" sz="1850" dirty="0">
                  <a:solidFill>
                    <a:schemeClr val="tx1"/>
                  </a:solidFill>
                  <a:latin typeface="Trebuchet MS" panose="020B0603020202020204" pitchFamily="34" charset="0"/>
                </a:rPr>
                <a:t>Cloth, wicker,</a:t>
              </a:r>
            </a:p>
            <a:p>
              <a:pPr algn="ctr"/>
              <a:r>
                <a:rPr lang="en-GB" sz="1850" dirty="0">
                  <a:solidFill>
                    <a:schemeClr val="tx1"/>
                  </a:solidFill>
                  <a:latin typeface="Trebuchet MS" panose="020B0603020202020204" pitchFamily="34" charset="0"/>
                </a:rPr>
                <a:t>Bio-plastic, ???</a:t>
              </a:r>
            </a:p>
          </p:txBody>
        </p:sp>
      </p:grpSp>
      <p:sp>
        <p:nvSpPr>
          <p:cNvPr id="12" name="Rectangle 11"/>
          <p:cNvSpPr/>
          <p:nvPr/>
        </p:nvSpPr>
        <p:spPr>
          <a:xfrm>
            <a:off x="438814" y="3967711"/>
            <a:ext cx="10063341" cy="3108543"/>
          </a:xfrm>
          <a:prstGeom prst="rect">
            <a:avLst/>
          </a:prstGeom>
        </p:spPr>
        <p:txBody>
          <a:bodyPr wrap="square">
            <a:spAutoFit/>
          </a:bodyPr>
          <a:lstStyle/>
          <a:p>
            <a:pPr marL="342900" indent="-342900">
              <a:buFont typeface="Arial" panose="020B0604020202020204" pitchFamily="34" charset="0"/>
              <a:buChar char="•"/>
            </a:pPr>
            <a:r>
              <a:rPr lang="en-GB" sz="2800" dirty="0">
                <a:latin typeface="Trebuchet MS" panose="020B0603020202020204" pitchFamily="34" charset="0"/>
              </a:rPr>
              <a:t>Is it made from a sustainable source? </a:t>
            </a:r>
          </a:p>
          <a:p>
            <a:pPr marL="342900" indent="-342900">
              <a:buFont typeface="Arial" panose="020B0604020202020204" pitchFamily="34" charset="0"/>
              <a:buChar char="•"/>
            </a:pPr>
            <a:r>
              <a:rPr lang="en-GB" sz="2800" dirty="0">
                <a:latin typeface="Trebuchet MS" panose="020B0603020202020204" pitchFamily="34" charset="0"/>
              </a:rPr>
              <a:t>Can it be recycled? </a:t>
            </a:r>
          </a:p>
          <a:p>
            <a:pPr marL="342900" indent="-342900">
              <a:buFont typeface="Arial" panose="020B0604020202020204" pitchFamily="34" charset="0"/>
              <a:buChar char="•"/>
            </a:pPr>
            <a:r>
              <a:rPr lang="en-GB" sz="2800" dirty="0">
                <a:latin typeface="Trebuchet MS" panose="020B0603020202020204" pitchFamily="34" charset="0"/>
              </a:rPr>
              <a:t>Where in the world does that product come from (carbon footprint)?</a:t>
            </a:r>
          </a:p>
          <a:p>
            <a:pPr marL="342900" indent="-342900">
              <a:buFont typeface="Arial" panose="020B0604020202020204" pitchFamily="34" charset="0"/>
              <a:buChar char="•"/>
            </a:pPr>
            <a:r>
              <a:rPr lang="en-GB" sz="2800" dirty="0">
                <a:latin typeface="Trebuchet MS" panose="020B0603020202020204" pitchFamily="34" charset="0"/>
              </a:rPr>
              <a:t>What happens when it gets wet? </a:t>
            </a:r>
          </a:p>
          <a:p>
            <a:pPr marL="342900" indent="-342900">
              <a:buFont typeface="Arial" panose="020B0604020202020204" pitchFamily="34" charset="0"/>
              <a:buChar char="•"/>
            </a:pPr>
            <a:r>
              <a:rPr lang="en-GB" sz="2800" dirty="0">
                <a:latin typeface="Trebuchet MS" panose="020B0603020202020204" pitchFamily="34" charset="0"/>
              </a:rPr>
              <a:t>Is it practical? </a:t>
            </a:r>
          </a:p>
          <a:p>
            <a:pPr marL="342900" indent="-342900">
              <a:buFont typeface="Arial" panose="020B0604020202020204" pitchFamily="34" charset="0"/>
              <a:buChar char="•"/>
            </a:pPr>
            <a:r>
              <a:rPr lang="en-GB" sz="2800" dirty="0">
                <a:latin typeface="Trebuchet MS" panose="020B0603020202020204" pitchFamily="34" charset="0"/>
              </a:rPr>
              <a:t>Anything else? </a:t>
            </a:r>
          </a:p>
        </p:txBody>
      </p:sp>
    </p:spTree>
    <p:extLst>
      <p:ext uri="{BB962C8B-B14F-4D97-AF65-F5344CB8AC3E}">
        <p14:creationId xmlns:p14="http://schemas.microsoft.com/office/powerpoint/2010/main" val="38844411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0CE333AE23D43B37C6DA03C072D39" ma:contentTypeVersion="13" ma:contentTypeDescription="Create a new document." ma:contentTypeScope="" ma:versionID="007655d29f98afeae1c1ca4e05a48e25">
  <xsd:schema xmlns:xsd="http://www.w3.org/2001/XMLSchema" xmlns:xs="http://www.w3.org/2001/XMLSchema" xmlns:p="http://schemas.microsoft.com/office/2006/metadata/properties" xmlns:ns2="a7fe93d9-566e-4868-80fe-2412c1b0bd3f" xmlns:ns3="c5067567-bdce-4f37-92f4-2079f6f6a176" targetNamespace="http://schemas.microsoft.com/office/2006/metadata/properties" ma:root="true" ma:fieldsID="0409aa345c8c1e7b4951f5daac0ffd6f" ns2:_="" ns3:_="">
    <xsd:import namespace="a7fe93d9-566e-4868-80fe-2412c1b0bd3f"/>
    <xsd:import namespace="c5067567-bdce-4f37-92f4-2079f6f6a17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fe93d9-566e-4868-80fe-2412c1b0bd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067567-bdce-4f37-92f4-2079f6f6a17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5CD863-31F6-40D4-B70F-70FFD5CBD1DE}">
  <ds:schemaRefs>
    <ds:schemaRef ds:uri="http://schemas.microsoft.com/sharepoint/v3/contenttype/forms"/>
  </ds:schemaRefs>
</ds:datastoreItem>
</file>

<file path=customXml/itemProps2.xml><?xml version="1.0" encoding="utf-8"?>
<ds:datastoreItem xmlns:ds="http://schemas.openxmlformats.org/officeDocument/2006/customXml" ds:itemID="{8F2F6275-D3B6-4B49-BA0E-9C2A487967E6}">
  <ds:schemaRefs>
    <ds:schemaRef ds:uri="http://www.w3.org/XML/1998/namespace"/>
    <ds:schemaRef ds:uri="http://schemas.microsoft.com/office/infopath/2007/PartnerControls"/>
    <ds:schemaRef ds:uri="http://purl.org/dc/dcmitype/"/>
    <ds:schemaRef ds:uri="http://purl.org/dc/elements/1.1/"/>
    <ds:schemaRef ds:uri="a7fe93d9-566e-4868-80fe-2412c1b0bd3f"/>
    <ds:schemaRef ds:uri="http://schemas.microsoft.com/office/2006/metadata/properties"/>
    <ds:schemaRef ds:uri="http://purl.org/dc/terms/"/>
    <ds:schemaRef ds:uri="http://schemas.openxmlformats.org/package/2006/metadata/core-properties"/>
    <ds:schemaRef ds:uri="http://schemas.microsoft.com/office/2006/documentManagement/types"/>
    <ds:schemaRef ds:uri="c5067567-bdce-4f37-92f4-2079f6f6a176"/>
  </ds:schemaRefs>
</ds:datastoreItem>
</file>

<file path=customXml/itemProps3.xml><?xml version="1.0" encoding="utf-8"?>
<ds:datastoreItem xmlns:ds="http://schemas.openxmlformats.org/officeDocument/2006/customXml" ds:itemID="{E88CCC17-A1E9-49A7-93A2-C64674D412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fe93d9-566e-4868-80fe-2412c1b0bd3f"/>
    <ds:schemaRef ds:uri="c5067567-bdce-4f37-92f4-2079f6f6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2734</TotalTime>
  <Words>2543</Words>
  <Application>Microsoft Office PowerPoint</Application>
  <PresentationFormat>Custom</PresentationFormat>
  <Paragraphs>187</Paragraphs>
  <Slides>18</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Trebuchet MS</vt:lpstr>
      <vt:lpstr>Office Theme</vt:lpstr>
      <vt:lpstr>Is it time to bin the plastic bag?</vt:lpstr>
      <vt:lpstr>Lesson Objectives</vt:lpstr>
      <vt:lpstr>Lesson Outcomes</vt:lpstr>
      <vt:lpstr>PowerPoint Presentation</vt:lpstr>
      <vt:lpstr>PowerPoint Presentation</vt:lpstr>
      <vt:lpstr>The Bioeconomy reduces Waste! </vt:lpstr>
      <vt:lpstr>PowerPoint Presentation</vt:lpstr>
      <vt:lpstr>Keep an eye out for a solution that links to the Bioeconomy… </vt:lpstr>
      <vt:lpstr>The Bag</vt:lpstr>
      <vt:lpstr>Experiment Time!</vt:lpstr>
      <vt:lpstr>Part 2: Using science to create the bag of the future</vt:lpstr>
      <vt:lpstr>Design a research project that can test at least one of these factors on your chosen materials</vt:lpstr>
      <vt:lpstr>Analysing your findings </vt:lpstr>
      <vt:lpstr>Present your findings </vt:lpstr>
      <vt:lpstr>Putting your new knowledge to use…</vt:lpstr>
      <vt:lpstr>So the question is… </vt:lpstr>
      <vt:lpstr>Look at everything you’ve learned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Georgia Smith</dc:creator>
  <cp:lastModifiedBy>Amy Richardson</cp:lastModifiedBy>
  <cp:revision>122</cp:revision>
  <dcterms:created xsi:type="dcterms:W3CDTF">2021-05-10T11:53:31Z</dcterms:created>
  <dcterms:modified xsi:type="dcterms:W3CDTF">2022-06-06T09:53:16Z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0x010100AA40CE333AE23D43B37C6DA03C072D39</vt:lpwstr>
  </property>
</Properties>
</file>