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4"/>
  </p:sldMasterIdLst>
  <p:notesMasterIdLst>
    <p:notesMasterId r:id="rId23"/>
  </p:notesMasterIdLst>
  <p:sldIdLst>
    <p:sldId id="256" r:id="rId5"/>
    <p:sldId id="258" r:id="rId6"/>
    <p:sldId id="267" r:id="rId7"/>
    <p:sldId id="264" r:id="rId8"/>
    <p:sldId id="259" r:id="rId9"/>
    <p:sldId id="269" r:id="rId10"/>
    <p:sldId id="271" r:id="rId11"/>
    <p:sldId id="278" r:id="rId12"/>
    <p:sldId id="268" r:id="rId13"/>
    <p:sldId id="272" r:id="rId14"/>
    <p:sldId id="280" r:id="rId15"/>
    <p:sldId id="277" r:id="rId16"/>
    <p:sldId id="281" r:id="rId17"/>
    <p:sldId id="275" r:id="rId18"/>
    <p:sldId id="289" r:id="rId19"/>
    <p:sldId id="257" r:id="rId20"/>
    <p:sldId id="290" r:id="rId21"/>
    <p:sldId id="291" r:id="rId22"/>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2482"/>
    <a:srgbClr val="B06EF0"/>
    <a:srgbClr val="F2EDF5"/>
    <a:srgbClr val="0069B3"/>
    <a:srgbClr val="E633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2F888E-CDF7-4608-937F-0488C5D0DE37}" v="2" dt="2021-08-25T10:56:34.6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5078" autoAdjust="0"/>
  </p:normalViewPr>
  <p:slideViewPr>
    <p:cSldViewPr snapToGrid="0" snapToObjects="1">
      <p:cViewPr varScale="1">
        <p:scale>
          <a:sx n="43" d="100"/>
          <a:sy n="43" d="100"/>
        </p:scale>
        <p:origin x="170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62C64A-D113-46AB-8E2B-BC94169D8DD3}" type="datetimeFigureOut">
              <a:rPr lang="en-GB" smtClean="0"/>
              <a:t>06/06/2022</a:t>
            </a:fld>
            <a:endParaRPr lang="en-GB"/>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CDA2D2-EFD5-4E9C-94B2-FBC8719996E6}" type="slidenum">
              <a:rPr lang="en-GB" smtClean="0"/>
              <a:t>‹#›</a:t>
            </a:fld>
            <a:endParaRPr lang="en-GB"/>
          </a:p>
        </p:txBody>
      </p:sp>
    </p:spTree>
    <p:extLst>
      <p:ext uri="{BB962C8B-B14F-4D97-AF65-F5344CB8AC3E}">
        <p14:creationId xmlns:p14="http://schemas.microsoft.com/office/powerpoint/2010/main" val="2691513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Jv3ZShuPatw"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youtube.com/watch?v=6B1OK0TM_y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theguardian.com/technology/2020/nov/19/invention-that-makes-renewable-energy-from-rotting-veg-wins-james-dyson-prize"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dyson.com/newsroom/overview/features/november-2020/interview-aureus-system-technology-jda-2020" TargetMode="External"/><Relationship Id="rId4" Type="http://schemas.openxmlformats.org/officeDocument/2006/relationships/hyperlink" Target="https://www.youtube.com/watch?v=grDN3y5qNYQ"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ustainabledevelopment.un.org/post2015/transformingourworld"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1"/>
                </a:solidFill>
              </a:rPr>
              <a:t>Bonus points: Which one(s) are the odd one out?:</a:t>
            </a:r>
          </a:p>
          <a:p>
            <a:r>
              <a:rPr lang="en-GB" i="1" dirty="0"/>
              <a:t>Recycled something </a:t>
            </a:r>
            <a:r>
              <a:rPr lang="en-GB" i="0" dirty="0"/>
              <a:t>and</a:t>
            </a:r>
            <a:r>
              <a:rPr lang="en-GB" i="0" baseline="0" dirty="0"/>
              <a:t> </a:t>
            </a:r>
            <a:r>
              <a:rPr lang="en-GB" i="1" baseline="0" dirty="0"/>
              <a:t>uses a refillable water bottle</a:t>
            </a:r>
            <a:r>
              <a:rPr lang="en-GB" baseline="0" dirty="0"/>
              <a:t>. </a:t>
            </a:r>
          </a:p>
          <a:p>
            <a:r>
              <a:rPr lang="en-GB" baseline="0" dirty="0"/>
              <a:t>These are both sustainable practices, but do not rely on bio-based resources to do so. Therefore they are not the Bioeconomy. Students may pick out ‘</a:t>
            </a:r>
            <a:r>
              <a:rPr lang="en-GB" i="1" baseline="0" dirty="0"/>
              <a:t>walked to school’. </a:t>
            </a:r>
            <a:r>
              <a:rPr lang="en-GB" i="0" baseline="0" dirty="0"/>
              <a:t>Technically humans are a bio resource, so its up to students if they count that or not! </a:t>
            </a:r>
            <a:endParaRPr lang="en-GB" dirty="0"/>
          </a:p>
        </p:txBody>
      </p:sp>
      <p:sp>
        <p:nvSpPr>
          <p:cNvPr id="4" name="Slide Number Placeholder 3"/>
          <p:cNvSpPr>
            <a:spLocks noGrp="1"/>
          </p:cNvSpPr>
          <p:nvPr>
            <p:ph type="sldNum" sz="quarter" idx="10"/>
          </p:nvPr>
        </p:nvSpPr>
        <p:spPr/>
        <p:txBody>
          <a:bodyPr/>
          <a:lstStyle/>
          <a:p>
            <a:fld id="{EACDA2D2-EFD5-4E9C-94B2-FBC8719996E6}" type="slidenum">
              <a:rPr lang="en-GB" smtClean="0"/>
              <a:t>4</a:t>
            </a:fld>
            <a:endParaRPr lang="en-GB"/>
          </a:p>
        </p:txBody>
      </p:sp>
    </p:spTree>
    <p:extLst>
      <p:ext uri="{BB962C8B-B14F-4D97-AF65-F5344CB8AC3E}">
        <p14:creationId xmlns:p14="http://schemas.microsoft.com/office/powerpoint/2010/main" val="3370554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This video won’t </a:t>
            </a:r>
            <a:r>
              <a:rPr lang="en-GB" b="1" dirty="0" err="1"/>
              <a:t>autoplay</a:t>
            </a:r>
            <a:r>
              <a:rPr lang="en-GB" b="1" dirty="0"/>
              <a:t> but if you click ‘Watch on </a:t>
            </a:r>
            <a:r>
              <a:rPr lang="en-GB" b="1" dirty="0" err="1"/>
              <a:t>youtube</a:t>
            </a:r>
            <a:r>
              <a:rPr lang="en-GB" b="1" dirty="0"/>
              <a:t>’ you can access the video from the slide. </a:t>
            </a:r>
          </a:p>
          <a:p>
            <a:r>
              <a:rPr lang="en-GB" b="1" dirty="0"/>
              <a:t>Or Link to Video:</a:t>
            </a:r>
            <a:endParaRPr lang="en-GB" dirty="0"/>
          </a:p>
          <a:p>
            <a:r>
              <a:rPr lang="en-GB" dirty="0">
                <a:hlinkClick r:id="rId3"/>
              </a:rPr>
              <a:t>THE VEJA STORY – YouTube</a:t>
            </a:r>
            <a:endParaRPr lang="en-GB" dirty="0"/>
          </a:p>
          <a:p>
            <a:endParaRPr lang="en-GB" dirty="0"/>
          </a:p>
          <a:p>
            <a:r>
              <a:rPr lang="en-GB" b="1" dirty="0"/>
              <a:t>Further video </a:t>
            </a:r>
            <a:r>
              <a:rPr lang="en-GB" b="1" dirty="0" err="1"/>
              <a:t>insude</a:t>
            </a:r>
            <a:r>
              <a:rPr lang="en-GB" b="1" dirty="0"/>
              <a:t> VEJA:</a:t>
            </a:r>
          </a:p>
          <a:p>
            <a:r>
              <a:rPr lang="en-US" dirty="0">
                <a:hlinkClick r:id="rId4"/>
              </a:rPr>
              <a:t>INSIDE THE MANUFACTURE OF VEJA - YouTube</a:t>
            </a:r>
            <a:endParaRPr lang="en-GB" dirty="0"/>
          </a:p>
          <a:p>
            <a:r>
              <a:rPr lang="en-GB" dirty="0"/>
              <a:t> </a:t>
            </a:r>
          </a:p>
        </p:txBody>
      </p:sp>
      <p:sp>
        <p:nvSpPr>
          <p:cNvPr id="4" name="Slide Number Placeholder 3"/>
          <p:cNvSpPr>
            <a:spLocks noGrp="1"/>
          </p:cNvSpPr>
          <p:nvPr>
            <p:ph type="sldNum" sz="quarter" idx="10"/>
          </p:nvPr>
        </p:nvSpPr>
        <p:spPr/>
        <p:txBody>
          <a:bodyPr/>
          <a:lstStyle/>
          <a:p>
            <a:fld id="{EACDA2D2-EFD5-4E9C-94B2-FBC8719996E6}" type="slidenum">
              <a:rPr lang="en-GB" smtClean="0"/>
              <a:t>13</a:t>
            </a:fld>
            <a:endParaRPr lang="en-GB"/>
          </a:p>
        </p:txBody>
      </p:sp>
    </p:spTree>
    <p:extLst>
      <p:ext uri="{BB962C8B-B14F-4D97-AF65-F5344CB8AC3E}">
        <p14:creationId xmlns:p14="http://schemas.microsoft.com/office/powerpoint/2010/main" val="3096168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dirty="0">
              <a:solidFill>
                <a:srgbClr val="662482"/>
              </a:solidFill>
              <a:effectLst/>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fld id="{EACDA2D2-EFD5-4E9C-94B2-FBC8719996E6}" type="slidenum">
              <a:rPr lang="en-GB" smtClean="0"/>
              <a:t>14</a:t>
            </a:fld>
            <a:endParaRPr lang="en-GB"/>
          </a:p>
        </p:txBody>
      </p:sp>
    </p:spTree>
    <p:extLst>
      <p:ext uri="{BB962C8B-B14F-4D97-AF65-F5344CB8AC3E}">
        <p14:creationId xmlns:p14="http://schemas.microsoft.com/office/powerpoint/2010/main" val="1886383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Link to above video</a:t>
            </a:r>
            <a:r>
              <a:rPr lang="en-GB" b="1"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662482"/>
                </a:solidFill>
                <a:latin typeface="Trebuchet MS" panose="020B0603020202020204" pitchFamily="34" charset="0"/>
                <a:hlinkClick r:id="rId3"/>
              </a:rPr>
              <a:t>https://www.youtube.com/watch?v=9HQnIQ6YRGo</a:t>
            </a:r>
          </a:p>
          <a:p>
            <a:endParaRPr lang="en-GB" b="1" dirty="0"/>
          </a:p>
          <a:p>
            <a:r>
              <a:rPr lang="en-GB" b="1" dirty="0"/>
              <a:t>Further reading: </a:t>
            </a:r>
            <a:endParaRPr lang="en-GB" dirty="0"/>
          </a:p>
          <a:p>
            <a:r>
              <a:rPr lang="en-GB" sz="1200" dirty="0">
                <a:solidFill>
                  <a:srgbClr val="662482"/>
                </a:solidFill>
                <a:latin typeface="Trebuchet MS" panose="020B0603020202020204" pitchFamily="34" charset="0"/>
                <a:hlinkClick r:id="rId3"/>
              </a:rPr>
              <a:t>https://www.theguardian.com/technology/2020/nov/19/invention-that-makes-renewable-energy-from-rotting-veg-wins-james-dyson-prize</a:t>
            </a:r>
            <a:endParaRPr lang="en-GB" sz="1200" dirty="0">
              <a:solidFill>
                <a:srgbClr val="662482"/>
              </a:solidFill>
              <a:latin typeface="Trebuchet MS" panose="020B0603020202020204" pitchFamily="34" charset="0"/>
            </a:endParaRPr>
          </a:p>
          <a:p>
            <a:r>
              <a:rPr lang="en-GB" sz="1200" dirty="0">
                <a:solidFill>
                  <a:srgbClr val="662482"/>
                </a:solidFill>
                <a:latin typeface="Trebuchet MS" panose="020B0603020202020204" pitchFamily="34" charset="0"/>
                <a:hlinkClick r:id="rId4"/>
              </a:rPr>
              <a:t>https://www.youtube.com/watch?v=grDN3y5qNYQ</a:t>
            </a:r>
            <a:endParaRPr lang="en-GB" sz="1200" dirty="0">
              <a:solidFill>
                <a:srgbClr val="662482"/>
              </a:solidFill>
              <a:latin typeface="Trebuchet MS" panose="020B0603020202020204" pitchFamily="34" charset="0"/>
            </a:endParaRPr>
          </a:p>
          <a:p>
            <a:r>
              <a:rPr lang="en-GB" sz="1200" dirty="0">
                <a:solidFill>
                  <a:srgbClr val="662482"/>
                </a:solidFill>
                <a:latin typeface="Trebuchet MS" panose="020B0603020202020204" pitchFamily="34" charset="0"/>
                <a:hlinkClick r:id="rId5"/>
              </a:rPr>
              <a:t>https://www.dyson.com/newsroom/overview/features/november-2020/interview-aureus-system-technology-jda-2020</a:t>
            </a:r>
            <a:endParaRPr lang="en-GB" sz="1200" dirty="0">
              <a:solidFill>
                <a:srgbClr val="662482"/>
              </a:solidFill>
              <a:latin typeface="Trebuchet MS" panose="020B0603020202020204" pitchFamily="34" charset="0"/>
            </a:endParaRPr>
          </a:p>
          <a:p>
            <a:endParaRPr lang="en-GB" dirty="0"/>
          </a:p>
        </p:txBody>
      </p:sp>
      <p:sp>
        <p:nvSpPr>
          <p:cNvPr id="4" name="Slide Number Placeholder 3"/>
          <p:cNvSpPr>
            <a:spLocks noGrp="1"/>
          </p:cNvSpPr>
          <p:nvPr>
            <p:ph type="sldNum" sz="quarter" idx="10"/>
          </p:nvPr>
        </p:nvSpPr>
        <p:spPr/>
        <p:txBody>
          <a:bodyPr/>
          <a:lstStyle/>
          <a:p>
            <a:fld id="{EACDA2D2-EFD5-4E9C-94B2-FBC8719996E6}" type="slidenum">
              <a:rPr lang="en-GB" smtClean="0"/>
              <a:t>15</a:t>
            </a:fld>
            <a:endParaRPr lang="en-GB"/>
          </a:p>
        </p:txBody>
      </p:sp>
    </p:spTree>
    <p:extLst>
      <p:ext uri="{BB962C8B-B14F-4D97-AF65-F5344CB8AC3E}">
        <p14:creationId xmlns:p14="http://schemas.microsoft.com/office/powerpoint/2010/main" val="424300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CDA2D2-EFD5-4E9C-94B2-FBC8719996E6}" type="slidenum">
              <a:rPr lang="en-GB" smtClean="0"/>
              <a:t>16</a:t>
            </a:fld>
            <a:endParaRPr lang="en-GB"/>
          </a:p>
        </p:txBody>
      </p:sp>
    </p:spTree>
    <p:extLst>
      <p:ext uri="{BB962C8B-B14F-4D97-AF65-F5344CB8AC3E}">
        <p14:creationId xmlns:p14="http://schemas.microsoft.com/office/powerpoint/2010/main" val="1209644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Link to above video</a:t>
            </a:r>
            <a:r>
              <a:rPr lang="en-GB" b="1"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662482"/>
                </a:solidFill>
                <a:latin typeface="Trebuchet MS" panose="020B0603020202020204" pitchFamily="34" charset="0"/>
              </a:rPr>
              <a:t>https://www.youtube.com/watch?v=5LOG7-2bNhQ</a:t>
            </a:r>
            <a:endParaRPr lang="en-GB" b="1" dirty="0"/>
          </a:p>
          <a:p>
            <a:r>
              <a:rPr lang="en-GB" b="1" dirty="0"/>
              <a:t>Further reading: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https://www.statnews.com/2017/03/02/brazil-tilapia-skin-burns/</a:t>
            </a:r>
          </a:p>
          <a:p>
            <a:r>
              <a:rPr lang="en-GB" dirty="0"/>
              <a:t>https://www.youtube.com/watch?v=MPctGh6bMEE</a:t>
            </a:r>
          </a:p>
          <a:p>
            <a:endParaRPr lang="en-GB" dirty="0"/>
          </a:p>
        </p:txBody>
      </p:sp>
      <p:sp>
        <p:nvSpPr>
          <p:cNvPr id="4" name="Slide Number Placeholder 3"/>
          <p:cNvSpPr>
            <a:spLocks noGrp="1"/>
          </p:cNvSpPr>
          <p:nvPr>
            <p:ph type="sldNum" sz="quarter" idx="10"/>
          </p:nvPr>
        </p:nvSpPr>
        <p:spPr/>
        <p:txBody>
          <a:bodyPr/>
          <a:lstStyle/>
          <a:p>
            <a:fld id="{EACDA2D2-EFD5-4E9C-94B2-FBC8719996E6}" type="slidenum">
              <a:rPr lang="en-GB" smtClean="0"/>
              <a:t>17</a:t>
            </a:fld>
            <a:endParaRPr lang="en-GB"/>
          </a:p>
        </p:txBody>
      </p:sp>
    </p:spTree>
    <p:extLst>
      <p:ext uri="{BB962C8B-B14F-4D97-AF65-F5344CB8AC3E}">
        <p14:creationId xmlns:p14="http://schemas.microsoft.com/office/powerpoint/2010/main" val="2287931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video resources:</a:t>
            </a:r>
          </a:p>
          <a:p>
            <a:endParaRPr lang="en-US" dirty="0"/>
          </a:p>
          <a:p>
            <a:r>
              <a:rPr lang="en-US" dirty="0"/>
              <a:t>http://www.biorenewables.org/our-work/case-studies/ - has a number of good examples</a:t>
            </a:r>
            <a:endParaRPr lang="en-US" baseline="0" dirty="0"/>
          </a:p>
          <a:p>
            <a:endParaRPr lang="en-US" dirty="0"/>
          </a:p>
          <a:p>
            <a:r>
              <a:rPr lang="en-US" dirty="0"/>
              <a:t>Seaweed farm: https://www.facebook.com/BBCLookNorth/videos/1286802871493105</a:t>
            </a:r>
          </a:p>
          <a:p>
            <a:endParaRPr lang="en-US" dirty="0"/>
          </a:p>
          <a:p>
            <a:r>
              <a:rPr lang="en-US" baseline="0" dirty="0"/>
              <a:t>Anaerobic Digestor on a farm, video from the Centre for Sustainable Energy: https://www.youtube.com/watch?v=AgfOjNVekF8</a:t>
            </a:r>
          </a:p>
          <a:p>
            <a:endParaRPr lang="en-US" baseline="0" dirty="0"/>
          </a:p>
          <a:p>
            <a:r>
              <a:rPr lang="en-US" dirty="0"/>
              <a:t>Look at them for solutions – we are able to solve problems with solutions that are economically viable and how </a:t>
            </a:r>
            <a:r>
              <a:rPr lang="en-US" dirty="0" err="1"/>
              <a:t>bioeconomy</a:t>
            </a:r>
            <a:r>
              <a:rPr lang="en-US" dirty="0"/>
              <a:t> can be part of the solution</a:t>
            </a:r>
          </a:p>
          <a:p>
            <a:endParaRPr lang="en-GB" dirty="0"/>
          </a:p>
        </p:txBody>
      </p:sp>
      <p:sp>
        <p:nvSpPr>
          <p:cNvPr id="4" name="Slide Number Placeholder 3"/>
          <p:cNvSpPr>
            <a:spLocks noGrp="1"/>
          </p:cNvSpPr>
          <p:nvPr>
            <p:ph type="sldNum" sz="quarter" idx="10"/>
          </p:nvPr>
        </p:nvSpPr>
        <p:spPr/>
        <p:txBody>
          <a:bodyPr/>
          <a:lstStyle/>
          <a:p>
            <a:fld id="{EACDA2D2-EFD5-4E9C-94B2-FBC8719996E6}" type="slidenum">
              <a:rPr lang="en-GB" smtClean="0"/>
              <a:t>18</a:t>
            </a:fld>
            <a:endParaRPr lang="en-GB"/>
          </a:p>
        </p:txBody>
      </p:sp>
    </p:spTree>
    <p:extLst>
      <p:ext uri="{BB962C8B-B14F-4D97-AF65-F5344CB8AC3E}">
        <p14:creationId xmlns:p14="http://schemas.microsoft.com/office/powerpoint/2010/main" val="3433520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Economy, Environment</a:t>
            </a:r>
            <a:r>
              <a:rPr lang="en-GB" baseline="0" dirty="0"/>
              <a:t> and Society are there as prompts for those students that may need it. This can serve as a recap or as an introduction, depending on student’s </a:t>
            </a:r>
            <a:r>
              <a:rPr lang="en-GB" baseline="0" dirty="0" err="1"/>
              <a:t>exisiting</a:t>
            </a:r>
            <a:r>
              <a:rPr lang="en-GB" baseline="0" dirty="0"/>
              <a:t> knowledge</a:t>
            </a:r>
            <a:endParaRPr lang="en-GB" dirty="0"/>
          </a:p>
          <a:p>
            <a:endParaRPr lang="en-GB" dirty="0"/>
          </a:p>
        </p:txBody>
      </p:sp>
      <p:sp>
        <p:nvSpPr>
          <p:cNvPr id="4" name="Slide Number Placeholder 3"/>
          <p:cNvSpPr>
            <a:spLocks noGrp="1"/>
          </p:cNvSpPr>
          <p:nvPr>
            <p:ph type="sldNum" sz="quarter" idx="10"/>
          </p:nvPr>
        </p:nvSpPr>
        <p:spPr/>
        <p:txBody>
          <a:bodyPr/>
          <a:lstStyle/>
          <a:p>
            <a:fld id="{EACDA2D2-EFD5-4E9C-94B2-FBC8719996E6}" type="slidenum">
              <a:rPr lang="en-GB" smtClean="0"/>
              <a:t>5</a:t>
            </a:fld>
            <a:endParaRPr lang="en-GB"/>
          </a:p>
        </p:txBody>
      </p:sp>
    </p:spTree>
    <p:extLst>
      <p:ext uri="{BB962C8B-B14F-4D97-AF65-F5344CB8AC3E}">
        <p14:creationId xmlns:p14="http://schemas.microsoft.com/office/powerpoint/2010/main" val="296227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a:t>
            </a:r>
            <a:r>
              <a:rPr lang="en-GB" baseline="0" dirty="0"/>
              <a:t> guidance: </a:t>
            </a:r>
          </a:p>
          <a:p>
            <a:endParaRPr lang="en-GB" baseline="0" dirty="0"/>
          </a:p>
          <a:p>
            <a:r>
              <a:rPr lang="en-GB" baseline="0" dirty="0"/>
              <a:t>There exists many definitions for sustainability, but this is a frequently cited and often recognised definition throughout the world. Ask students to compare this to their definitions and consider what it means to them. Can they provide examples? </a:t>
            </a:r>
            <a:endParaRPr lang="en-GB" dirty="0"/>
          </a:p>
        </p:txBody>
      </p:sp>
      <p:sp>
        <p:nvSpPr>
          <p:cNvPr id="4" name="Slide Number Placeholder 3"/>
          <p:cNvSpPr>
            <a:spLocks noGrp="1"/>
          </p:cNvSpPr>
          <p:nvPr>
            <p:ph type="sldNum" sz="quarter" idx="10"/>
          </p:nvPr>
        </p:nvSpPr>
        <p:spPr/>
        <p:txBody>
          <a:bodyPr/>
          <a:lstStyle/>
          <a:p>
            <a:fld id="{EACDA2D2-EFD5-4E9C-94B2-FBC8719996E6}" type="slidenum">
              <a:rPr lang="en-GB" smtClean="0"/>
              <a:t>6</a:t>
            </a:fld>
            <a:endParaRPr lang="en-GB"/>
          </a:p>
        </p:txBody>
      </p:sp>
    </p:spTree>
    <p:extLst>
      <p:ext uri="{BB962C8B-B14F-4D97-AF65-F5344CB8AC3E}">
        <p14:creationId xmlns:p14="http://schemas.microsoft.com/office/powerpoint/2010/main" val="3145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a:t>
            </a:r>
            <a:r>
              <a:rPr lang="en-GB" baseline="0" dirty="0"/>
              <a:t> guidance: </a:t>
            </a:r>
          </a:p>
          <a:p>
            <a:r>
              <a:rPr lang="en-GB" baseline="0" dirty="0"/>
              <a:t>Ask students if they recognise the square images. </a:t>
            </a:r>
          </a:p>
          <a:p>
            <a:r>
              <a:rPr lang="en-GB" baseline="0" dirty="0"/>
              <a:t>These are the UN Sustainable Development Goals 2030 (SDGs). “</a:t>
            </a:r>
            <a:r>
              <a:rPr lang="en-US" sz="1200" b="0" i="0" u="none" strike="noStrike" kern="1200" dirty="0">
                <a:solidFill>
                  <a:schemeClr val="tx1"/>
                </a:solidFill>
                <a:effectLst/>
                <a:latin typeface="+mn-lt"/>
                <a:ea typeface="+mn-ea"/>
                <a:cs typeface="+mn-cs"/>
                <a:hlinkClick r:id="rId3"/>
              </a:rPr>
              <a:t>The 2030 Agenda for Sustainable Development,</a:t>
            </a:r>
            <a:r>
              <a:rPr lang="en-US" sz="1200" b="0" i="0" kern="1200" dirty="0">
                <a:solidFill>
                  <a:schemeClr val="tx1"/>
                </a:solidFill>
                <a:effectLst/>
                <a:latin typeface="+mn-lt"/>
                <a:ea typeface="+mn-ea"/>
                <a:cs typeface="+mn-cs"/>
              </a:rPr>
              <a:t> adopted by all United Nations Member States in 2015, provides a shared blueprint for peace and prosperity for people and the planet, now and into the future. At its heart are the 17 Sustainable Development Goals (SDGs), which are an urgent call for action by all countries - developed and developing - in a global partnership. They recognize that ending poverty and other deprivations must go hand-in-hand with strategies that improve health and education, reduce inequality, and spur economic growth – all while tackling climate change and working to preserve our oceans and forests.” (UN, 2021). (there</a:t>
            </a:r>
            <a:r>
              <a:rPr lang="en-US" sz="1200" b="0" i="0" kern="1200" baseline="0" dirty="0">
                <a:solidFill>
                  <a:schemeClr val="tx1"/>
                </a:solidFill>
                <a:effectLst/>
                <a:latin typeface="+mn-lt"/>
                <a:ea typeface="+mn-ea"/>
                <a:cs typeface="+mn-cs"/>
              </a:rPr>
              <a:t> exists a wealth of resources online https://sdgs.un.org/goals that aim to teach the SDGs. Any further lessons on this would compliment these packs. </a:t>
            </a:r>
            <a:endParaRPr lang="en-US" sz="1200" b="0" i="0" kern="1200" dirty="0">
              <a:solidFill>
                <a:schemeClr val="tx1"/>
              </a:solidFill>
              <a:effectLst/>
              <a:latin typeface="+mn-lt"/>
              <a:ea typeface="+mn-ea"/>
              <a:cs typeface="+mn-cs"/>
            </a:endParaRPr>
          </a:p>
          <a:p>
            <a:endParaRPr lang="en-GB" baseline="0" dirty="0"/>
          </a:p>
          <a:p>
            <a:r>
              <a:rPr lang="en-GB" b="1" baseline="0" dirty="0"/>
              <a:t>Ask students:</a:t>
            </a:r>
          </a:p>
          <a:p>
            <a:r>
              <a:rPr lang="en-GB" b="1" baseline="0" dirty="0"/>
              <a:t>1) Match each SDG to one of the pillars of sustainability – Society, Environment, and Economy.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Guide discussions to conclude that many of the SDG’s overlap with each other and do not fit neatly into one of the three outlined categories. E.g. no poverty depends on a healthy environment that can provide food and water, as well as enough jobs for people to work. People lose their income when climate change causes drought and flooding – both in low income countries and high income countries. The sustainable development of the Earth depends on a healthy environment to provide food, resources and water. An economy cannot be maintained by an unhealthy society who do not have access to these, or who have run out of those necessary. </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2) Which SDG do they think is most important? Can they rank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This is again more about process than product. The conversations should lead students to debate, and it will reaffirm the linkages. </a:t>
            </a:r>
          </a:p>
          <a:p>
            <a:endParaRPr lang="en-GB" baseline="0" dirty="0"/>
          </a:p>
          <a:p>
            <a:r>
              <a:rPr lang="en-GB" b="1" baseline="0" dirty="0"/>
              <a:t>3) What are humans currently doing that prevents us from meeting these goals? </a:t>
            </a:r>
          </a:p>
          <a:p>
            <a:r>
              <a:rPr lang="en-GB" baseline="0" dirty="0"/>
              <a:t>Encourage students to critically examine their own behaviours, as well as that of society as a whole, businesses and world-leaders. Can they find solutions to overcome these barriers? </a:t>
            </a:r>
          </a:p>
          <a:p>
            <a:endParaRPr lang="en-GB" baseline="0" dirty="0"/>
          </a:p>
        </p:txBody>
      </p:sp>
      <p:sp>
        <p:nvSpPr>
          <p:cNvPr id="4" name="Slide Number Placeholder 3"/>
          <p:cNvSpPr>
            <a:spLocks noGrp="1"/>
          </p:cNvSpPr>
          <p:nvPr>
            <p:ph type="sldNum" sz="quarter" idx="10"/>
          </p:nvPr>
        </p:nvSpPr>
        <p:spPr/>
        <p:txBody>
          <a:bodyPr/>
          <a:lstStyle/>
          <a:p>
            <a:fld id="{EACDA2D2-EFD5-4E9C-94B2-FBC8719996E6}" type="slidenum">
              <a:rPr lang="en-GB" smtClean="0"/>
              <a:t>7</a:t>
            </a:fld>
            <a:endParaRPr lang="en-GB"/>
          </a:p>
        </p:txBody>
      </p:sp>
    </p:spTree>
    <p:extLst>
      <p:ext uri="{BB962C8B-B14F-4D97-AF65-F5344CB8AC3E}">
        <p14:creationId xmlns:p14="http://schemas.microsoft.com/office/powerpoint/2010/main" val="2274374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might want to watch the </a:t>
            </a:r>
            <a:r>
              <a:rPr lang="en-GB" dirty="0" err="1"/>
              <a:t>bieoconomy</a:t>
            </a:r>
            <a:r>
              <a:rPr lang="en-GB" dirty="0"/>
              <a:t> videos again</a:t>
            </a:r>
            <a:r>
              <a:rPr lang="en-GB" baseline="0" dirty="0"/>
              <a:t> here. This will help consolidate the content:</a:t>
            </a:r>
          </a:p>
          <a:p>
            <a:endParaRPr lang="en-GB" baseline="0" dirty="0"/>
          </a:p>
          <a:p>
            <a:r>
              <a:rPr lang="en-GB" baseline="0" dirty="0"/>
              <a:t>https://www.youtube.com/watch?v=KYvJCIGxPLk&amp;t</a:t>
            </a:r>
          </a:p>
          <a:p>
            <a:r>
              <a:rPr lang="en-GB" baseline="0" dirty="0"/>
              <a:t>https://www.youtube.com/watch?v=hx-jZmE-2_U</a:t>
            </a:r>
          </a:p>
          <a:p>
            <a:endParaRPr lang="en-GB" dirty="0"/>
          </a:p>
        </p:txBody>
      </p:sp>
      <p:sp>
        <p:nvSpPr>
          <p:cNvPr id="4" name="Slide Number Placeholder 3"/>
          <p:cNvSpPr>
            <a:spLocks noGrp="1"/>
          </p:cNvSpPr>
          <p:nvPr>
            <p:ph type="sldNum" sz="quarter" idx="10"/>
          </p:nvPr>
        </p:nvSpPr>
        <p:spPr/>
        <p:txBody>
          <a:bodyPr/>
          <a:lstStyle/>
          <a:p>
            <a:fld id="{EACDA2D2-EFD5-4E9C-94B2-FBC8719996E6}" type="slidenum">
              <a:rPr lang="en-GB" smtClean="0"/>
              <a:t>8</a:t>
            </a:fld>
            <a:endParaRPr lang="en-GB"/>
          </a:p>
        </p:txBody>
      </p:sp>
    </p:spTree>
    <p:extLst>
      <p:ext uri="{BB962C8B-B14F-4D97-AF65-F5344CB8AC3E}">
        <p14:creationId xmlns:p14="http://schemas.microsoft.com/office/powerpoint/2010/main" val="1099443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Examples: </a:t>
            </a:r>
          </a:p>
          <a:p>
            <a:r>
              <a:rPr lang="en-GB" baseline="0" dirty="0"/>
              <a:t>1. No poverty: There will be many jobs in the Bioeconomy as the world progresses. Scientists and inventors to come up with new solutions. These solutions will need marketing consultants, project managers, engineers, environmental auditors, builders, community engagement officers, … and so on! Ample job opportunities can reduce poverty.</a:t>
            </a:r>
          </a:p>
          <a:p>
            <a:r>
              <a:rPr lang="en-GB" baseline="0" dirty="0"/>
              <a:t>2. Zero Hunger: With populations increasing, and therefore demand for food rising, it is essential that the maximum possible is gained from all grown resources. Food waste is one of the biggest landfill contributors, yet a lot of food that ends up there is still perfectly edible. By reducing the amount of food waste by buying more consciously and not wasting as much, we contribute to the Bioeconomy and food security. https://www.rethinkfood.co.uk is a brilliant example of the Bioeconomy.</a:t>
            </a:r>
          </a:p>
          <a:p>
            <a:endParaRPr lang="en-GB" baseline="0" dirty="0"/>
          </a:p>
          <a:p>
            <a:r>
              <a:rPr lang="en-GB" b="1" baseline="0" dirty="0"/>
              <a:t>Challenge: Does this change depending on where you are in the world? </a:t>
            </a:r>
          </a:p>
          <a:p>
            <a:r>
              <a:rPr lang="en-GB" baseline="0" dirty="0"/>
              <a:t>YES! Bamboo is only truly a sustainable resource if it is sourced locally. The types of waste we produce are different globally. </a:t>
            </a:r>
          </a:p>
          <a:p>
            <a:r>
              <a:rPr lang="en-GB" baseline="0" dirty="0"/>
              <a:t>Priorities have to be different depending on where we are. </a:t>
            </a:r>
          </a:p>
          <a:p>
            <a:endParaRPr lang="en-GB" baseline="0" dirty="0"/>
          </a:p>
          <a:p>
            <a:r>
              <a:rPr lang="en-GB" baseline="0" dirty="0"/>
              <a:t>What could we use locally? </a:t>
            </a:r>
          </a:p>
          <a:p>
            <a:endParaRPr lang="en-GB" dirty="0"/>
          </a:p>
        </p:txBody>
      </p:sp>
      <p:sp>
        <p:nvSpPr>
          <p:cNvPr id="4" name="Slide Number Placeholder 3"/>
          <p:cNvSpPr>
            <a:spLocks noGrp="1"/>
          </p:cNvSpPr>
          <p:nvPr>
            <p:ph type="sldNum" sz="quarter" idx="10"/>
          </p:nvPr>
        </p:nvSpPr>
        <p:spPr/>
        <p:txBody>
          <a:bodyPr/>
          <a:lstStyle/>
          <a:p>
            <a:fld id="{EACDA2D2-EFD5-4E9C-94B2-FBC8719996E6}" type="slidenum">
              <a:rPr lang="en-GB" smtClean="0"/>
              <a:t>9</a:t>
            </a:fld>
            <a:endParaRPr lang="en-GB"/>
          </a:p>
        </p:txBody>
      </p:sp>
    </p:spTree>
    <p:extLst>
      <p:ext uri="{BB962C8B-B14F-4D97-AF65-F5344CB8AC3E}">
        <p14:creationId xmlns:p14="http://schemas.microsoft.com/office/powerpoint/2010/main" val="2388021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students</a:t>
            </a:r>
            <a:r>
              <a:rPr lang="en-GB" baseline="0" dirty="0"/>
              <a:t> to think of examples they already know of, or solutions they have come up with themselves. They may have given examples in the previous slide, so expand on this to get more creative. </a:t>
            </a:r>
            <a:endParaRPr lang="en-GB" dirty="0"/>
          </a:p>
        </p:txBody>
      </p:sp>
      <p:sp>
        <p:nvSpPr>
          <p:cNvPr id="4" name="Slide Number Placeholder 3"/>
          <p:cNvSpPr>
            <a:spLocks noGrp="1"/>
          </p:cNvSpPr>
          <p:nvPr>
            <p:ph type="sldNum" sz="quarter" idx="10"/>
          </p:nvPr>
        </p:nvSpPr>
        <p:spPr/>
        <p:txBody>
          <a:bodyPr/>
          <a:lstStyle/>
          <a:p>
            <a:fld id="{EACDA2D2-EFD5-4E9C-94B2-FBC8719996E6}" type="slidenum">
              <a:rPr lang="en-GB" smtClean="0"/>
              <a:t>10</a:t>
            </a:fld>
            <a:endParaRPr lang="en-GB"/>
          </a:p>
        </p:txBody>
      </p:sp>
    </p:spTree>
    <p:extLst>
      <p:ext uri="{BB962C8B-B14F-4D97-AF65-F5344CB8AC3E}">
        <p14:creationId xmlns:p14="http://schemas.microsoft.com/office/powerpoint/2010/main" val="1583593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following</a:t>
            </a:r>
            <a:r>
              <a:rPr lang="en-GB" baseline="0" dirty="0"/>
              <a:t> section can either be an additional lesson, homework, or the main part of this lesson if time permits. It will use real world case studies and individual/group research to further students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There are corresponding print outs for students to use in the teacher guidance (</a:t>
            </a:r>
            <a:r>
              <a:rPr lang="en-GB" sz="1200" kern="1200" dirty="0">
                <a:solidFill>
                  <a:schemeClr val="tx1"/>
                </a:solidFill>
                <a:effectLst/>
                <a:latin typeface="+mn-lt"/>
                <a:ea typeface="+mn-ea"/>
                <a:cs typeface="+mn-cs"/>
              </a:rPr>
              <a:t>pages 21 to 31 of KS3 Pack 1). These can be explored as the teacher/ educator sees fit, but we suggest breaking the class up into small groups, assigning each group a case study. Students can</a:t>
            </a:r>
            <a:r>
              <a:rPr lang="en-GB" sz="1200" kern="1200" baseline="0" dirty="0">
                <a:solidFill>
                  <a:schemeClr val="tx1"/>
                </a:solidFill>
                <a:effectLst/>
                <a:latin typeface="+mn-lt"/>
                <a:ea typeface="+mn-ea"/>
                <a:cs typeface="+mn-cs"/>
              </a:rPr>
              <a:t> then be </a:t>
            </a:r>
            <a:r>
              <a:rPr lang="en-GB" sz="1200" kern="1200" dirty="0">
                <a:solidFill>
                  <a:schemeClr val="tx1"/>
                </a:solidFill>
                <a:effectLst/>
                <a:latin typeface="+mn-lt"/>
                <a:ea typeface="+mn-ea"/>
                <a:cs typeface="+mn-cs"/>
              </a:rPr>
              <a:t>given an allocated amount of time to investigate the case study, and use online sources to inform a presentation about that specific topic</a:t>
            </a:r>
            <a:r>
              <a:rPr lang="en-GB" sz="1200" kern="1200" baseline="0" dirty="0">
                <a:solidFill>
                  <a:schemeClr val="tx1"/>
                </a:solidFill>
                <a:effectLst/>
                <a:latin typeface="+mn-lt"/>
                <a:ea typeface="+mn-ea"/>
                <a:cs typeface="+mn-cs"/>
              </a:rPr>
              <a:t> in relation to the Bioeconomy. There are question hints on the print outs.  </a:t>
            </a:r>
            <a:endParaRPr lang="en-GB" dirty="0"/>
          </a:p>
        </p:txBody>
      </p:sp>
      <p:sp>
        <p:nvSpPr>
          <p:cNvPr id="4" name="Slide Number Placeholder 3"/>
          <p:cNvSpPr>
            <a:spLocks noGrp="1"/>
          </p:cNvSpPr>
          <p:nvPr>
            <p:ph type="sldNum" sz="quarter" idx="10"/>
          </p:nvPr>
        </p:nvSpPr>
        <p:spPr/>
        <p:txBody>
          <a:bodyPr/>
          <a:lstStyle/>
          <a:p>
            <a:fld id="{EACDA2D2-EFD5-4E9C-94B2-FBC8719996E6}" type="slidenum">
              <a:rPr lang="en-GB" smtClean="0"/>
              <a:t>11</a:t>
            </a:fld>
            <a:endParaRPr lang="en-GB"/>
          </a:p>
        </p:txBody>
      </p:sp>
    </p:spTree>
    <p:extLst>
      <p:ext uri="{BB962C8B-B14F-4D97-AF65-F5344CB8AC3E}">
        <p14:creationId xmlns:p14="http://schemas.microsoft.com/office/powerpoint/2010/main" val="1400564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CDA2D2-EFD5-4E9C-94B2-FBC8719996E6}" type="slidenum">
              <a:rPr lang="en-GB" smtClean="0"/>
              <a:t>12</a:t>
            </a:fld>
            <a:endParaRPr lang="en-GB"/>
          </a:p>
        </p:txBody>
      </p:sp>
    </p:spTree>
    <p:extLst>
      <p:ext uri="{BB962C8B-B14F-4D97-AF65-F5344CB8AC3E}">
        <p14:creationId xmlns:p14="http://schemas.microsoft.com/office/powerpoint/2010/main" val="1310811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KS3">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3B89C291-D5B3-944C-A343-87189C327C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48"/>
            <a:ext cx="10691813" cy="7555379"/>
          </a:xfrm>
          <a:prstGeom prst="rect">
            <a:avLst/>
          </a:prstGeom>
        </p:spPr>
      </p:pic>
      <p:sp>
        <p:nvSpPr>
          <p:cNvPr id="2" name="Title 1"/>
          <p:cNvSpPr>
            <a:spLocks noGrp="1"/>
          </p:cNvSpPr>
          <p:nvPr>
            <p:ph type="ctrTitle" hasCustomPrompt="1"/>
          </p:nvPr>
        </p:nvSpPr>
        <p:spPr>
          <a:xfrm>
            <a:off x="346678" y="2303166"/>
            <a:ext cx="9088041" cy="2124168"/>
          </a:xfrm>
        </p:spPr>
        <p:txBody>
          <a:bodyPr anchor="b">
            <a:normAutofit/>
          </a:bodyPr>
          <a:lstStyle>
            <a:lvl1pPr algn="l">
              <a:defRPr sz="6000" b="1">
                <a:solidFill>
                  <a:schemeClr val="bg1"/>
                </a:solidFill>
                <a:latin typeface="Trebuchet MS" panose="020B0703020202090204" pitchFamily="34" charset="0"/>
                <a:cs typeface="Times New Roman" panose="02020603050405020304" pitchFamily="18" charset="0"/>
              </a:defRPr>
            </a:lvl1pPr>
          </a:lstStyle>
          <a:p>
            <a:r>
              <a:rPr lang="en-GB" dirty="0"/>
              <a:t>Document </a:t>
            </a:r>
            <a:br>
              <a:rPr lang="en-GB" dirty="0"/>
            </a:br>
            <a:r>
              <a:rPr lang="en-GB" dirty="0"/>
              <a:t>Title</a:t>
            </a:r>
            <a:endParaRPr lang="en-US" dirty="0"/>
          </a:p>
        </p:txBody>
      </p:sp>
      <p:sp>
        <p:nvSpPr>
          <p:cNvPr id="3" name="Subtitle 2"/>
          <p:cNvSpPr>
            <a:spLocks noGrp="1"/>
          </p:cNvSpPr>
          <p:nvPr>
            <p:ph type="subTitle" idx="1" hasCustomPrompt="1"/>
          </p:nvPr>
        </p:nvSpPr>
        <p:spPr>
          <a:xfrm>
            <a:off x="346678" y="4626608"/>
            <a:ext cx="8018860" cy="619349"/>
          </a:xfrm>
        </p:spPr>
        <p:txBody>
          <a:bodyPr>
            <a:normAutofit/>
          </a:bodyPr>
          <a:lstStyle>
            <a:lvl1pPr marL="0" indent="0" algn="l">
              <a:buNone/>
              <a:defRPr sz="3500">
                <a:solidFill>
                  <a:schemeClr val="bg1"/>
                </a:solidFill>
                <a:latin typeface="Trebuchet MS" panose="020B0703020202090204" pitchFamily="34" charset="0"/>
                <a:cs typeface="Times New Roman" panose="02020603050405020304" pitchFamily="18"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GB" dirty="0"/>
              <a:t>Sub title</a:t>
            </a:r>
            <a:endParaRPr lang="en-US" dirty="0"/>
          </a:p>
        </p:txBody>
      </p:sp>
    </p:spTree>
    <p:extLst>
      <p:ext uri="{BB962C8B-B14F-4D97-AF65-F5344CB8AC3E}">
        <p14:creationId xmlns:p14="http://schemas.microsoft.com/office/powerpoint/2010/main" val="3940097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KS3">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6B4BDC84-190A-7D4E-BC4D-C9780C8625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48"/>
            <a:ext cx="10691813" cy="7555379"/>
          </a:xfrm>
          <a:prstGeom prst="rect">
            <a:avLst/>
          </a:prstGeom>
        </p:spPr>
      </p:pic>
      <p:sp>
        <p:nvSpPr>
          <p:cNvPr id="2" name="Title 1"/>
          <p:cNvSpPr>
            <a:spLocks noGrp="1"/>
          </p:cNvSpPr>
          <p:nvPr>
            <p:ph type="ctrTitle" hasCustomPrompt="1"/>
          </p:nvPr>
        </p:nvSpPr>
        <p:spPr>
          <a:xfrm>
            <a:off x="346678" y="2303166"/>
            <a:ext cx="9088041" cy="2124168"/>
          </a:xfrm>
        </p:spPr>
        <p:txBody>
          <a:bodyPr anchor="b">
            <a:normAutofit/>
          </a:bodyPr>
          <a:lstStyle>
            <a:lvl1pPr algn="l">
              <a:defRPr sz="6000" b="1">
                <a:solidFill>
                  <a:srgbClr val="662482"/>
                </a:solidFill>
                <a:latin typeface="Trebuchet MS" panose="020B0703020202090204" pitchFamily="34" charset="0"/>
                <a:cs typeface="Times New Roman" panose="02020603050405020304" pitchFamily="18" charset="0"/>
              </a:defRPr>
            </a:lvl1pPr>
          </a:lstStyle>
          <a:p>
            <a:r>
              <a:rPr lang="en-GB" dirty="0"/>
              <a:t>Section </a:t>
            </a:r>
            <a:br>
              <a:rPr lang="en-GB" dirty="0"/>
            </a:br>
            <a:r>
              <a:rPr lang="en-GB" dirty="0"/>
              <a:t>Title</a:t>
            </a:r>
            <a:endParaRPr lang="en-US" dirty="0"/>
          </a:p>
        </p:txBody>
      </p:sp>
      <p:sp>
        <p:nvSpPr>
          <p:cNvPr id="3" name="Subtitle 2"/>
          <p:cNvSpPr>
            <a:spLocks noGrp="1"/>
          </p:cNvSpPr>
          <p:nvPr>
            <p:ph type="subTitle" idx="1" hasCustomPrompt="1"/>
          </p:nvPr>
        </p:nvSpPr>
        <p:spPr>
          <a:xfrm>
            <a:off x="346678" y="4626608"/>
            <a:ext cx="8018860" cy="619349"/>
          </a:xfrm>
        </p:spPr>
        <p:txBody>
          <a:bodyPr>
            <a:normAutofit/>
          </a:bodyPr>
          <a:lstStyle>
            <a:lvl1pPr marL="0" indent="0" algn="l">
              <a:buNone/>
              <a:defRPr sz="3500">
                <a:solidFill>
                  <a:srgbClr val="662482"/>
                </a:solidFill>
                <a:latin typeface="Trebuchet MS" panose="020B0703020202090204" pitchFamily="34" charset="0"/>
                <a:cs typeface="Times New Roman" panose="02020603050405020304" pitchFamily="18"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GB" dirty="0"/>
              <a:t>Sub title</a:t>
            </a:r>
            <a:endParaRPr lang="en-US" dirty="0"/>
          </a:p>
        </p:txBody>
      </p:sp>
    </p:spTree>
    <p:extLst>
      <p:ext uri="{BB962C8B-B14F-4D97-AF65-F5344CB8AC3E}">
        <p14:creationId xmlns:p14="http://schemas.microsoft.com/office/powerpoint/2010/main" val="729990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age KS3">
    <p:spTree>
      <p:nvGrpSpPr>
        <p:cNvPr id="1" name=""/>
        <p:cNvGrpSpPr/>
        <p:nvPr/>
      </p:nvGrpSpPr>
      <p:grpSpPr>
        <a:xfrm>
          <a:off x="0" y="0"/>
          <a:ext cx="0" cy="0"/>
          <a:chOff x="0" y="0"/>
          <a:chExt cx="0" cy="0"/>
        </a:xfrm>
      </p:grpSpPr>
      <p:pic>
        <p:nvPicPr>
          <p:cNvPr id="5" name="Picture 4" descr="Chart, scatter chart&#10;&#10;Description automatically generated">
            <a:extLst>
              <a:ext uri="{FF2B5EF4-FFF2-40B4-BE49-F238E27FC236}">
                <a16:creationId xmlns:a16="http://schemas.microsoft.com/office/drawing/2014/main" id="{7092B42F-5D50-5246-9088-78198D0851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48"/>
            <a:ext cx="10691813" cy="7555379"/>
          </a:xfrm>
          <a:prstGeom prst="rect">
            <a:avLst/>
          </a:prstGeom>
        </p:spPr>
      </p:pic>
      <p:sp>
        <p:nvSpPr>
          <p:cNvPr id="2" name="Title 1"/>
          <p:cNvSpPr>
            <a:spLocks noGrp="1"/>
          </p:cNvSpPr>
          <p:nvPr>
            <p:ph type="ctrTitle" hasCustomPrompt="1"/>
          </p:nvPr>
        </p:nvSpPr>
        <p:spPr>
          <a:xfrm>
            <a:off x="801885" y="763105"/>
            <a:ext cx="9088041" cy="841577"/>
          </a:xfrm>
        </p:spPr>
        <p:txBody>
          <a:bodyPr anchor="b">
            <a:normAutofit/>
          </a:bodyPr>
          <a:lstStyle>
            <a:lvl1pPr algn="l">
              <a:defRPr sz="5000" b="1">
                <a:solidFill>
                  <a:srgbClr val="662482"/>
                </a:solidFill>
                <a:latin typeface="Trebuchet MS" panose="020B0703020202090204" pitchFamily="34" charset="0"/>
                <a:cs typeface="Times New Roman" panose="02020603050405020304" pitchFamily="18" charset="0"/>
              </a:defRPr>
            </a:lvl1pPr>
          </a:lstStyle>
          <a:p>
            <a:r>
              <a:rPr lang="en-GB" dirty="0"/>
              <a:t>Contents</a:t>
            </a:r>
            <a:endParaRPr lang="en-US" dirty="0"/>
          </a:p>
        </p:txBody>
      </p:sp>
      <p:sp>
        <p:nvSpPr>
          <p:cNvPr id="3" name="Subtitle 2"/>
          <p:cNvSpPr>
            <a:spLocks noGrp="1"/>
          </p:cNvSpPr>
          <p:nvPr>
            <p:ph type="subTitle" idx="1" hasCustomPrompt="1"/>
          </p:nvPr>
        </p:nvSpPr>
        <p:spPr>
          <a:xfrm>
            <a:off x="801885" y="2480364"/>
            <a:ext cx="8018860" cy="3391519"/>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2500">
                <a:solidFill>
                  <a:schemeClr val="tx1"/>
                </a:solidFill>
                <a:latin typeface="Trebuchet MS" panose="020B0703020202090204" pitchFamily="34" charset="0"/>
                <a:cs typeface="Times New Roman" panose="02020603050405020304" pitchFamily="18"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GB" dirty="0"/>
              <a:t>Content listing………………………………………..1</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dirty="0"/>
              <a:t>Content listing………………………………………..1</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dirty="0"/>
              <a:t>Content listing………………………………………..1</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dirty="0"/>
              <a:t>Content listing………………………………………..1</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dirty="0"/>
              <a:t>Content listing………………………………………..1</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dirty="0"/>
              <a:t>Content listing………………………………………..1</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dirty="0"/>
              <a:t>Content listing………………………………………..1</a:t>
            </a:r>
          </a:p>
          <a:p>
            <a:endParaRPr lang="en-GB" dirty="0"/>
          </a:p>
          <a:p>
            <a:endParaRPr lang="en-US" dirty="0"/>
          </a:p>
        </p:txBody>
      </p:sp>
    </p:spTree>
    <p:extLst>
      <p:ext uri="{BB962C8B-B14F-4D97-AF65-F5344CB8AC3E}">
        <p14:creationId xmlns:p14="http://schemas.microsoft.com/office/powerpoint/2010/main" val="3773290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Frame 1 KS3">
    <p:spTree>
      <p:nvGrpSpPr>
        <p:cNvPr id="1" name=""/>
        <p:cNvGrpSpPr/>
        <p:nvPr/>
      </p:nvGrpSpPr>
      <p:grpSpPr>
        <a:xfrm>
          <a:off x="0" y="0"/>
          <a:ext cx="0" cy="0"/>
          <a:chOff x="0" y="0"/>
          <a:chExt cx="0" cy="0"/>
        </a:xfrm>
      </p:grpSpPr>
      <p:pic>
        <p:nvPicPr>
          <p:cNvPr id="5" name="Picture 4" descr="Chart, scatter chart&#10;&#10;Description automatically generated">
            <a:extLst>
              <a:ext uri="{FF2B5EF4-FFF2-40B4-BE49-F238E27FC236}">
                <a16:creationId xmlns:a16="http://schemas.microsoft.com/office/drawing/2014/main" id="{7092B42F-5D50-5246-9088-78198D0851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48"/>
            <a:ext cx="10691813" cy="7555379"/>
          </a:xfrm>
          <a:prstGeom prst="rect">
            <a:avLst/>
          </a:prstGeom>
        </p:spPr>
      </p:pic>
      <p:sp>
        <p:nvSpPr>
          <p:cNvPr id="2" name="Title 1"/>
          <p:cNvSpPr>
            <a:spLocks noGrp="1"/>
          </p:cNvSpPr>
          <p:nvPr>
            <p:ph type="ctrTitle" hasCustomPrompt="1"/>
          </p:nvPr>
        </p:nvSpPr>
        <p:spPr>
          <a:xfrm>
            <a:off x="801885" y="763105"/>
            <a:ext cx="9088041" cy="841577"/>
          </a:xfrm>
        </p:spPr>
        <p:txBody>
          <a:bodyPr anchor="b">
            <a:normAutofit/>
          </a:bodyPr>
          <a:lstStyle>
            <a:lvl1pPr algn="l">
              <a:defRPr sz="5000" b="1">
                <a:solidFill>
                  <a:srgbClr val="662482"/>
                </a:solidFill>
                <a:latin typeface="Trebuchet MS" panose="020B0703020202090204" pitchFamily="34" charset="0"/>
                <a:cs typeface="Times New Roman" panose="02020603050405020304" pitchFamily="18" charset="0"/>
              </a:defRPr>
            </a:lvl1pPr>
          </a:lstStyle>
          <a:p>
            <a:r>
              <a:rPr lang="en-GB" dirty="0"/>
              <a:t>Title</a:t>
            </a:r>
            <a:endParaRPr lang="en-US" dirty="0"/>
          </a:p>
        </p:txBody>
      </p:sp>
      <p:sp>
        <p:nvSpPr>
          <p:cNvPr id="6" name="Subtitle 2">
            <a:extLst>
              <a:ext uri="{FF2B5EF4-FFF2-40B4-BE49-F238E27FC236}">
                <a16:creationId xmlns:a16="http://schemas.microsoft.com/office/drawing/2014/main" id="{F46C9F84-F15D-7B47-B0A3-F64804DF69BB}"/>
              </a:ext>
            </a:extLst>
          </p:cNvPr>
          <p:cNvSpPr>
            <a:spLocks noGrp="1"/>
          </p:cNvSpPr>
          <p:nvPr>
            <p:ph type="subTitle" idx="1" hasCustomPrompt="1"/>
          </p:nvPr>
        </p:nvSpPr>
        <p:spPr>
          <a:xfrm>
            <a:off x="801885" y="2480364"/>
            <a:ext cx="8018860" cy="1930271"/>
          </a:xfrm>
        </p:spPr>
        <p:txBody>
          <a:bodyPr>
            <a:noAutofit/>
          </a:bodyP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2500">
                <a:solidFill>
                  <a:schemeClr val="tx1"/>
                </a:solidFill>
                <a:latin typeface="Trebuchet MS" panose="020B0703020202090204" pitchFamily="34" charset="0"/>
                <a:cs typeface="Times New Roman" panose="02020603050405020304" pitchFamily="18"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dirty="0" err="1"/>
              <a:t>Fusce</a:t>
            </a:r>
            <a:r>
              <a:rPr lang="en-US" dirty="0"/>
              <a:t> </a:t>
            </a:r>
            <a:r>
              <a:rPr lang="en-US" dirty="0" err="1"/>
              <a:t>facilisis</a:t>
            </a:r>
            <a:r>
              <a:rPr lang="en-US" dirty="0"/>
              <a:t> </a:t>
            </a:r>
            <a:r>
              <a:rPr lang="en-US" dirty="0" err="1"/>
              <a:t>tempor</a:t>
            </a:r>
            <a:r>
              <a:rPr lang="en-US" dirty="0"/>
              <a:t> </a:t>
            </a:r>
            <a:r>
              <a:rPr lang="en-US" dirty="0" err="1"/>
              <a:t>metus</a:t>
            </a:r>
            <a:r>
              <a:rPr lang="en-US" dirty="0"/>
              <a:t> </a:t>
            </a:r>
            <a:r>
              <a:rPr lang="en-US" dirty="0" err="1"/>
              <a:t>eget</a:t>
            </a:r>
            <a:r>
              <a:rPr lang="en-US" dirty="0"/>
              <a:t> </a:t>
            </a:r>
            <a:r>
              <a:rPr lang="en-US" dirty="0" err="1"/>
              <a:t>lobortis</a:t>
            </a:r>
            <a:r>
              <a:rPr lang="en-US" dirty="0"/>
              <a:t>. </a:t>
            </a:r>
            <a:r>
              <a:rPr lang="en-US" dirty="0" err="1"/>
              <a:t>Quisque</a:t>
            </a:r>
            <a:r>
              <a:rPr lang="en-US" dirty="0"/>
              <a:t> </a:t>
            </a:r>
            <a:r>
              <a:rPr lang="en-US" dirty="0" err="1"/>
              <a:t>ullamcorper</a:t>
            </a:r>
            <a:r>
              <a:rPr lang="en-US" dirty="0"/>
              <a:t> nisi fermentum, </a:t>
            </a:r>
            <a:r>
              <a:rPr lang="en-US" dirty="0" err="1"/>
              <a:t>finibus</a:t>
            </a:r>
            <a:r>
              <a:rPr lang="en-US" dirty="0"/>
              <a:t> ligula at, </a:t>
            </a:r>
            <a:r>
              <a:rPr lang="en-US" dirty="0" err="1"/>
              <a:t>tempor</a:t>
            </a:r>
            <a:r>
              <a:rPr lang="en-US" dirty="0"/>
              <a:t> </a:t>
            </a:r>
            <a:r>
              <a:rPr lang="en-US" dirty="0" err="1"/>
              <a:t>risus</a:t>
            </a:r>
            <a:r>
              <a:rPr lang="en-US" dirty="0"/>
              <a:t>. In </a:t>
            </a:r>
            <a:r>
              <a:rPr lang="en-US" dirty="0" err="1"/>
              <a:t>efficitur</a:t>
            </a:r>
            <a:r>
              <a:rPr lang="en-US" dirty="0"/>
              <a:t> </a:t>
            </a:r>
            <a:r>
              <a:rPr lang="en-US" dirty="0" err="1"/>
              <a:t>vulputate</a:t>
            </a:r>
            <a:r>
              <a:rPr lang="en-US" dirty="0"/>
              <a:t> </a:t>
            </a:r>
            <a:r>
              <a:rPr lang="en-US" dirty="0" err="1"/>
              <a:t>purus</a:t>
            </a:r>
            <a:r>
              <a:rPr lang="en-US" dirty="0"/>
              <a:t>, </a:t>
            </a:r>
            <a:r>
              <a:rPr lang="en-US" dirty="0" err="1"/>
              <a:t>nec</a:t>
            </a:r>
            <a:r>
              <a:rPr lang="en-US" dirty="0"/>
              <a:t> </a:t>
            </a:r>
            <a:r>
              <a:rPr lang="en-US" dirty="0" err="1"/>
              <a:t>aliquet</a:t>
            </a:r>
            <a:r>
              <a:rPr lang="en-US" dirty="0"/>
              <a:t> </a:t>
            </a:r>
            <a:r>
              <a:rPr lang="en-US" dirty="0" err="1"/>
              <a:t>neque</a:t>
            </a:r>
            <a:r>
              <a:rPr lang="en-US" dirty="0"/>
              <a:t> lacinia </a:t>
            </a:r>
            <a:r>
              <a:rPr lang="en-US" dirty="0" err="1"/>
              <a:t>eu</a:t>
            </a:r>
            <a:r>
              <a:rPr lang="en-US" dirty="0"/>
              <a:t>. </a:t>
            </a:r>
            <a:r>
              <a:rPr lang="en-US" dirty="0" err="1"/>
              <a:t>Nulla</a:t>
            </a:r>
            <a:r>
              <a:rPr lang="en-US" dirty="0"/>
              <a:t> vitae lacinia </a:t>
            </a:r>
            <a:r>
              <a:rPr lang="en-US" dirty="0" err="1"/>
              <a:t>neque</a:t>
            </a:r>
            <a:r>
              <a:rPr lang="en-US" dirty="0"/>
              <a:t>. </a:t>
            </a:r>
          </a:p>
        </p:txBody>
      </p:sp>
      <p:pic>
        <p:nvPicPr>
          <p:cNvPr id="7" name="Picture 6">
            <a:extLst>
              <a:ext uri="{FF2B5EF4-FFF2-40B4-BE49-F238E27FC236}">
                <a16:creationId xmlns:a16="http://schemas.microsoft.com/office/drawing/2014/main" id="{439E9CB5-16C3-3D4C-9521-57DE1957AF28}"/>
              </a:ext>
            </a:extLst>
          </p:cNvPr>
          <p:cNvPicPr>
            <a:picLocks noChangeAspect="1"/>
          </p:cNvPicPr>
          <p:nvPr userDrawn="1"/>
        </p:nvPicPr>
        <p:blipFill>
          <a:blip r:embed="rId3"/>
          <a:stretch>
            <a:fillRect/>
          </a:stretch>
        </p:blipFill>
        <p:spPr>
          <a:xfrm>
            <a:off x="801885" y="6273893"/>
            <a:ext cx="3454400" cy="444500"/>
          </a:xfrm>
          <a:prstGeom prst="rect">
            <a:avLst/>
          </a:prstGeom>
        </p:spPr>
      </p:pic>
    </p:spTree>
    <p:extLst>
      <p:ext uri="{BB962C8B-B14F-4D97-AF65-F5344CB8AC3E}">
        <p14:creationId xmlns:p14="http://schemas.microsoft.com/office/powerpoint/2010/main" val="1446334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Frame 2 KS3">
    <p:spTree>
      <p:nvGrpSpPr>
        <p:cNvPr id="1" name=""/>
        <p:cNvGrpSpPr/>
        <p:nvPr/>
      </p:nvGrpSpPr>
      <p:grpSpPr>
        <a:xfrm>
          <a:off x="0" y="0"/>
          <a:ext cx="0" cy="0"/>
          <a:chOff x="0" y="0"/>
          <a:chExt cx="0" cy="0"/>
        </a:xfrm>
      </p:grpSpPr>
      <p:pic>
        <p:nvPicPr>
          <p:cNvPr id="5" name="Picture 4" descr="Chart, scatter chart&#10;&#10;Description automatically generated">
            <a:extLst>
              <a:ext uri="{FF2B5EF4-FFF2-40B4-BE49-F238E27FC236}">
                <a16:creationId xmlns:a16="http://schemas.microsoft.com/office/drawing/2014/main" id="{7092B42F-5D50-5246-9088-78198D0851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48"/>
            <a:ext cx="10691813" cy="7555379"/>
          </a:xfrm>
          <a:prstGeom prst="rect">
            <a:avLst/>
          </a:prstGeom>
        </p:spPr>
      </p:pic>
      <p:sp>
        <p:nvSpPr>
          <p:cNvPr id="2" name="Title 1"/>
          <p:cNvSpPr>
            <a:spLocks noGrp="1"/>
          </p:cNvSpPr>
          <p:nvPr>
            <p:ph type="ctrTitle" hasCustomPrompt="1"/>
          </p:nvPr>
        </p:nvSpPr>
        <p:spPr>
          <a:xfrm>
            <a:off x="801885" y="763105"/>
            <a:ext cx="9088041" cy="841577"/>
          </a:xfrm>
        </p:spPr>
        <p:txBody>
          <a:bodyPr anchor="b">
            <a:normAutofit/>
          </a:bodyPr>
          <a:lstStyle>
            <a:lvl1pPr algn="l">
              <a:defRPr sz="5000" b="1">
                <a:solidFill>
                  <a:srgbClr val="662482"/>
                </a:solidFill>
                <a:latin typeface="Trebuchet MS" panose="020B0703020202090204" pitchFamily="34" charset="0"/>
                <a:cs typeface="Times New Roman" panose="02020603050405020304" pitchFamily="18" charset="0"/>
              </a:defRPr>
            </a:lvl1pPr>
          </a:lstStyle>
          <a:p>
            <a:r>
              <a:rPr lang="en-GB" dirty="0"/>
              <a:t>Title</a:t>
            </a:r>
            <a:endParaRPr lang="en-US" dirty="0"/>
          </a:p>
        </p:txBody>
      </p:sp>
      <p:sp>
        <p:nvSpPr>
          <p:cNvPr id="6" name="Subtitle 2">
            <a:extLst>
              <a:ext uri="{FF2B5EF4-FFF2-40B4-BE49-F238E27FC236}">
                <a16:creationId xmlns:a16="http://schemas.microsoft.com/office/drawing/2014/main" id="{F46C9F84-F15D-7B47-B0A3-F64804DF69BB}"/>
              </a:ext>
            </a:extLst>
          </p:cNvPr>
          <p:cNvSpPr>
            <a:spLocks noGrp="1"/>
          </p:cNvSpPr>
          <p:nvPr>
            <p:ph type="subTitle" idx="1" hasCustomPrompt="1"/>
          </p:nvPr>
        </p:nvSpPr>
        <p:spPr>
          <a:xfrm>
            <a:off x="801885" y="2480364"/>
            <a:ext cx="8018860" cy="1930271"/>
          </a:xfrm>
        </p:spPr>
        <p:txBody>
          <a:bodyPr>
            <a:noAutofit/>
          </a:bodyP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2500">
                <a:solidFill>
                  <a:schemeClr val="tx1"/>
                </a:solidFill>
                <a:latin typeface="Trebuchet MS" panose="020B0703020202090204" pitchFamily="34" charset="0"/>
                <a:cs typeface="Times New Roman" panose="02020603050405020304" pitchFamily="18"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dirty="0" err="1"/>
              <a:t>Fusce</a:t>
            </a:r>
            <a:r>
              <a:rPr lang="en-US" dirty="0"/>
              <a:t> </a:t>
            </a:r>
            <a:r>
              <a:rPr lang="en-US" dirty="0" err="1"/>
              <a:t>facilisis</a:t>
            </a:r>
            <a:r>
              <a:rPr lang="en-US" dirty="0"/>
              <a:t> </a:t>
            </a:r>
            <a:r>
              <a:rPr lang="en-US" dirty="0" err="1"/>
              <a:t>tempor</a:t>
            </a:r>
            <a:r>
              <a:rPr lang="en-US" dirty="0"/>
              <a:t> </a:t>
            </a:r>
            <a:r>
              <a:rPr lang="en-US" dirty="0" err="1"/>
              <a:t>metus</a:t>
            </a:r>
            <a:r>
              <a:rPr lang="en-US" dirty="0"/>
              <a:t> </a:t>
            </a:r>
            <a:r>
              <a:rPr lang="en-US" dirty="0" err="1"/>
              <a:t>eget</a:t>
            </a:r>
            <a:r>
              <a:rPr lang="en-US" dirty="0"/>
              <a:t> </a:t>
            </a:r>
            <a:r>
              <a:rPr lang="en-US" dirty="0" err="1"/>
              <a:t>lobortis</a:t>
            </a:r>
            <a:r>
              <a:rPr lang="en-US" dirty="0"/>
              <a:t>. </a:t>
            </a:r>
            <a:r>
              <a:rPr lang="en-US" dirty="0" err="1"/>
              <a:t>Quisque</a:t>
            </a:r>
            <a:r>
              <a:rPr lang="en-US" dirty="0"/>
              <a:t> </a:t>
            </a:r>
            <a:r>
              <a:rPr lang="en-US" dirty="0" err="1"/>
              <a:t>ullamcorper</a:t>
            </a:r>
            <a:r>
              <a:rPr lang="en-US" dirty="0"/>
              <a:t> nisi fermentum, </a:t>
            </a:r>
            <a:r>
              <a:rPr lang="en-US" dirty="0" err="1"/>
              <a:t>finibus</a:t>
            </a:r>
            <a:r>
              <a:rPr lang="en-US" dirty="0"/>
              <a:t> ligula at, </a:t>
            </a:r>
            <a:r>
              <a:rPr lang="en-US" dirty="0" err="1"/>
              <a:t>tempor</a:t>
            </a:r>
            <a:r>
              <a:rPr lang="en-US" dirty="0"/>
              <a:t> </a:t>
            </a:r>
            <a:r>
              <a:rPr lang="en-US" dirty="0" err="1"/>
              <a:t>risus</a:t>
            </a:r>
            <a:r>
              <a:rPr lang="en-US" dirty="0"/>
              <a:t>. In </a:t>
            </a:r>
            <a:r>
              <a:rPr lang="en-US" dirty="0" err="1"/>
              <a:t>efficitur</a:t>
            </a:r>
            <a:r>
              <a:rPr lang="en-US" dirty="0"/>
              <a:t> </a:t>
            </a:r>
            <a:r>
              <a:rPr lang="en-US" dirty="0" err="1"/>
              <a:t>vulputate</a:t>
            </a:r>
            <a:r>
              <a:rPr lang="en-US" dirty="0"/>
              <a:t> </a:t>
            </a:r>
            <a:r>
              <a:rPr lang="en-US" dirty="0" err="1"/>
              <a:t>purus</a:t>
            </a:r>
            <a:r>
              <a:rPr lang="en-US" dirty="0"/>
              <a:t>, </a:t>
            </a:r>
            <a:r>
              <a:rPr lang="en-US" dirty="0" err="1"/>
              <a:t>nec</a:t>
            </a:r>
            <a:r>
              <a:rPr lang="en-US" dirty="0"/>
              <a:t> </a:t>
            </a:r>
            <a:r>
              <a:rPr lang="en-US" dirty="0" err="1"/>
              <a:t>aliquet</a:t>
            </a:r>
            <a:r>
              <a:rPr lang="en-US" dirty="0"/>
              <a:t> </a:t>
            </a:r>
            <a:r>
              <a:rPr lang="en-US" dirty="0" err="1"/>
              <a:t>neque</a:t>
            </a:r>
            <a:r>
              <a:rPr lang="en-US" dirty="0"/>
              <a:t> lacinia </a:t>
            </a:r>
            <a:r>
              <a:rPr lang="en-US" dirty="0" err="1"/>
              <a:t>eu</a:t>
            </a:r>
            <a:r>
              <a:rPr lang="en-US" dirty="0"/>
              <a:t>. </a:t>
            </a:r>
            <a:r>
              <a:rPr lang="en-US" dirty="0" err="1"/>
              <a:t>Nulla</a:t>
            </a:r>
            <a:r>
              <a:rPr lang="en-US" dirty="0"/>
              <a:t> vitae lacinia </a:t>
            </a:r>
            <a:r>
              <a:rPr lang="en-US" dirty="0" err="1"/>
              <a:t>neque</a:t>
            </a:r>
            <a:r>
              <a:rPr lang="en-US" dirty="0"/>
              <a:t>. </a:t>
            </a:r>
          </a:p>
        </p:txBody>
      </p:sp>
    </p:spTree>
    <p:extLst>
      <p:ext uri="{BB962C8B-B14F-4D97-AF65-F5344CB8AC3E}">
        <p14:creationId xmlns:p14="http://schemas.microsoft.com/office/powerpoint/2010/main" val="38761744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9AED62AA-4637-9444-9003-9FCA5EDA5E0F}" type="datetimeFigureOut">
              <a:rPr lang="en-US" smtClean="0"/>
              <a:t>6/6/2022</a:t>
            </a:fld>
            <a:endParaRPr 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47A75A1-0C91-1C45-8874-9D7D94B9432D}" type="slidenum">
              <a:rPr lang="en-US" smtClean="0"/>
              <a:t>‹#›</a:t>
            </a:fld>
            <a:endParaRPr lang="en-US"/>
          </a:p>
        </p:txBody>
      </p:sp>
    </p:spTree>
    <p:extLst>
      <p:ext uri="{BB962C8B-B14F-4D97-AF65-F5344CB8AC3E}">
        <p14:creationId xmlns:p14="http://schemas.microsoft.com/office/powerpoint/2010/main" val="2293374358"/>
      </p:ext>
    </p:extLst>
  </p:cSld>
  <p:clrMap bg1="lt1" tx1="dk1" bg2="lt2" tx2="dk2" accent1="accent1" accent2="accent2" accent3="accent3" accent4="accent4" accent5="accent5" accent6="accent6" hlink="hlink" folHlink="folHlink"/>
  <p:sldLayoutIdLst>
    <p:sldLayoutId id="2147483691" r:id="rId1"/>
    <p:sldLayoutId id="2147483693" r:id="rId2"/>
    <p:sldLayoutId id="2147483696" r:id="rId3"/>
    <p:sldLayoutId id="2147483699" r:id="rId4"/>
    <p:sldLayoutId id="2147483702" r:id="rId5"/>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video" Target="https://www.youtube.com/embed/Jv3ZShuPatw" TargetMode="Externa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video" Target="https://www.youtube.com/embed/9HQnIQ6YRGo" TargetMode="Externa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video" Target="https://www.youtube.com/embed/5LOG7-2bNhQ" TargetMode="Externa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4.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4137F-FFA3-B640-8D5B-73009FCFFC36}"/>
              </a:ext>
            </a:extLst>
          </p:cNvPr>
          <p:cNvSpPr>
            <a:spLocks noGrp="1"/>
          </p:cNvSpPr>
          <p:nvPr>
            <p:ph type="ctrTitle"/>
          </p:nvPr>
        </p:nvSpPr>
        <p:spPr/>
        <p:txBody>
          <a:bodyPr/>
          <a:lstStyle/>
          <a:p>
            <a:r>
              <a:rPr lang="en-US" dirty="0"/>
              <a:t>What</a:t>
            </a:r>
            <a:r>
              <a:rPr lang="en-US" i="1" dirty="0"/>
              <a:t> is </a:t>
            </a:r>
            <a:r>
              <a:rPr lang="en-US" dirty="0"/>
              <a:t>the Bioeconomy?</a:t>
            </a:r>
          </a:p>
        </p:txBody>
      </p:sp>
      <p:sp>
        <p:nvSpPr>
          <p:cNvPr id="3" name="Subtitle 2">
            <a:extLst>
              <a:ext uri="{FF2B5EF4-FFF2-40B4-BE49-F238E27FC236}">
                <a16:creationId xmlns:a16="http://schemas.microsoft.com/office/drawing/2014/main" id="{4691AA3C-6319-7747-8662-0F410C248233}"/>
              </a:ext>
            </a:extLst>
          </p:cNvPr>
          <p:cNvSpPr>
            <a:spLocks noGrp="1"/>
          </p:cNvSpPr>
          <p:nvPr>
            <p:ph type="subTitle" idx="1"/>
          </p:nvPr>
        </p:nvSpPr>
        <p:spPr/>
        <p:txBody>
          <a:bodyPr/>
          <a:lstStyle/>
          <a:p>
            <a:r>
              <a:rPr lang="en-US" dirty="0"/>
              <a:t>Lesson 2</a:t>
            </a:r>
          </a:p>
        </p:txBody>
      </p:sp>
    </p:spTree>
    <p:extLst>
      <p:ext uri="{BB962C8B-B14F-4D97-AF65-F5344CB8AC3E}">
        <p14:creationId xmlns:p14="http://schemas.microsoft.com/office/powerpoint/2010/main" val="2363034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1885" y="987529"/>
            <a:ext cx="9088041" cy="841577"/>
          </a:xfrm>
        </p:spPr>
        <p:txBody>
          <a:bodyPr>
            <a:normAutofit fontScale="90000"/>
          </a:bodyPr>
          <a:lstStyle/>
          <a:p>
            <a:r>
              <a:rPr lang="en-GB" dirty="0"/>
              <a:t>So how does that link to the Bioeconomy? </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t="21377" r="5480" b="10503"/>
          <a:stretch/>
        </p:blipFill>
        <p:spPr>
          <a:xfrm>
            <a:off x="439934" y="3238805"/>
            <a:ext cx="7789665" cy="3632587"/>
          </a:xfrm>
          <a:prstGeom prst="rect">
            <a:avLst/>
          </a:prstGeom>
        </p:spPr>
      </p:pic>
      <p:sp>
        <p:nvSpPr>
          <p:cNvPr id="7" name="Subtitle 2"/>
          <p:cNvSpPr txBox="1">
            <a:spLocks/>
          </p:cNvSpPr>
          <p:nvPr/>
        </p:nvSpPr>
        <p:spPr>
          <a:xfrm>
            <a:off x="801885" y="1883727"/>
            <a:ext cx="8056366" cy="1300457"/>
          </a:xfrm>
          <a:prstGeom prst="rect">
            <a:avLst/>
          </a:prstGeom>
          <a:solidFill>
            <a:srgbClr val="B06EF0"/>
          </a:solidFill>
          <a:ln w="66675">
            <a:solidFill>
              <a:srgbClr val="B06EF0"/>
            </a:solidFill>
          </a:ln>
        </p:spPr>
        <p:txBody>
          <a:bodyPr vert="horz" lIns="91440" tIns="108000" rIns="91440" bIns="45720" rtlCol="0" anchor="t">
            <a:noAutofit/>
          </a:bodyP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2500" kern="1200">
                <a:solidFill>
                  <a:schemeClr val="tx1"/>
                </a:solidFill>
                <a:latin typeface="Trebuchet MS" panose="020B0703020202090204" pitchFamily="34" charset="0"/>
                <a:ea typeface="+mn-ea"/>
                <a:cs typeface="Times New Roman" panose="02020603050405020304" pitchFamily="18"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en-GB" sz="2400" dirty="0"/>
              <a:t>We know that currently, humans do not tend to live in a sustainable way. Can we use innovation to come up with products that are from bio-based resources?</a:t>
            </a:r>
          </a:p>
        </p:txBody>
      </p:sp>
    </p:spTree>
    <p:extLst>
      <p:ext uri="{BB962C8B-B14F-4D97-AF65-F5344CB8AC3E}">
        <p14:creationId xmlns:p14="http://schemas.microsoft.com/office/powerpoint/2010/main" val="4080642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4137F-FFA3-B640-8D5B-73009FCFFC36}"/>
              </a:ext>
            </a:extLst>
          </p:cNvPr>
          <p:cNvSpPr>
            <a:spLocks noGrp="1"/>
          </p:cNvSpPr>
          <p:nvPr>
            <p:ph type="ctrTitle"/>
          </p:nvPr>
        </p:nvSpPr>
        <p:spPr/>
        <p:txBody>
          <a:bodyPr/>
          <a:lstStyle/>
          <a:p>
            <a:r>
              <a:rPr lang="en-US" dirty="0"/>
              <a:t>Part 2</a:t>
            </a:r>
          </a:p>
        </p:txBody>
      </p:sp>
      <p:sp>
        <p:nvSpPr>
          <p:cNvPr id="4" name="Subtitle 3"/>
          <p:cNvSpPr>
            <a:spLocks noGrp="1"/>
          </p:cNvSpPr>
          <p:nvPr>
            <p:ph type="subTitle" idx="1"/>
          </p:nvPr>
        </p:nvSpPr>
        <p:spPr/>
        <p:txBody>
          <a:bodyPr/>
          <a:lstStyle/>
          <a:p>
            <a:r>
              <a:rPr lang="en-GB" dirty="0"/>
              <a:t>A closer look</a:t>
            </a:r>
          </a:p>
        </p:txBody>
      </p:sp>
    </p:spTree>
    <p:extLst>
      <p:ext uri="{BB962C8B-B14F-4D97-AF65-F5344CB8AC3E}">
        <p14:creationId xmlns:p14="http://schemas.microsoft.com/office/powerpoint/2010/main" val="3155539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ctrTitle"/>
          </p:nvPr>
        </p:nvSpPr>
        <p:spPr>
          <a:xfrm>
            <a:off x="469207" y="2271713"/>
            <a:ext cx="4443215" cy="2199795"/>
          </a:xfrm>
        </p:spPr>
        <p:txBody>
          <a:bodyPr>
            <a:noAutofit/>
          </a:bodyPr>
          <a:lstStyle/>
          <a:p>
            <a:r>
              <a:rPr lang="en-GB" sz="7200" dirty="0"/>
              <a:t>Case Study 1 </a:t>
            </a:r>
          </a:p>
        </p:txBody>
      </p:sp>
      <p:sp>
        <p:nvSpPr>
          <p:cNvPr id="2" name="Rectangle 1"/>
          <p:cNvSpPr/>
          <p:nvPr/>
        </p:nvSpPr>
        <p:spPr>
          <a:xfrm>
            <a:off x="469207" y="4471508"/>
            <a:ext cx="5343525" cy="707886"/>
          </a:xfrm>
          <a:prstGeom prst="rect">
            <a:avLst/>
          </a:prstGeom>
        </p:spPr>
        <p:txBody>
          <a:bodyPr>
            <a:spAutoFit/>
          </a:bodyPr>
          <a:lstStyle/>
          <a:p>
            <a:r>
              <a:rPr lang="en-GB" sz="4000" dirty="0">
                <a:solidFill>
                  <a:srgbClr val="662482"/>
                </a:solidFill>
                <a:latin typeface="Trebuchet MS" panose="020B0603020202020204" pitchFamily="34" charset="0"/>
              </a:rPr>
              <a:t>Fashion and Textiles </a:t>
            </a:r>
            <a:endParaRPr lang="en-GB" sz="4000" b="0" i="0" dirty="0">
              <a:solidFill>
                <a:srgbClr val="662482"/>
              </a:solidFill>
              <a:effectLst/>
              <a:latin typeface="Trebuchet MS" panose="020B0603020202020204" pitchFamily="34" charset="0"/>
            </a:endParaRP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93500" y="1917477"/>
            <a:ext cx="4443475" cy="3879323"/>
          </a:xfrm>
          <a:prstGeom prst="rect">
            <a:avLst/>
          </a:prstGeom>
        </p:spPr>
      </p:pic>
    </p:spTree>
    <p:extLst>
      <p:ext uri="{BB962C8B-B14F-4D97-AF65-F5344CB8AC3E}">
        <p14:creationId xmlns:p14="http://schemas.microsoft.com/office/powerpoint/2010/main" val="3218739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VEJA Story</a:t>
            </a:r>
          </a:p>
        </p:txBody>
      </p:sp>
      <p:pic>
        <p:nvPicPr>
          <p:cNvPr id="5" name="Jv3ZShuPatw"/>
          <p:cNvPicPr>
            <a:picLocks noRot="1" noChangeAspect="1"/>
          </p:cNvPicPr>
          <p:nvPr>
            <a:videoFile r:link="rId1"/>
          </p:nvPr>
        </p:nvPicPr>
        <p:blipFill>
          <a:blip r:embed="rId4"/>
          <a:stretch>
            <a:fillRect/>
          </a:stretch>
        </p:blipFill>
        <p:spPr>
          <a:xfrm>
            <a:off x="972849" y="1604682"/>
            <a:ext cx="7558087" cy="4251424"/>
          </a:xfrm>
          <a:prstGeom prst="rect">
            <a:avLst/>
          </a:prstGeom>
        </p:spPr>
      </p:pic>
    </p:spTree>
    <p:extLst>
      <p:ext uri="{BB962C8B-B14F-4D97-AF65-F5344CB8AC3E}">
        <p14:creationId xmlns:p14="http://schemas.microsoft.com/office/powerpoint/2010/main" val="13253069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cTn>
                <p:tgtEl>
                  <p:spTgt spid="5"/>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ctrTitle"/>
          </p:nvPr>
        </p:nvSpPr>
        <p:spPr>
          <a:xfrm>
            <a:off x="605038" y="2540518"/>
            <a:ext cx="4443215" cy="1945760"/>
          </a:xfrm>
        </p:spPr>
        <p:txBody>
          <a:bodyPr>
            <a:noAutofit/>
          </a:bodyPr>
          <a:lstStyle/>
          <a:p>
            <a:r>
              <a:rPr lang="en-GB" sz="7200" dirty="0"/>
              <a:t>Case Study 2</a:t>
            </a:r>
          </a:p>
        </p:txBody>
      </p:sp>
      <p:sp>
        <p:nvSpPr>
          <p:cNvPr id="2" name="Rectangle 1"/>
          <p:cNvSpPr/>
          <p:nvPr/>
        </p:nvSpPr>
        <p:spPr>
          <a:xfrm>
            <a:off x="605038" y="4466499"/>
            <a:ext cx="5343525" cy="707886"/>
          </a:xfrm>
          <a:prstGeom prst="rect">
            <a:avLst/>
          </a:prstGeom>
        </p:spPr>
        <p:txBody>
          <a:bodyPr>
            <a:spAutoFit/>
          </a:bodyPr>
          <a:lstStyle/>
          <a:p>
            <a:r>
              <a:rPr lang="en-GB" sz="4000" dirty="0">
                <a:solidFill>
                  <a:srgbClr val="662482"/>
                </a:solidFill>
                <a:latin typeface="Trebuchet MS" panose="020B0603020202020204" pitchFamily="34" charset="0"/>
              </a:rPr>
              <a:t>Energy</a:t>
            </a:r>
            <a:endParaRPr lang="en-GB" sz="4000" b="0" i="0" dirty="0">
              <a:solidFill>
                <a:srgbClr val="662482"/>
              </a:solidFill>
              <a:effectLst/>
              <a:latin typeface="Trebuchet MS" panose="020B0603020202020204" pitchFamily="34" charset="0"/>
            </a:endParaRPr>
          </a:p>
        </p:txBody>
      </p:sp>
      <p:pic>
        <p:nvPicPr>
          <p:cNvPr id="4" name="Picture 3" descr="C:\Users\471593\Downloads\matthew-henry-yETqkLnhsUI-unsplash.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25899" y="2157412"/>
            <a:ext cx="5267877" cy="3518852"/>
          </a:xfrm>
          <a:prstGeom prst="rect">
            <a:avLst/>
          </a:prstGeom>
          <a:noFill/>
          <a:ln>
            <a:noFill/>
          </a:ln>
        </p:spPr>
      </p:pic>
    </p:spTree>
    <p:extLst>
      <p:ext uri="{BB962C8B-B14F-4D97-AF65-F5344CB8AC3E}">
        <p14:creationId xmlns:p14="http://schemas.microsoft.com/office/powerpoint/2010/main" val="1923436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1885" y="1183893"/>
            <a:ext cx="9088041" cy="841577"/>
          </a:xfrm>
        </p:spPr>
        <p:txBody>
          <a:bodyPr>
            <a:normAutofit fontScale="90000"/>
          </a:bodyPr>
          <a:lstStyle/>
          <a:p>
            <a:r>
              <a:rPr lang="en-GB" dirty="0" err="1"/>
              <a:t>Carvey</a:t>
            </a:r>
            <a:r>
              <a:rPr lang="en-GB" dirty="0"/>
              <a:t> </a:t>
            </a:r>
            <a:r>
              <a:rPr lang="en-GB" dirty="0" err="1"/>
              <a:t>Maigue</a:t>
            </a:r>
            <a:r>
              <a:rPr lang="en-GB" dirty="0"/>
              <a:t>: Turning waste crops into renewable energy</a:t>
            </a:r>
          </a:p>
        </p:txBody>
      </p:sp>
      <p:pic>
        <p:nvPicPr>
          <p:cNvPr id="3" name="9HQnIQ6YRGo"/>
          <p:cNvPicPr>
            <a:picLocks noRot="1" noChangeAspect="1"/>
          </p:cNvPicPr>
          <p:nvPr>
            <a:videoFile r:link="rId1"/>
          </p:nvPr>
        </p:nvPicPr>
        <p:blipFill>
          <a:blip r:embed="rId4"/>
          <a:stretch>
            <a:fillRect/>
          </a:stretch>
        </p:blipFill>
        <p:spPr>
          <a:xfrm>
            <a:off x="1400572" y="2125486"/>
            <a:ext cx="7244958" cy="4075289"/>
          </a:xfrm>
          <a:prstGeom prst="rect">
            <a:avLst/>
          </a:prstGeom>
        </p:spPr>
      </p:pic>
    </p:spTree>
    <p:extLst>
      <p:ext uri="{BB962C8B-B14F-4D97-AF65-F5344CB8AC3E}">
        <p14:creationId xmlns:p14="http://schemas.microsoft.com/office/powerpoint/2010/main" val="1475362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ctrTitle"/>
          </p:nvPr>
        </p:nvSpPr>
        <p:spPr>
          <a:xfrm>
            <a:off x="576465" y="2243139"/>
            <a:ext cx="4443215" cy="2211663"/>
          </a:xfrm>
        </p:spPr>
        <p:txBody>
          <a:bodyPr>
            <a:noAutofit/>
          </a:bodyPr>
          <a:lstStyle/>
          <a:p>
            <a:r>
              <a:rPr lang="en-GB" sz="7200" dirty="0"/>
              <a:t>Case Study 3</a:t>
            </a:r>
          </a:p>
        </p:txBody>
      </p:sp>
      <p:sp>
        <p:nvSpPr>
          <p:cNvPr id="2" name="Rectangle 1"/>
          <p:cNvSpPr/>
          <p:nvPr/>
        </p:nvSpPr>
        <p:spPr>
          <a:xfrm>
            <a:off x="576465" y="4448299"/>
            <a:ext cx="5343525" cy="707886"/>
          </a:xfrm>
          <a:prstGeom prst="rect">
            <a:avLst/>
          </a:prstGeom>
        </p:spPr>
        <p:txBody>
          <a:bodyPr>
            <a:spAutoFit/>
          </a:bodyPr>
          <a:lstStyle/>
          <a:p>
            <a:r>
              <a:rPr lang="en-GB" sz="4000" dirty="0">
                <a:solidFill>
                  <a:srgbClr val="662482"/>
                </a:solidFill>
                <a:latin typeface="Trebuchet MS" panose="020B0603020202020204" pitchFamily="34" charset="0"/>
              </a:rPr>
              <a:t>Medicine and Health</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14976" y="2294101"/>
            <a:ext cx="4636650" cy="3178011"/>
          </a:xfrm>
          <a:prstGeom prst="rect">
            <a:avLst/>
          </a:prstGeom>
        </p:spPr>
      </p:pic>
    </p:spTree>
    <p:extLst>
      <p:ext uri="{BB962C8B-B14F-4D97-AF65-F5344CB8AC3E}">
        <p14:creationId xmlns:p14="http://schemas.microsoft.com/office/powerpoint/2010/main" val="2242126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1885" y="1183893"/>
            <a:ext cx="9088041" cy="841577"/>
          </a:xfrm>
        </p:spPr>
        <p:txBody>
          <a:bodyPr>
            <a:normAutofit fontScale="90000"/>
          </a:bodyPr>
          <a:lstStyle/>
          <a:p>
            <a:r>
              <a:rPr lang="en-GB" dirty="0"/>
              <a:t>Something fishy is going on … Literally! </a:t>
            </a:r>
          </a:p>
        </p:txBody>
      </p:sp>
      <p:pic>
        <p:nvPicPr>
          <p:cNvPr id="4" name="5LOG7-2bNhQ"/>
          <p:cNvPicPr>
            <a:picLocks noRot="1" noChangeAspect="1"/>
          </p:cNvPicPr>
          <p:nvPr>
            <a:videoFile r:link="rId1"/>
          </p:nvPr>
        </p:nvPicPr>
        <p:blipFill>
          <a:blip r:embed="rId4"/>
          <a:stretch>
            <a:fillRect/>
          </a:stretch>
        </p:blipFill>
        <p:spPr>
          <a:xfrm>
            <a:off x="1267807" y="2025470"/>
            <a:ext cx="7306732" cy="4110037"/>
          </a:xfrm>
          <a:prstGeom prst="rect">
            <a:avLst/>
          </a:prstGeom>
        </p:spPr>
      </p:pic>
    </p:spTree>
    <p:extLst>
      <p:ext uri="{BB962C8B-B14F-4D97-AF65-F5344CB8AC3E}">
        <p14:creationId xmlns:p14="http://schemas.microsoft.com/office/powerpoint/2010/main" val="3182605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1885" y="987529"/>
            <a:ext cx="9088041" cy="841577"/>
          </a:xfrm>
        </p:spPr>
        <p:txBody>
          <a:bodyPr>
            <a:normAutofit/>
          </a:bodyPr>
          <a:lstStyle/>
          <a:p>
            <a:r>
              <a:rPr lang="en-GB" dirty="0"/>
              <a:t>What is the Bioeconomy?</a:t>
            </a:r>
          </a:p>
        </p:txBody>
      </p:sp>
      <p:sp>
        <p:nvSpPr>
          <p:cNvPr id="5" name="Subtitle 2"/>
          <p:cNvSpPr txBox="1">
            <a:spLocks/>
          </p:cNvSpPr>
          <p:nvPr/>
        </p:nvSpPr>
        <p:spPr>
          <a:xfrm>
            <a:off x="1066800" y="2129387"/>
            <a:ext cx="7148512" cy="1459974"/>
          </a:xfrm>
          <a:prstGeom prst="rect">
            <a:avLst/>
          </a:prstGeom>
          <a:solidFill>
            <a:srgbClr val="B06EF0"/>
          </a:solidFill>
          <a:ln w="66675">
            <a:solidFill>
              <a:srgbClr val="B06EF0"/>
            </a:solidFill>
          </a:ln>
        </p:spPr>
        <p:txBody>
          <a:bodyPr vert="horz" lIns="91440" tIns="108000" rIns="91440" bIns="45720" rtlCol="0" anchor="t">
            <a:noAutofit/>
          </a:bodyP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2500" kern="1200">
                <a:solidFill>
                  <a:schemeClr val="tx1"/>
                </a:solidFill>
                <a:latin typeface="Trebuchet MS" panose="020B0703020202090204" pitchFamily="34" charset="0"/>
                <a:ea typeface="+mn-ea"/>
                <a:cs typeface="Times New Roman" panose="02020603050405020304" pitchFamily="18"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en-GB" sz="2400" dirty="0"/>
              <a:t>Your turn! </a:t>
            </a:r>
          </a:p>
          <a:p>
            <a:r>
              <a:rPr lang="en-GB" sz="2400" dirty="0"/>
              <a:t>Taking what you have learned, summarise the Bioeconomy in one paragraph.</a:t>
            </a:r>
          </a:p>
        </p:txBody>
      </p:sp>
      <p:sp>
        <p:nvSpPr>
          <p:cNvPr id="6" name="Subtitle 2"/>
          <p:cNvSpPr txBox="1">
            <a:spLocks/>
          </p:cNvSpPr>
          <p:nvPr/>
        </p:nvSpPr>
        <p:spPr>
          <a:xfrm>
            <a:off x="1066800" y="4219230"/>
            <a:ext cx="2778322" cy="1981860"/>
          </a:xfrm>
          <a:prstGeom prst="rect">
            <a:avLst/>
          </a:prstGeom>
          <a:solidFill>
            <a:srgbClr val="662482"/>
          </a:solidFill>
          <a:ln w="66675">
            <a:solidFill>
              <a:srgbClr val="662482"/>
            </a:solidFill>
          </a:ln>
        </p:spPr>
        <p:txBody>
          <a:bodyPr vert="horz" lIns="91440" tIns="108000" rIns="91440" bIns="45720" rtlCol="0" anchor="t">
            <a:noAutofit/>
          </a:bodyP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2500" kern="1200">
                <a:solidFill>
                  <a:schemeClr val="tx1"/>
                </a:solidFill>
                <a:latin typeface="Trebuchet MS" panose="020B0703020202090204" pitchFamily="34" charset="0"/>
                <a:ea typeface="+mn-ea"/>
                <a:cs typeface="Times New Roman" panose="02020603050405020304" pitchFamily="18"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ctr"/>
            <a:r>
              <a:rPr lang="en-GB" sz="2400" b="1" dirty="0">
                <a:solidFill>
                  <a:schemeClr val="bg1"/>
                </a:solidFill>
              </a:rPr>
              <a:t>Challenge: </a:t>
            </a:r>
          </a:p>
          <a:p>
            <a:pPr algn="ctr"/>
            <a:r>
              <a:rPr lang="en-GB" sz="2400" dirty="0">
                <a:solidFill>
                  <a:schemeClr val="bg1"/>
                </a:solidFill>
              </a:rPr>
              <a:t>What is the Bioeconomy NOT? Provide examples.</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43387" y="3889642"/>
            <a:ext cx="3971925" cy="2664215"/>
          </a:xfrm>
          <a:prstGeom prst="rect">
            <a:avLst/>
          </a:prstGeom>
        </p:spPr>
      </p:pic>
    </p:spTree>
    <p:extLst>
      <p:ext uri="{BB962C8B-B14F-4D97-AF65-F5344CB8AC3E}">
        <p14:creationId xmlns:p14="http://schemas.microsoft.com/office/powerpoint/2010/main" val="930086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ACF05-E7B4-594F-AB5C-F11B8D1E71D8}"/>
              </a:ext>
            </a:extLst>
          </p:cNvPr>
          <p:cNvSpPr>
            <a:spLocks noGrp="1"/>
          </p:cNvSpPr>
          <p:nvPr>
            <p:ph type="ctrTitle"/>
          </p:nvPr>
        </p:nvSpPr>
        <p:spPr/>
        <p:txBody>
          <a:bodyPr/>
          <a:lstStyle/>
          <a:p>
            <a:r>
              <a:rPr lang="en-US" dirty="0"/>
              <a:t>Lesson Objectives</a:t>
            </a:r>
          </a:p>
        </p:txBody>
      </p:sp>
      <p:sp>
        <p:nvSpPr>
          <p:cNvPr id="3" name="Subtitle 2">
            <a:extLst>
              <a:ext uri="{FF2B5EF4-FFF2-40B4-BE49-F238E27FC236}">
                <a16:creationId xmlns:a16="http://schemas.microsoft.com/office/drawing/2014/main" id="{BE81A7EE-55CA-C44B-AF72-BA122068C910}"/>
              </a:ext>
            </a:extLst>
          </p:cNvPr>
          <p:cNvSpPr>
            <a:spLocks noGrp="1"/>
          </p:cNvSpPr>
          <p:nvPr>
            <p:ph type="subTitle" idx="1"/>
          </p:nvPr>
        </p:nvSpPr>
        <p:spPr>
          <a:xfrm>
            <a:off x="470543" y="2033793"/>
            <a:ext cx="5973120" cy="3391519"/>
          </a:xfrm>
          <a:ln>
            <a:solidFill>
              <a:schemeClr val="bg1"/>
            </a:solidFill>
          </a:ln>
        </p:spPr>
        <p:txBody>
          <a:bodyPr/>
          <a:lstStyle/>
          <a:p>
            <a:pPr marL="342900" lvl="0" indent="-342900">
              <a:buFont typeface="Arial" panose="020B0604020202020204" pitchFamily="34" charset="0"/>
              <a:buChar char="•"/>
            </a:pPr>
            <a:r>
              <a:rPr lang="en-US" sz="2800" dirty="0"/>
              <a:t>Re</a:t>
            </a:r>
            <a:r>
              <a:rPr lang="en-GB" sz="2800" dirty="0"/>
              <a:t>cognise how sustainable development can be supported by elements of the Bioeconomy</a:t>
            </a:r>
          </a:p>
          <a:p>
            <a:pPr marL="342900" lvl="0" indent="-342900">
              <a:buFont typeface="Arial" panose="020B0604020202020204" pitchFamily="34" charset="0"/>
              <a:buChar char="•"/>
            </a:pPr>
            <a:r>
              <a:rPr lang="en-GB" sz="2800" dirty="0"/>
              <a:t>Examine how the Sustainable Development Goal (SDGs) are interrelated and how they underpin one another </a:t>
            </a:r>
          </a:p>
          <a:p>
            <a:pPr marL="342900" lvl="0" indent="-342900">
              <a:buFont typeface="Arial" panose="020B0604020202020204" pitchFamily="34" charset="0"/>
              <a:buChar char="•"/>
            </a:pPr>
            <a:r>
              <a:rPr lang="en-US" sz="2800" dirty="0" err="1"/>
              <a:t>Analyse</a:t>
            </a:r>
            <a:r>
              <a:rPr lang="en-US" sz="2800" dirty="0"/>
              <a:t> personal consumption practices and </a:t>
            </a:r>
            <a:r>
              <a:rPr lang="en-US" sz="2800" dirty="0" err="1"/>
              <a:t>behaviours</a:t>
            </a:r>
            <a:r>
              <a:rPr lang="en-US" sz="2800" dirty="0"/>
              <a:t> in relation to the SDGs</a:t>
            </a:r>
            <a:endParaRPr lang="en-GB" sz="2800" dirty="0"/>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87420" y="3027324"/>
            <a:ext cx="4133850" cy="2048080"/>
          </a:xfrm>
          <a:prstGeom prst="rect">
            <a:avLst/>
          </a:prstGeom>
        </p:spPr>
      </p:pic>
    </p:spTree>
    <p:extLst>
      <p:ext uri="{BB962C8B-B14F-4D97-AF65-F5344CB8AC3E}">
        <p14:creationId xmlns:p14="http://schemas.microsoft.com/office/powerpoint/2010/main" val="1257666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ACF05-E7B4-594F-AB5C-F11B8D1E71D8}"/>
              </a:ext>
            </a:extLst>
          </p:cNvPr>
          <p:cNvSpPr>
            <a:spLocks noGrp="1"/>
          </p:cNvSpPr>
          <p:nvPr>
            <p:ph type="ctrTitle"/>
          </p:nvPr>
        </p:nvSpPr>
        <p:spPr/>
        <p:txBody>
          <a:bodyPr/>
          <a:lstStyle/>
          <a:p>
            <a:r>
              <a:rPr lang="en-US" dirty="0"/>
              <a:t>Lesson Outcomes</a:t>
            </a:r>
          </a:p>
        </p:txBody>
      </p:sp>
      <p:sp>
        <p:nvSpPr>
          <p:cNvPr id="3" name="Subtitle 2">
            <a:extLst>
              <a:ext uri="{FF2B5EF4-FFF2-40B4-BE49-F238E27FC236}">
                <a16:creationId xmlns:a16="http://schemas.microsoft.com/office/drawing/2014/main" id="{BE81A7EE-55CA-C44B-AF72-BA122068C910}"/>
              </a:ext>
            </a:extLst>
          </p:cNvPr>
          <p:cNvSpPr>
            <a:spLocks noGrp="1"/>
          </p:cNvSpPr>
          <p:nvPr>
            <p:ph type="subTitle" idx="1"/>
          </p:nvPr>
        </p:nvSpPr>
        <p:spPr>
          <a:xfrm>
            <a:off x="684855" y="1936264"/>
            <a:ext cx="5658796" cy="3391519"/>
          </a:xfrm>
        </p:spPr>
        <p:txBody>
          <a:bodyPr/>
          <a:lstStyle/>
          <a:p>
            <a:pPr marL="342900" lvl="0" indent="-342900">
              <a:buFont typeface="Arial" panose="020B0604020202020204" pitchFamily="34" charset="0"/>
              <a:buChar char="•"/>
            </a:pPr>
            <a:r>
              <a:rPr lang="en-US" sz="2800" dirty="0"/>
              <a:t>Discuss the term sustainability, in relation to society, environment and economy</a:t>
            </a:r>
          </a:p>
          <a:p>
            <a:pPr marL="342900" lvl="0" indent="-342900">
              <a:buFont typeface="Arial" panose="020B0604020202020204" pitchFamily="34" charset="0"/>
              <a:buChar char="•"/>
            </a:pPr>
            <a:r>
              <a:rPr lang="en-US" sz="2800" dirty="0" err="1"/>
              <a:t>Categorise</a:t>
            </a:r>
            <a:r>
              <a:rPr lang="en-US" sz="2800" dirty="0"/>
              <a:t> the SDGs and identify the links between them</a:t>
            </a:r>
          </a:p>
          <a:p>
            <a:pPr marL="342900" lvl="0" indent="-342900">
              <a:buFont typeface="Arial" panose="020B0604020202020204" pitchFamily="34" charset="0"/>
              <a:buChar char="•"/>
            </a:pPr>
            <a:r>
              <a:rPr lang="en-US" sz="2800" dirty="0"/>
              <a:t>Rank the SDGs in order of priority and provide justification for choices</a:t>
            </a:r>
          </a:p>
          <a:p>
            <a:pPr marL="342900" lvl="0" indent="-342900">
              <a:buFont typeface="Arial" panose="020B0604020202020204" pitchFamily="34" charset="0"/>
              <a:buChar char="•"/>
            </a:pPr>
            <a:r>
              <a:rPr lang="en-US" sz="2800" dirty="0"/>
              <a:t>Suggest how the bioeconomy can help achieve the SDGs explored </a:t>
            </a:r>
          </a:p>
          <a:p>
            <a:pPr marL="342900" lvl="0" indent="-342900">
              <a:buFont typeface="Arial" panose="020B0604020202020204" pitchFamily="34" charset="0"/>
              <a:buChar char="•"/>
            </a:pPr>
            <a:endParaRPr lang="en-US" dirty="0"/>
          </a:p>
          <a:p>
            <a:pPr marL="342900" lvl="0" indent="-342900">
              <a:buFont typeface="Arial" panose="020B0604020202020204" pitchFamily="34" charset="0"/>
              <a:buChar char="•"/>
            </a:pPr>
            <a:endParaRPr lang="en-US" dirty="0"/>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43651" y="2833893"/>
            <a:ext cx="4133850" cy="2048080"/>
          </a:xfrm>
          <a:prstGeom prst="rect">
            <a:avLst/>
          </a:prstGeom>
        </p:spPr>
      </p:pic>
    </p:spTree>
    <p:extLst>
      <p:ext uri="{BB962C8B-B14F-4D97-AF65-F5344CB8AC3E}">
        <p14:creationId xmlns:p14="http://schemas.microsoft.com/office/powerpoint/2010/main" val="1031755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801885" y="511690"/>
            <a:ext cx="9088041" cy="841577"/>
          </a:xfrm>
        </p:spPr>
        <p:txBody>
          <a:bodyPr/>
          <a:lstStyle/>
          <a:p>
            <a:r>
              <a:rPr lang="en-GB" dirty="0"/>
              <a:t>Bioeconomy BINGO</a:t>
            </a:r>
          </a:p>
        </p:txBody>
      </p:sp>
      <p:sp>
        <p:nvSpPr>
          <p:cNvPr id="5" name="Subtitle 2"/>
          <p:cNvSpPr>
            <a:spLocks noGrp="1"/>
          </p:cNvSpPr>
          <p:nvPr>
            <p:ph type="subTitle" idx="1"/>
          </p:nvPr>
        </p:nvSpPr>
        <p:spPr>
          <a:xfrm>
            <a:off x="801884" y="1247025"/>
            <a:ext cx="8429797" cy="851559"/>
          </a:xfrm>
        </p:spPr>
        <p:txBody>
          <a:bodyPr/>
          <a:lstStyle/>
          <a:p>
            <a:r>
              <a:rPr lang="en-GB" dirty="0"/>
              <a:t>Find someone who … (write their names in the box) </a:t>
            </a:r>
          </a:p>
        </p:txBody>
      </p:sp>
      <p:graphicFrame>
        <p:nvGraphicFramePr>
          <p:cNvPr id="6" name="Table 5"/>
          <p:cNvGraphicFramePr>
            <a:graphicFrameLocks noGrp="1"/>
          </p:cNvGraphicFramePr>
          <p:nvPr>
            <p:extLst>
              <p:ext uri="{D42A27DB-BD31-4B8C-83A1-F6EECF244321}">
                <p14:modId xmlns:p14="http://schemas.microsoft.com/office/powerpoint/2010/main" val="2549073206"/>
              </p:ext>
            </p:extLst>
          </p:nvPr>
        </p:nvGraphicFramePr>
        <p:xfrm>
          <a:off x="488515" y="1842030"/>
          <a:ext cx="9601827" cy="4120361"/>
        </p:xfrm>
        <a:graphic>
          <a:graphicData uri="http://schemas.openxmlformats.org/drawingml/2006/table">
            <a:tbl>
              <a:tblPr firstRow="1" bandRow="1">
                <a:tableStyleId>{5940675A-B579-460E-94D1-54222C63F5DA}</a:tableStyleId>
              </a:tblPr>
              <a:tblGrid>
                <a:gridCol w="3113813">
                  <a:extLst>
                    <a:ext uri="{9D8B030D-6E8A-4147-A177-3AD203B41FA5}">
                      <a16:colId xmlns:a16="http://schemas.microsoft.com/office/drawing/2014/main" val="20000"/>
                    </a:ext>
                  </a:extLst>
                </a:gridCol>
                <a:gridCol w="3425467">
                  <a:extLst>
                    <a:ext uri="{9D8B030D-6E8A-4147-A177-3AD203B41FA5}">
                      <a16:colId xmlns:a16="http://schemas.microsoft.com/office/drawing/2014/main" val="20001"/>
                    </a:ext>
                  </a:extLst>
                </a:gridCol>
                <a:gridCol w="3062547">
                  <a:extLst>
                    <a:ext uri="{9D8B030D-6E8A-4147-A177-3AD203B41FA5}">
                      <a16:colId xmlns:a16="http://schemas.microsoft.com/office/drawing/2014/main" val="20002"/>
                    </a:ext>
                  </a:extLst>
                </a:gridCol>
              </a:tblGrid>
              <a:tr h="1321380">
                <a:tc>
                  <a:txBody>
                    <a:bodyPr/>
                    <a:lstStyle/>
                    <a:p>
                      <a:pPr algn="ctr"/>
                      <a:r>
                        <a:rPr lang="en-GB" sz="2000" dirty="0">
                          <a:latin typeface="Trebuchet MS" panose="020B0603020202020204" pitchFamily="34" charset="0"/>
                        </a:rPr>
                        <a:t>Has walked to school</a:t>
                      </a:r>
                    </a:p>
                  </a:txBody>
                  <a:tcPr>
                    <a:solidFill>
                      <a:srgbClr val="B06EF0">
                        <a:alpha val="38000"/>
                      </a:srgbClr>
                    </a:solidFill>
                  </a:tcPr>
                </a:tc>
                <a:tc>
                  <a:txBody>
                    <a:bodyPr/>
                    <a:lstStyle/>
                    <a:p>
                      <a:pPr algn="ctr"/>
                      <a:r>
                        <a:rPr lang="en-GB" sz="2000" dirty="0">
                          <a:latin typeface="Trebuchet MS" panose="020B0603020202020204" pitchFamily="34" charset="0"/>
                        </a:rPr>
                        <a:t>Has grown</a:t>
                      </a:r>
                      <a:r>
                        <a:rPr lang="en-GB" sz="2000" baseline="0" dirty="0">
                          <a:latin typeface="Trebuchet MS" panose="020B0603020202020204" pitchFamily="34" charset="0"/>
                        </a:rPr>
                        <a:t> something from a seed</a:t>
                      </a:r>
                      <a:endParaRPr lang="en-GB" sz="2000" dirty="0">
                        <a:latin typeface="Trebuchet MS" panose="020B0603020202020204" pitchFamily="34" charset="0"/>
                      </a:endParaRPr>
                    </a:p>
                  </a:txBody>
                  <a:tcPr>
                    <a:solidFill>
                      <a:srgbClr val="B06EF0">
                        <a:alpha val="38000"/>
                      </a:srgbClr>
                    </a:solidFill>
                  </a:tcPr>
                </a:tc>
                <a:tc>
                  <a:txBody>
                    <a:bodyPr/>
                    <a:lstStyle/>
                    <a:p>
                      <a:pPr algn="ctr"/>
                      <a:r>
                        <a:rPr lang="en-GB" sz="2000" dirty="0">
                          <a:latin typeface="Trebuchet MS" panose="020B0603020202020204" pitchFamily="34" charset="0"/>
                        </a:rPr>
                        <a:t>Has recycled</a:t>
                      </a:r>
                      <a:r>
                        <a:rPr lang="en-GB" sz="2000" baseline="0" dirty="0">
                          <a:latin typeface="Trebuchet MS" panose="020B0603020202020204" pitchFamily="34" charset="0"/>
                        </a:rPr>
                        <a:t> something</a:t>
                      </a:r>
                      <a:endParaRPr lang="en-GB" sz="2000" dirty="0">
                        <a:latin typeface="Trebuchet MS" panose="020B0603020202020204" pitchFamily="34" charset="0"/>
                      </a:endParaRPr>
                    </a:p>
                  </a:txBody>
                  <a:tcPr>
                    <a:solidFill>
                      <a:srgbClr val="B06EF0">
                        <a:alpha val="38000"/>
                      </a:srgbClr>
                    </a:solidFill>
                  </a:tcPr>
                </a:tc>
                <a:extLst>
                  <a:ext uri="{0D108BD9-81ED-4DB2-BD59-A6C34878D82A}">
                    <a16:rowId xmlns:a16="http://schemas.microsoft.com/office/drawing/2014/main" val="10000"/>
                  </a:ext>
                </a:extLst>
              </a:tr>
              <a:tr h="1344096">
                <a:tc>
                  <a:txBody>
                    <a:bodyPr/>
                    <a:lstStyle/>
                    <a:p>
                      <a:pPr algn="ctr"/>
                      <a:r>
                        <a:rPr lang="en-GB" sz="2000" baseline="0" dirty="0">
                          <a:latin typeface="Trebuchet MS" panose="020B0603020202020204" pitchFamily="34" charset="0"/>
                        </a:rPr>
                        <a:t>Has used leftovers to make another meal</a:t>
                      </a:r>
                      <a:endParaRPr lang="en-GB" sz="2000" dirty="0">
                        <a:latin typeface="Trebuchet MS" panose="020B0603020202020204" pitchFamily="34" charset="0"/>
                      </a:endParaRPr>
                    </a:p>
                  </a:txBody>
                  <a:tcPr>
                    <a:solidFill>
                      <a:srgbClr val="B06EF0">
                        <a:alpha val="38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aseline="0" dirty="0">
                          <a:latin typeface="Trebuchet MS" panose="020B0603020202020204" pitchFamily="34" charset="0"/>
                        </a:rPr>
                        <a:t>Has ever taken antibiotics</a:t>
                      </a:r>
                      <a:endParaRPr lang="en-GB" sz="2000" dirty="0">
                        <a:latin typeface="Trebuchet MS" panose="020B0603020202020204" pitchFamily="34" charset="0"/>
                      </a:endParaRPr>
                    </a:p>
                    <a:p>
                      <a:endParaRPr lang="en-GB" sz="2000" dirty="0">
                        <a:latin typeface="Trebuchet MS" panose="020B0603020202020204" pitchFamily="34" charset="0"/>
                      </a:endParaRPr>
                    </a:p>
                  </a:txBody>
                  <a:tcPr>
                    <a:solidFill>
                      <a:srgbClr val="B06EF0">
                        <a:alpha val="38000"/>
                      </a:srgbClr>
                    </a:solidFill>
                  </a:tcPr>
                </a:tc>
                <a:tc>
                  <a:txBody>
                    <a:bodyPr/>
                    <a:lstStyle/>
                    <a:p>
                      <a:pPr algn="ctr"/>
                      <a:r>
                        <a:rPr lang="en-GB" sz="2000" baseline="0" dirty="0">
                          <a:latin typeface="Trebuchet MS" panose="020B0603020202020204" pitchFamily="34" charset="0"/>
                        </a:rPr>
                        <a:t>Has a pair of leather shoes</a:t>
                      </a:r>
                      <a:endParaRPr lang="en-GB" sz="2000" dirty="0">
                        <a:latin typeface="Trebuchet MS" panose="020B0603020202020204" pitchFamily="34" charset="0"/>
                      </a:endParaRPr>
                    </a:p>
                  </a:txBody>
                  <a:tcPr>
                    <a:solidFill>
                      <a:srgbClr val="B06EF0">
                        <a:alpha val="38000"/>
                      </a:srgbClr>
                    </a:solidFill>
                  </a:tcPr>
                </a:tc>
                <a:extLst>
                  <a:ext uri="{0D108BD9-81ED-4DB2-BD59-A6C34878D82A}">
                    <a16:rowId xmlns:a16="http://schemas.microsoft.com/office/drawing/2014/main" val="10001"/>
                  </a:ext>
                </a:extLst>
              </a:tr>
              <a:tr h="14548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a:latin typeface="Trebuchet MS" panose="020B0603020202020204" pitchFamily="34" charset="0"/>
                        </a:rPr>
                        <a:t>Is wearing something made of wool</a:t>
                      </a:r>
                    </a:p>
                    <a:p>
                      <a:endParaRPr lang="en-GB" sz="2000" dirty="0">
                        <a:latin typeface="Trebuchet MS" panose="020B0603020202020204" pitchFamily="34" charset="0"/>
                      </a:endParaRPr>
                    </a:p>
                  </a:txBody>
                  <a:tcPr>
                    <a:solidFill>
                      <a:srgbClr val="B06EF0">
                        <a:alpha val="38000"/>
                      </a:srgbClr>
                    </a:solidFill>
                  </a:tcPr>
                </a:tc>
                <a:tc>
                  <a:txBody>
                    <a:bodyPr/>
                    <a:lstStyle/>
                    <a:p>
                      <a:pPr algn="ctr"/>
                      <a:r>
                        <a:rPr lang="en-GB" sz="2000" dirty="0">
                          <a:latin typeface="Trebuchet MS" panose="020B0603020202020204" pitchFamily="34" charset="0"/>
                        </a:rPr>
                        <a:t>Has</a:t>
                      </a:r>
                      <a:r>
                        <a:rPr lang="en-GB" sz="2000" baseline="0" dirty="0">
                          <a:latin typeface="Trebuchet MS" panose="020B0603020202020204" pitchFamily="34" charset="0"/>
                        </a:rPr>
                        <a:t> p</a:t>
                      </a:r>
                      <a:r>
                        <a:rPr lang="en-GB" sz="2000" dirty="0">
                          <a:latin typeface="Trebuchet MS" panose="020B0603020202020204" pitchFamily="34" charset="0"/>
                        </a:rPr>
                        <a:t>ut something in a compost bin</a:t>
                      </a:r>
                    </a:p>
                  </a:txBody>
                  <a:tcPr>
                    <a:solidFill>
                      <a:srgbClr val="B06EF0">
                        <a:alpha val="38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a:latin typeface="Trebuchet MS" panose="020B0603020202020204" pitchFamily="34" charset="0"/>
                        </a:rPr>
                        <a:t>Uses a refillable water bottle everyday</a:t>
                      </a:r>
                    </a:p>
                    <a:p>
                      <a:endParaRPr lang="en-GB" sz="2000" dirty="0">
                        <a:latin typeface="Trebuchet MS" panose="020B0603020202020204" pitchFamily="34" charset="0"/>
                      </a:endParaRPr>
                    </a:p>
                  </a:txBody>
                  <a:tcPr>
                    <a:solidFill>
                      <a:srgbClr val="B06EF0">
                        <a:alpha val="38000"/>
                      </a:srgbClr>
                    </a:solidFill>
                  </a:tcPr>
                </a:tc>
                <a:extLst>
                  <a:ext uri="{0D108BD9-81ED-4DB2-BD59-A6C34878D82A}">
                    <a16:rowId xmlns:a16="http://schemas.microsoft.com/office/drawing/2014/main" val="10002"/>
                  </a:ext>
                </a:extLst>
              </a:tr>
            </a:tbl>
          </a:graphicData>
        </a:graphic>
      </p:graphicFrame>
      <p:sp>
        <p:nvSpPr>
          <p:cNvPr id="7" name="Subtitle 2"/>
          <p:cNvSpPr txBox="1">
            <a:spLocks/>
          </p:cNvSpPr>
          <p:nvPr/>
        </p:nvSpPr>
        <p:spPr>
          <a:xfrm>
            <a:off x="378087" y="6278754"/>
            <a:ext cx="7062373" cy="557283"/>
          </a:xfrm>
          <a:prstGeom prst="rect">
            <a:avLst/>
          </a:prstGeom>
          <a:solidFill>
            <a:srgbClr val="662482"/>
          </a:solidFill>
          <a:ln w="130175">
            <a:solidFill>
              <a:srgbClr val="662482"/>
            </a:solidFill>
          </a:ln>
        </p:spPr>
        <p:txBody>
          <a:bodyPr vert="horz" lIns="91440" tIns="45720" rIns="91440" bIns="45720" rtlCol="0">
            <a:noAutofit/>
          </a:bodyP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2500" kern="1200">
                <a:solidFill>
                  <a:schemeClr val="tx1"/>
                </a:solidFill>
                <a:latin typeface="Trebuchet MS" panose="020B0703020202090204" pitchFamily="34" charset="0"/>
                <a:ea typeface="+mn-ea"/>
                <a:cs typeface="Times New Roman" panose="02020603050405020304" pitchFamily="18"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ctr"/>
            <a:r>
              <a:rPr lang="en-GB" dirty="0">
                <a:solidFill>
                  <a:schemeClr val="bg1"/>
                </a:solidFill>
              </a:rPr>
              <a:t>Bonus points: Which one(s) are the odd one out? </a:t>
            </a:r>
          </a:p>
        </p:txBody>
      </p:sp>
    </p:spTree>
    <p:extLst>
      <p:ext uri="{BB962C8B-B14F-4D97-AF65-F5344CB8AC3E}">
        <p14:creationId xmlns:p14="http://schemas.microsoft.com/office/powerpoint/2010/main" val="3997568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42674" y="694260"/>
            <a:ext cx="8018860" cy="1930271"/>
          </a:xfrm>
        </p:spPr>
        <p:txBody>
          <a:bodyPr/>
          <a:lstStyle/>
          <a:p>
            <a:r>
              <a:rPr lang="en-GB" dirty="0"/>
              <a:t>In the last session, we considered the sustainability of current global practices. With your partner, discuss:</a:t>
            </a:r>
          </a:p>
          <a:p>
            <a:endParaRPr lang="en-GB" dirty="0"/>
          </a:p>
        </p:txBody>
      </p:sp>
      <p:sp>
        <p:nvSpPr>
          <p:cNvPr id="5" name="Rectangle 4"/>
          <p:cNvSpPr/>
          <p:nvPr/>
        </p:nvSpPr>
        <p:spPr>
          <a:xfrm>
            <a:off x="942674" y="1487946"/>
            <a:ext cx="7409401" cy="1661993"/>
          </a:xfrm>
          <a:prstGeom prst="rect">
            <a:avLst/>
          </a:prstGeom>
        </p:spPr>
        <p:txBody>
          <a:bodyPr wrap="none">
            <a:spAutoFit/>
          </a:bodyPr>
          <a:lstStyle/>
          <a:p>
            <a:r>
              <a:rPr lang="en-GB" sz="5400" b="1" dirty="0">
                <a:solidFill>
                  <a:srgbClr val="662482"/>
                </a:solidFill>
                <a:latin typeface="Trebuchet MS" panose="020B0603020202020204" pitchFamily="34" charset="0"/>
              </a:rPr>
              <a:t>What </a:t>
            </a:r>
            <a:r>
              <a:rPr lang="en-GB" sz="5400" b="1" i="1" dirty="0">
                <a:solidFill>
                  <a:srgbClr val="662482"/>
                </a:solidFill>
                <a:latin typeface="Trebuchet MS" panose="020B0603020202020204" pitchFamily="34" charset="0"/>
              </a:rPr>
              <a:t>is </a:t>
            </a:r>
            <a:r>
              <a:rPr lang="en-GB" sz="5400" b="1" dirty="0">
                <a:solidFill>
                  <a:srgbClr val="662482"/>
                </a:solidFill>
                <a:latin typeface="Trebuchet MS" panose="020B0603020202020204" pitchFamily="34" charset="0"/>
              </a:rPr>
              <a:t>sustainability?</a:t>
            </a:r>
          </a:p>
          <a:p>
            <a:r>
              <a:rPr lang="en-GB" sz="4400" b="1" dirty="0">
                <a:solidFill>
                  <a:srgbClr val="662482"/>
                </a:solidFill>
                <a:latin typeface="Trebuchet MS" panose="020B0603020202020204" pitchFamily="34" charset="0"/>
              </a:rPr>
              <a:t>(and what is it not?)</a:t>
            </a:r>
          </a:p>
        </p:txBody>
      </p:sp>
      <p:sp>
        <p:nvSpPr>
          <p:cNvPr id="7" name="Oval 6"/>
          <p:cNvSpPr>
            <a:spLocks noChangeAspect="1"/>
          </p:cNvSpPr>
          <p:nvPr/>
        </p:nvSpPr>
        <p:spPr>
          <a:xfrm>
            <a:off x="3881860" y="3215794"/>
            <a:ext cx="2699050" cy="2699050"/>
          </a:xfrm>
          <a:prstGeom prst="ellipse">
            <a:avLst/>
          </a:prstGeom>
          <a:blipFill>
            <a:blip r:embed="rId3" cstate="screen">
              <a:alphaModFix amt="65000"/>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Trebuchet MS" panose="020B0603020202020204" pitchFamily="34" charset="0"/>
              </a:rPr>
              <a:t>Environment</a:t>
            </a:r>
          </a:p>
        </p:txBody>
      </p:sp>
      <p:sp>
        <p:nvSpPr>
          <p:cNvPr id="8" name="Oval 7"/>
          <p:cNvSpPr>
            <a:spLocks noChangeAspect="1"/>
          </p:cNvSpPr>
          <p:nvPr/>
        </p:nvSpPr>
        <p:spPr>
          <a:xfrm>
            <a:off x="7236973" y="3215794"/>
            <a:ext cx="2699050" cy="2699050"/>
          </a:xfrm>
          <a:prstGeom prst="ellipse">
            <a:avLst/>
          </a:prstGeom>
          <a:blipFill>
            <a:blip r:embed="rId4" cstate="screen">
              <a:alphaModFix amt="65000"/>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Trebuchet MS" panose="020B0603020202020204" pitchFamily="34" charset="0"/>
              </a:rPr>
              <a:t>Economy</a:t>
            </a:r>
          </a:p>
        </p:txBody>
      </p:sp>
      <p:sp>
        <p:nvSpPr>
          <p:cNvPr id="10" name="Oval 9"/>
          <p:cNvSpPr>
            <a:spLocks noChangeAspect="1"/>
          </p:cNvSpPr>
          <p:nvPr/>
        </p:nvSpPr>
        <p:spPr>
          <a:xfrm>
            <a:off x="596041" y="3215794"/>
            <a:ext cx="2699050" cy="2699050"/>
          </a:xfrm>
          <a:prstGeom prst="ellipse">
            <a:avLst/>
          </a:prstGeom>
          <a:blipFill dpi="0" rotWithShape="1">
            <a:blip r:embed="rId5" cstate="screen">
              <a:alphaModFix amt="65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Trebuchet MS" panose="020B0603020202020204" pitchFamily="34" charset="0"/>
              </a:rPr>
              <a:t>Society</a:t>
            </a:r>
          </a:p>
        </p:txBody>
      </p:sp>
    </p:spTree>
    <p:extLst>
      <p:ext uri="{BB962C8B-B14F-4D97-AF65-F5344CB8AC3E}">
        <p14:creationId xmlns:p14="http://schemas.microsoft.com/office/powerpoint/2010/main" val="2254705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42857" y="1428241"/>
            <a:ext cx="5248956" cy="4345342"/>
          </a:xfrm>
        </p:spPr>
        <p:txBody>
          <a:bodyPr/>
          <a:lstStyle/>
          <a:p>
            <a:r>
              <a:rPr lang="en-GB" sz="3600" dirty="0"/>
              <a:t>“Sustainability is meeting the </a:t>
            </a:r>
            <a:r>
              <a:rPr lang="en-GB" sz="3600" b="1" dirty="0"/>
              <a:t>needs of the present </a:t>
            </a:r>
            <a:r>
              <a:rPr lang="en-GB" sz="3600" dirty="0"/>
              <a:t>without compromising the ability of </a:t>
            </a:r>
            <a:r>
              <a:rPr lang="en-GB" sz="3600" b="1" dirty="0"/>
              <a:t>future generations </a:t>
            </a:r>
            <a:r>
              <a:rPr lang="en-GB" sz="3600" dirty="0"/>
              <a:t>to meet their own needs.” </a:t>
            </a:r>
          </a:p>
          <a:p>
            <a:r>
              <a:rPr lang="en-GB" sz="2400" i="1" dirty="0"/>
              <a:t>The </a:t>
            </a:r>
            <a:r>
              <a:rPr lang="en-GB" sz="2400" i="1" dirty="0" err="1"/>
              <a:t>Brundtland</a:t>
            </a:r>
            <a:r>
              <a:rPr lang="en-GB" sz="2400" i="1" dirty="0"/>
              <a:t> report, 1987</a:t>
            </a:r>
          </a:p>
          <a:p>
            <a:endParaRPr lang="en-GB" b="1" dirty="0"/>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0229" y="1470714"/>
            <a:ext cx="4499428" cy="4260396"/>
          </a:xfrm>
          <a:prstGeom prst="rect">
            <a:avLst/>
          </a:prstGeom>
        </p:spPr>
      </p:pic>
    </p:spTree>
    <p:extLst>
      <p:ext uri="{BB962C8B-B14F-4D97-AF65-F5344CB8AC3E}">
        <p14:creationId xmlns:p14="http://schemas.microsoft.com/office/powerpoint/2010/main" val="3460886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a:grpSpLocks noChangeAspect="1"/>
          </p:cNvGrpSpPr>
          <p:nvPr/>
        </p:nvGrpSpPr>
        <p:grpSpPr>
          <a:xfrm>
            <a:off x="2670232" y="1271522"/>
            <a:ext cx="5387950" cy="5479168"/>
            <a:chOff x="2290807" y="734257"/>
            <a:chExt cx="6071341" cy="6174129"/>
          </a:xfrm>
        </p:grpSpPr>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90807" y="734257"/>
              <a:ext cx="6071341" cy="6174129"/>
            </a:xfrm>
            <a:prstGeom prst="rect">
              <a:avLst/>
            </a:prstGeom>
          </p:spPr>
        </p:pic>
        <p:sp>
          <p:nvSpPr>
            <p:cNvPr id="4" name="Oval 3"/>
            <p:cNvSpPr>
              <a:spLocks noChangeAspect="1"/>
            </p:cNvSpPr>
            <p:nvPr/>
          </p:nvSpPr>
          <p:spPr>
            <a:xfrm>
              <a:off x="5590026" y="3784057"/>
              <a:ext cx="1793802" cy="1793800"/>
            </a:xfrm>
            <a:prstGeom prst="ellipse">
              <a:avLst/>
            </a:prstGeom>
            <a:solidFill>
              <a:srgbClr val="662482">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50" b="1" dirty="0">
                  <a:effectLst>
                    <a:outerShdw blurRad="165100" dist="38100" dir="13500000" algn="tr" rotWithShape="0">
                      <a:prstClr val="black">
                        <a:alpha val="51000"/>
                      </a:prstClr>
                    </a:outerShdw>
                  </a:effectLst>
                  <a:latin typeface="Trebuchet MS" panose="020B0603020202020204" pitchFamily="34" charset="0"/>
                </a:rPr>
                <a:t>Environment</a:t>
              </a:r>
            </a:p>
          </p:txBody>
        </p:sp>
        <p:sp>
          <p:nvSpPr>
            <p:cNvPr id="5" name="Oval 4"/>
            <p:cNvSpPr>
              <a:spLocks noChangeAspect="1"/>
            </p:cNvSpPr>
            <p:nvPr/>
          </p:nvSpPr>
          <p:spPr>
            <a:xfrm>
              <a:off x="3093258" y="3784057"/>
              <a:ext cx="1793802" cy="1793800"/>
            </a:xfrm>
            <a:prstGeom prst="ellipse">
              <a:avLst/>
            </a:prstGeom>
            <a:solidFill>
              <a:srgbClr val="662482">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50" b="1" dirty="0">
                  <a:effectLst>
                    <a:outerShdw blurRad="165100" dist="38100" dir="13500000" algn="tr" rotWithShape="0">
                      <a:prstClr val="black">
                        <a:alpha val="51000"/>
                      </a:prstClr>
                    </a:outerShdw>
                  </a:effectLst>
                  <a:latin typeface="Trebuchet MS" panose="020B0603020202020204" pitchFamily="34" charset="0"/>
                </a:rPr>
                <a:t>Economy</a:t>
              </a:r>
            </a:p>
          </p:txBody>
        </p:sp>
        <p:sp>
          <p:nvSpPr>
            <p:cNvPr id="7" name="Oval 6"/>
            <p:cNvSpPr>
              <a:spLocks noChangeAspect="1"/>
            </p:cNvSpPr>
            <p:nvPr/>
          </p:nvSpPr>
          <p:spPr>
            <a:xfrm>
              <a:off x="4421017" y="1692436"/>
              <a:ext cx="1793802" cy="1793800"/>
            </a:xfrm>
            <a:prstGeom prst="ellipse">
              <a:avLst/>
            </a:prstGeom>
            <a:solidFill>
              <a:srgbClr val="662482">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50" b="1" dirty="0">
                  <a:effectLst>
                    <a:outerShdw blurRad="165100" dist="38100" dir="13500000" algn="tr" rotWithShape="0">
                      <a:prstClr val="black">
                        <a:alpha val="51000"/>
                      </a:prstClr>
                    </a:outerShdw>
                  </a:effectLst>
                  <a:latin typeface="Trebuchet MS" panose="020B0603020202020204" pitchFamily="34" charset="0"/>
                </a:rPr>
                <a:t>Society</a:t>
              </a:r>
            </a:p>
          </p:txBody>
        </p:sp>
      </p:grpSp>
      <p:pic>
        <p:nvPicPr>
          <p:cNvPr id="54" name="Picture 5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98751" y="6035248"/>
            <a:ext cx="1014554" cy="1014554"/>
          </a:xfrm>
          <a:prstGeom prst="rect">
            <a:avLst/>
          </a:prstGeom>
        </p:spPr>
      </p:pic>
      <p:pic>
        <p:nvPicPr>
          <p:cNvPr id="55" name="Picture 5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62955" y="5881330"/>
            <a:ext cx="1014554" cy="1014554"/>
          </a:xfrm>
          <a:prstGeom prst="rect">
            <a:avLst/>
          </a:prstGeom>
        </p:spPr>
      </p:pic>
      <p:pic>
        <p:nvPicPr>
          <p:cNvPr id="56" name="Picture 5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3142" y="5736136"/>
            <a:ext cx="1014554" cy="1014554"/>
          </a:xfrm>
          <a:prstGeom prst="rect">
            <a:avLst/>
          </a:prstGeom>
        </p:spPr>
      </p:pic>
      <p:pic>
        <p:nvPicPr>
          <p:cNvPr id="57" name="Picture 5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72884" y="4719641"/>
            <a:ext cx="1014554" cy="1014554"/>
          </a:xfrm>
          <a:prstGeom prst="rect">
            <a:avLst/>
          </a:prstGeom>
        </p:spPr>
      </p:pic>
      <p:pic>
        <p:nvPicPr>
          <p:cNvPr id="58" name="Picture 5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35038" y="3961905"/>
            <a:ext cx="1014554" cy="1014554"/>
          </a:xfrm>
          <a:prstGeom prst="rect">
            <a:avLst/>
          </a:prstGeom>
        </p:spPr>
      </p:pic>
      <p:pic>
        <p:nvPicPr>
          <p:cNvPr id="59" name="Picture 5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80991" y="3325249"/>
            <a:ext cx="1014554" cy="1014554"/>
          </a:xfrm>
          <a:prstGeom prst="rect">
            <a:avLst/>
          </a:prstGeom>
        </p:spPr>
      </p:pic>
      <p:pic>
        <p:nvPicPr>
          <p:cNvPr id="60" name="Picture 59"/>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12775" y="2195318"/>
            <a:ext cx="1014554" cy="1014554"/>
          </a:xfrm>
          <a:prstGeom prst="rect">
            <a:avLst/>
          </a:prstGeom>
        </p:spPr>
      </p:pic>
      <p:pic>
        <p:nvPicPr>
          <p:cNvPr id="61" name="Picture 60"/>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576839" y="2038488"/>
            <a:ext cx="1014554" cy="1014554"/>
          </a:xfrm>
          <a:prstGeom prst="rect">
            <a:avLst/>
          </a:prstGeom>
        </p:spPr>
      </p:pic>
      <p:pic>
        <p:nvPicPr>
          <p:cNvPr id="62" name="Picture 6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133076" y="868863"/>
            <a:ext cx="1014554" cy="1014554"/>
          </a:xfrm>
          <a:prstGeom prst="rect">
            <a:avLst/>
          </a:prstGeom>
        </p:spPr>
      </p:pic>
      <p:pic>
        <p:nvPicPr>
          <p:cNvPr id="63" name="Picture 62"/>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672122" y="619051"/>
            <a:ext cx="1014554" cy="1014554"/>
          </a:xfrm>
          <a:prstGeom prst="rect">
            <a:avLst/>
          </a:prstGeom>
        </p:spPr>
      </p:pic>
      <p:pic>
        <p:nvPicPr>
          <p:cNvPr id="64" name="Picture 63"/>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716760" y="529065"/>
            <a:ext cx="1014554" cy="1014554"/>
          </a:xfrm>
          <a:prstGeom prst="rect">
            <a:avLst/>
          </a:prstGeom>
        </p:spPr>
      </p:pic>
      <p:pic>
        <p:nvPicPr>
          <p:cNvPr id="65" name="Picture 64"/>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223926" y="672997"/>
            <a:ext cx="1014554" cy="1014554"/>
          </a:xfrm>
          <a:prstGeom prst="rect">
            <a:avLst/>
          </a:prstGeom>
        </p:spPr>
      </p:pic>
      <p:pic>
        <p:nvPicPr>
          <p:cNvPr id="66" name="Picture 65"/>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978263" y="2011567"/>
            <a:ext cx="1014554" cy="1014554"/>
          </a:xfrm>
          <a:prstGeom prst="rect">
            <a:avLst/>
          </a:prstGeom>
        </p:spPr>
      </p:pic>
      <p:pic>
        <p:nvPicPr>
          <p:cNvPr id="67" name="Picture 66"/>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9329293" y="1835470"/>
            <a:ext cx="1014554" cy="1014554"/>
          </a:xfrm>
          <a:prstGeom prst="rect">
            <a:avLst/>
          </a:prstGeom>
        </p:spPr>
      </p:pic>
      <p:pic>
        <p:nvPicPr>
          <p:cNvPr id="68" name="Picture 67"/>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8793594" y="3209872"/>
            <a:ext cx="1014554" cy="1014554"/>
          </a:xfrm>
          <a:prstGeom prst="rect">
            <a:avLst/>
          </a:prstGeom>
        </p:spPr>
      </p:pic>
      <p:pic>
        <p:nvPicPr>
          <p:cNvPr id="69" name="Picture 68"/>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8088894" y="4653191"/>
            <a:ext cx="1014554" cy="1014554"/>
          </a:xfrm>
          <a:prstGeom prst="rect">
            <a:avLst/>
          </a:prstGeom>
        </p:spPr>
      </p:pic>
      <p:pic>
        <p:nvPicPr>
          <p:cNvPr id="70" name="Picture 69"/>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9404224" y="4659747"/>
            <a:ext cx="1014554" cy="1014554"/>
          </a:xfrm>
          <a:prstGeom prst="rect">
            <a:avLst/>
          </a:prstGeom>
        </p:spPr>
      </p:pic>
    </p:spTree>
    <p:extLst>
      <p:ext uri="{BB962C8B-B14F-4D97-AF65-F5344CB8AC3E}">
        <p14:creationId xmlns:p14="http://schemas.microsoft.com/office/powerpoint/2010/main" val="3055611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1885" y="550311"/>
            <a:ext cx="9088041" cy="841577"/>
          </a:xfrm>
        </p:spPr>
        <p:txBody>
          <a:bodyPr>
            <a:normAutofit fontScale="90000"/>
          </a:bodyPr>
          <a:lstStyle/>
          <a:p>
            <a:r>
              <a:rPr lang="en-GB" dirty="0"/>
              <a:t>What’s the Bioeconomy again? </a:t>
            </a:r>
          </a:p>
        </p:txBody>
      </p:sp>
      <p:sp>
        <p:nvSpPr>
          <p:cNvPr id="3" name="Subtitle 2"/>
          <p:cNvSpPr>
            <a:spLocks noGrp="1"/>
          </p:cNvSpPr>
          <p:nvPr>
            <p:ph type="subTitle" idx="1"/>
          </p:nvPr>
        </p:nvSpPr>
        <p:spPr>
          <a:xfrm>
            <a:off x="867464" y="1375691"/>
            <a:ext cx="8018860" cy="2218636"/>
          </a:xfrm>
        </p:spPr>
        <p:txBody>
          <a:bodyPr/>
          <a:lstStyle/>
          <a:p>
            <a:pPr marL="342900" indent="-342900">
              <a:buFont typeface="Arial" panose="020B0604020202020204" pitchFamily="34" charset="0"/>
              <a:buChar char="•"/>
            </a:pPr>
            <a:r>
              <a:rPr lang="en-GB" dirty="0"/>
              <a:t>Using bio-based resources to create products </a:t>
            </a:r>
            <a:br>
              <a:rPr lang="en-GB" dirty="0"/>
            </a:br>
            <a:r>
              <a:rPr lang="en-GB" dirty="0"/>
              <a:t>and services</a:t>
            </a:r>
          </a:p>
          <a:p>
            <a:pPr marL="342900" indent="-342900">
              <a:buFont typeface="Arial" panose="020B0604020202020204" pitchFamily="34" charset="0"/>
              <a:buChar char="•"/>
            </a:pPr>
            <a:r>
              <a:rPr lang="en-GB" dirty="0"/>
              <a:t>It is a way of reducing waste</a:t>
            </a:r>
          </a:p>
          <a:p>
            <a:pPr marL="342900" indent="-342900">
              <a:buFont typeface="Arial" panose="020B0604020202020204" pitchFamily="34" charset="0"/>
              <a:buChar char="•"/>
            </a:pPr>
            <a:r>
              <a:rPr lang="en-GB" dirty="0"/>
              <a:t>It is a way of reducing the use of fossil fuels</a:t>
            </a:r>
          </a:p>
          <a:p>
            <a:pPr marL="342900" indent="-342900">
              <a:buFont typeface="Arial" panose="020B0604020202020204" pitchFamily="34" charset="0"/>
              <a:buChar char="•"/>
            </a:pPr>
            <a:endParaRPr lang="en-GB" dirty="0"/>
          </a:p>
        </p:txBody>
      </p:sp>
      <p:sp>
        <p:nvSpPr>
          <p:cNvPr id="4" name="Subtitle 2"/>
          <p:cNvSpPr txBox="1">
            <a:spLocks/>
          </p:cNvSpPr>
          <p:nvPr/>
        </p:nvSpPr>
        <p:spPr>
          <a:xfrm>
            <a:off x="8238929" y="1565565"/>
            <a:ext cx="1735056" cy="4326844"/>
          </a:xfrm>
          <a:prstGeom prst="rect">
            <a:avLst/>
          </a:prstGeom>
          <a:solidFill>
            <a:srgbClr val="662482"/>
          </a:solidFill>
          <a:ln w="76200">
            <a:solidFill>
              <a:srgbClr val="662482"/>
            </a:solidFill>
          </a:ln>
        </p:spPr>
        <p:txBody>
          <a:bodyPr vert="horz" lIns="91440" tIns="45720" rIns="91440" bIns="45720" rtlCol="0">
            <a:noAutofit/>
          </a:bodyP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2500" kern="1200">
                <a:solidFill>
                  <a:schemeClr val="tx1"/>
                </a:solidFill>
                <a:latin typeface="Trebuchet MS" panose="020B0703020202090204" pitchFamily="34" charset="0"/>
                <a:ea typeface="+mn-ea"/>
                <a:cs typeface="Times New Roman" panose="02020603050405020304" pitchFamily="18"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ctr"/>
            <a:r>
              <a:rPr lang="en-GB" dirty="0">
                <a:solidFill>
                  <a:schemeClr val="bg1"/>
                </a:solidFill>
              </a:rPr>
              <a:t>Bio-based means it came from something living, like plants, animals or bacteria. Synonym: Organic / Living</a:t>
            </a:r>
          </a:p>
        </p:txBody>
      </p:sp>
      <p:grpSp>
        <p:nvGrpSpPr>
          <p:cNvPr id="7" name="Group 6"/>
          <p:cNvGrpSpPr>
            <a:grpSpLocks noChangeAspect="1"/>
          </p:cNvGrpSpPr>
          <p:nvPr/>
        </p:nvGrpSpPr>
        <p:grpSpPr>
          <a:xfrm>
            <a:off x="973379" y="3543300"/>
            <a:ext cx="4900695" cy="3286125"/>
            <a:chOff x="57142" y="708962"/>
            <a:chExt cx="3347946" cy="2244895"/>
          </a:xfrm>
        </p:grpSpPr>
        <p:sp>
          <p:nvSpPr>
            <p:cNvPr id="8" name="Text Box 122"/>
            <p:cNvSpPr txBox="1"/>
            <p:nvPr/>
          </p:nvSpPr>
          <p:spPr>
            <a:xfrm>
              <a:off x="57142" y="708962"/>
              <a:ext cx="3347946" cy="2244895"/>
            </a:xfrm>
            <a:prstGeom prst="rect">
              <a:avLst/>
            </a:prstGeom>
            <a:noFill/>
            <a:ln w="76200">
              <a:solidFill>
                <a:srgbClr val="6E03A9"/>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b="1" dirty="0">
                  <a:solidFill>
                    <a:srgbClr val="662482"/>
                  </a:solidFill>
                  <a:effectLst/>
                  <a:latin typeface="Trebuchet MS" panose="020B0603020202020204" pitchFamily="34" charset="0"/>
                  <a:ea typeface="Calibri" panose="020F0502020204030204" pitchFamily="34" charset="0"/>
                  <a:cs typeface="Times New Roman" panose="02020603050405020304" pitchFamily="18" charset="0"/>
                </a:rPr>
                <a:t>Examples</a:t>
              </a:r>
            </a:p>
            <a:p>
              <a:pPr>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Electricity from bio-waste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(like poop and food!)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 </a:t>
              </a:r>
            </a:p>
            <a:p>
              <a:pPr algn="ctr">
                <a:spcAft>
                  <a:spcPts val="0"/>
                </a:spcAft>
              </a:pPr>
              <a:endParaRPr lang="en-GB" sz="2000" dirty="0">
                <a:solidFill>
                  <a:srgbClr val="000000"/>
                </a:solidFill>
                <a:latin typeface="Trebuchet MS" panose="020B0603020202020204" pitchFamily="34" charset="0"/>
                <a:ea typeface="Calibri" panose="020F0502020204030204" pitchFamily="34" charset="0"/>
                <a:cs typeface="Times New Roman" panose="02020603050405020304" pitchFamily="18" charset="0"/>
              </a:endParaRPr>
            </a:p>
            <a:p>
              <a:pPr algn="ctr">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r">
                <a:spcAft>
                  <a:spcPts val="0"/>
                </a:spcAft>
              </a:pPr>
              <a:endParaRPr lang="en-GB"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endParaRPr>
            </a:p>
            <a:p>
              <a:pPr algn="r">
                <a:spcAft>
                  <a:spcPts val="0"/>
                </a:spcAft>
              </a:pPr>
              <a:r>
                <a:rPr lang="en-GB"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Everyday products from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r">
                <a:spcAft>
                  <a:spcPts val="0"/>
                </a:spcAft>
              </a:pPr>
              <a:r>
                <a:rPr lang="en-GB"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bamboo, seaweed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gn="r">
                <a:spcAft>
                  <a:spcPts val="0"/>
                </a:spcAft>
              </a:pPr>
              <a:r>
                <a:rPr lang="en-GB"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and coffee beans</a:t>
              </a:r>
              <a:r>
                <a:rPr lang="en-GB" b="1" dirty="0">
                  <a:solidFill>
                    <a:srgbClr val="662482"/>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 8"/>
            <p:cNvGrpSpPr/>
            <p:nvPr/>
          </p:nvGrpSpPr>
          <p:grpSpPr>
            <a:xfrm>
              <a:off x="1989099" y="875844"/>
              <a:ext cx="1357583" cy="1238840"/>
              <a:chOff x="-792201" y="856794"/>
              <a:chExt cx="1357583" cy="1238840"/>
            </a:xfrm>
          </p:grpSpPr>
          <p:pic>
            <p:nvPicPr>
              <p:cNvPr id="14" name="Picture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305" y="1607682"/>
                <a:ext cx="577850" cy="455295"/>
              </a:xfrm>
              <a:prstGeom prst="rect">
                <a:avLst/>
              </a:prstGeom>
            </p:spPr>
          </p:pic>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4569" y="1011474"/>
                <a:ext cx="350520" cy="464185"/>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9793" y="856794"/>
                <a:ext cx="765175" cy="889635"/>
              </a:xfrm>
              <a:prstGeom prst="rect">
                <a:avLst/>
              </a:prstGeom>
            </p:spPr>
          </p:pic>
          <p:pic>
            <p:nvPicPr>
              <p:cNvPr id="17" name="Picture 1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2201" y="1218064"/>
                <a:ext cx="459740" cy="877570"/>
              </a:xfrm>
              <a:prstGeom prst="rect">
                <a:avLst/>
              </a:prstGeom>
            </p:spPr>
          </p:pic>
        </p:grpSp>
        <p:grpSp>
          <p:nvGrpSpPr>
            <p:cNvPr id="10" name="Group 9"/>
            <p:cNvGrpSpPr/>
            <p:nvPr/>
          </p:nvGrpSpPr>
          <p:grpSpPr>
            <a:xfrm>
              <a:off x="113512" y="1494709"/>
              <a:ext cx="1202054" cy="1363062"/>
              <a:chOff x="56362" y="1418509"/>
              <a:chExt cx="1202054" cy="1363062"/>
            </a:xfrm>
          </p:grpSpPr>
          <p:pic>
            <p:nvPicPr>
              <p:cNvPr id="11" name="Picture 10"/>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92982" y="1418509"/>
                <a:ext cx="565434" cy="1363062"/>
              </a:xfrm>
              <a:prstGeom prst="rect">
                <a:avLst/>
              </a:prstGeom>
            </p:spPr>
          </p:pic>
          <p:pic>
            <p:nvPicPr>
              <p:cNvPr id="12" name="Picture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362" y="2027991"/>
                <a:ext cx="541655" cy="696595"/>
              </a:xfrm>
              <a:prstGeom prst="rect">
                <a:avLst/>
              </a:prstGeom>
            </p:spPr>
          </p:pic>
          <p:pic>
            <p:nvPicPr>
              <p:cNvPr id="13" name="Picture 1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72598" y="2237541"/>
                <a:ext cx="306705" cy="487045"/>
              </a:xfrm>
              <a:prstGeom prst="rect">
                <a:avLst/>
              </a:prstGeom>
            </p:spPr>
          </p:pic>
        </p:grpSp>
      </p:grpSp>
    </p:spTree>
    <p:extLst>
      <p:ext uri="{BB962C8B-B14F-4D97-AF65-F5344CB8AC3E}">
        <p14:creationId xmlns:p14="http://schemas.microsoft.com/office/powerpoint/2010/main" val="44832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1885" y="987529"/>
            <a:ext cx="9088041" cy="841577"/>
          </a:xfrm>
        </p:spPr>
        <p:txBody>
          <a:bodyPr>
            <a:normAutofit fontScale="90000"/>
          </a:bodyPr>
          <a:lstStyle/>
          <a:p>
            <a:r>
              <a:rPr lang="en-GB" dirty="0"/>
              <a:t>So how does that link to the Bioeconomy? </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t="21377" r="5480" b="10503"/>
          <a:stretch/>
        </p:blipFill>
        <p:spPr>
          <a:xfrm>
            <a:off x="439934" y="3238805"/>
            <a:ext cx="7789665" cy="3632587"/>
          </a:xfrm>
          <a:prstGeom prst="rect">
            <a:avLst/>
          </a:prstGeom>
        </p:spPr>
      </p:pic>
      <p:sp>
        <p:nvSpPr>
          <p:cNvPr id="6" name="Subtitle 2"/>
          <p:cNvSpPr txBox="1">
            <a:spLocks/>
          </p:cNvSpPr>
          <p:nvPr/>
        </p:nvSpPr>
        <p:spPr>
          <a:xfrm>
            <a:off x="5240534" y="1849447"/>
            <a:ext cx="4231774" cy="1300458"/>
          </a:xfrm>
          <a:prstGeom prst="rect">
            <a:avLst/>
          </a:prstGeom>
          <a:solidFill>
            <a:srgbClr val="B06EF0"/>
          </a:solidFill>
          <a:ln w="66675">
            <a:solidFill>
              <a:srgbClr val="B06EF0"/>
            </a:solidFill>
          </a:ln>
        </p:spPr>
        <p:txBody>
          <a:bodyPr vert="horz" lIns="91440" tIns="108000" rIns="91440" bIns="45720" rtlCol="0" anchor="t">
            <a:noAutofit/>
          </a:bodyP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2500" kern="1200">
                <a:solidFill>
                  <a:schemeClr val="tx1"/>
                </a:solidFill>
                <a:latin typeface="Trebuchet MS" panose="020B0703020202090204" pitchFamily="34" charset="0"/>
                <a:ea typeface="+mn-ea"/>
                <a:cs typeface="Times New Roman" panose="02020603050405020304" pitchFamily="18"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ctr"/>
            <a:r>
              <a:rPr lang="en-GB" sz="2400" dirty="0"/>
              <a:t>How can we do this in a way that doesn’t negatively impact another SDG? </a:t>
            </a:r>
          </a:p>
          <a:p>
            <a:pPr algn="ctr"/>
            <a:r>
              <a:rPr lang="en-GB" sz="2400" dirty="0"/>
              <a:t> </a:t>
            </a:r>
          </a:p>
        </p:txBody>
      </p:sp>
      <p:sp>
        <p:nvSpPr>
          <p:cNvPr id="7" name="Subtitle 2"/>
          <p:cNvSpPr txBox="1">
            <a:spLocks/>
          </p:cNvSpPr>
          <p:nvPr/>
        </p:nvSpPr>
        <p:spPr>
          <a:xfrm>
            <a:off x="439934" y="1849447"/>
            <a:ext cx="4231774" cy="1300457"/>
          </a:xfrm>
          <a:prstGeom prst="rect">
            <a:avLst/>
          </a:prstGeom>
          <a:solidFill>
            <a:srgbClr val="B06EF0"/>
          </a:solidFill>
          <a:ln w="66675">
            <a:solidFill>
              <a:srgbClr val="B06EF0"/>
            </a:solidFill>
          </a:ln>
        </p:spPr>
        <p:txBody>
          <a:bodyPr vert="horz" lIns="91440" tIns="108000" rIns="91440" bIns="45720" rtlCol="0" anchor="t">
            <a:noAutofit/>
          </a:bodyP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2500" kern="1200">
                <a:solidFill>
                  <a:schemeClr val="tx1"/>
                </a:solidFill>
                <a:latin typeface="Trebuchet MS" panose="020B0703020202090204" pitchFamily="34" charset="0"/>
                <a:ea typeface="+mn-ea"/>
                <a:cs typeface="Times New Roman" panose="02020603050405020304" pitchFamily="18"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ctr"/>
            <a:r>
              <a:rPr lang="en-GB" sz="2400" dirty="0"/>
              <a:t>Which of the SDGs can the Bioeconomy tackle specifically? Give Examples</a:t>
            </a:r>
          </a:p>
        </p:txBody>
      </p:sp>
    </p:spTree>
    <p:extLst>
      <p:ext uri="{BB962C8B-B14F-4D97-AF65-F5344CB8AC3E}">
        <p14:creationId xmlns:p14="http://schemas.microsoft.com/office/powerpoint/2010/main" val="37156459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40CE333AE23D43B37C6DA03C072D39" ma:contentTypeVersion="13" ma:contentTypeDescription="Create a new document." ma:contentTypeScope="" ma:versionID="007655d29f98afeae1c1ca4e05a48e25">
  <xsd:schema xmlns:xsd="http://www.w3.org/2001/XMLSchema" xmlns:xs="http://www.w3.org/2001/XMLSchema" xmlns:p="http://schemas.microsoft.com/office/2006/metadata/properties" xmlns:ns2="a7fe93d9-566e-4868-80fe-2412c1b0bd3f" xmlns:ns3="c5067567-bdce-4f37-92f4-2079f6f6a176" targetNamespace="http://schemas.microsoft.com/office/2006/metadata/properties" ma:root="true" ma:fieldsID="0409aa345c8c1e7b4951f5daac0ffd6f" ns2:_="" ns3:_="">
    <xsd:import namespace="a7fe93d9-566e-4868-80fe-2412c1b0bd3f"/>
    <xsd:import namespace="c5067567-bdce-4f37-92f4-2079f6f6a17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fe93d9-566e-4868-80fe-2412c1b0bd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5067567-bdce-4f37-92f4-2079f6f6a17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8CCC17-A1E9-49A7-93A2-C64674D412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fe93d9-566e-4868-80fe-2412c1b0bd3f"/>
    <ds:schemaRef ds:uri="c5067567-bdce-4f37-92f4-2079f6f6a1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2F6275-D3B6-4B49-BA0E-9C2A487967E6}">
  <ds:schemaRefs>
    <ds:schemaRef ds:uri="http://purl.org/dc/elements/1.1/"/>
    <ds:schemaRef ds:uri="http://schemas.microsoft.com/office/infopath/2007/PartnerControls"/>
    <ds:schemaRef ds:uri="c5067567-bdce-4f37-92f4-2079f6f6a176"/>
    <ds:schemaRef ds:uri="http://schemas.microsoft.com/office/2006/documentManagement/types"/>
    <ds:schemaRef ds:uri="http://schemas.microsoft.com/office/2006/metadata/properties"/>
    <ds:schemaRef ds:uri="http://purl.org/dc/terms/"/>
    <ds:schemaRef ds:uri="http://purl.org/dc/dcmitype/"/>
    <ds:schemaRef ds:uri="http://schemas.openxmlformats.org/package/2006/metadata/core-properties"/>
    <ds:schemaRef ds:uri="a7fe93d9-566e-4868-80fe-2412c1b0bd3f"/>
    <ds:schemaRef ds:uri="http://www.w3.org/XML/1998/namespace"/>
  </ds:schemaRefs>
</ds:datastoreItem>
</file>

<file path=customXml/itemProps3.xml><?xml version="1.0" encoding="utf-8"?>
<ds:datastoreItem xmlns:ds="http://schemas.openxmlformats.org/officeDocument/2006/customXml" ds:itemID="{4F5CD863-31F6-40D4-B70F-70FFD5CBD1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2376</TotalTime>
  <Words>1724</Words>
  <Application>Microsoft Office PowerPoint</Application>
  <PresentationFormat>Custom</PresentationFormat>
  <Paragraphs>151</Paragraphs>
  <Slides>18</Slides>
  <Notes>15</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Times New Roman</vt:lpstr>
      <vt:lpstr>Trebuchet MS</vt:lpstr>
      <vt:lpstr>Office Theme</vt:lpstr>
      <vt:lpstr>What is the Bioeconomy?</vt:lpstr>
      <vt:lpstr>Lesson Objectives</vt:lpstr>
      <vt:lpstr>Lesson Outcomes</vt:lpstr>
      <vt:lpstr>Bioeconomy BINGO</vt:lpstr>
      <vt:lpstr>PowerPoint Presentation</vt:lpstr>
      <vt:lpstr>PowerPoint Presentation</vt:lpstr>
      <vt:lpstr>PowerPoint Presentation</vt:lpstr>
      <vt:lpstr>What’s the Bioeconomy again? </vt:lpstr>
      <vt:lpstr>So how does that link to the Bioeconomy? </vt:lpstr>
      <vt:lpstr>So how does that link to the Bioeconomy? </vt:lpstr>
      <vt:lpstr>Part 2</vt:lpstr>
      <vt:lpstr>Case Study 1 </vt:lpstr>
      <vt:lpstr>The VEJA Story</vt:lpstr>
      <vt:lpstr>Case Study 2</vt:lpstr>
      <vt:lpstr>Carvey Maigue: Turning waste crops into renewable energy</vt:lpstr>
      <vt:lpstr>Case Study 3</vt:lpstr>
      <vt:lpstr>Something fishy is going on … Literally! </vt:lpstr>
      <vt:lpstr>What is the Bioeconomy?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Georgia Smith</dc:creator>
  <cp:lastModifiedBy>Amy Richardson</cp:lastModifiedBy>
  <cp:revision>114</cp:revision>
  <dcterms:created xsi:type="dcterms:W3CDTF">2021-05-10T11:53:31Z</dcterms:created>
  <dcterms:modified xsi:type="dcterms:W3CDTF">2022-06-06T09:52:23Z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0x010100AA40CE333AE23D43B37C6DA03C072D39</vt:lpwstr>
  </property>
</Properties>
</file>