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1"/>
  </p:notesMasterIdLst>
  <p:sldIdLst>
    <p:sldId id="256" r:id="rId5"/>
    <p:sldId id="258" r:id="rId6"/>
    <p:sldId id="271" r:id="rId7"/>
    <p:sldId id="259" r:id="rId8"/>
    <p:sldId id="260" r:id="rId9"/>
    <p:sldId id="268" r:id="rId10"/>
    <p:sldId id="265" r:id="rId11"/>
    <p:sldId id="264" r:id="rId12"/>
    <p:sldId id="269" r:id="rId13"/>
    <p:sldId id="270" r:id="rId14"/>
    <p:sldId id="272" r:id="rId15"/>
    <p:sldId id="266" r:id="rId16"/>
    <p:sldId id="281" r:id="rId17"/>
    <p:sldId id="282" r:id="rId18"/>
    <p:sldId id="283" r:id="rId19"/>
    <p:sldId id="285" r:id="rId2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2"/>
    <a:srgbClr val="B06FF1"/>
    <a:srgbClr val="B06EF1"/>
    <a:srgbClr val="0069B3"/>
    <a:srgbClr val="E63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38" autoAdjust="0"/>
    <p:restoredTop sz="76406" autoAdjust="0"/>
  </p:normalViewPr>
  <p:slideViewPr>
    <p:cSldViewPr snapToGrid="0" snapToObjects="1">
      <p:cViewPr varScale="1">
        <p:scale>
          <a:sx n="47" d="100"/>
          <a:sy n="47" d="100"/>
        </p:scale>
        <p:origin x="1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2C64A-D113-46AB-8E2B-BC94169D8DD3}"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DA2D2-EFD5-4E9C-94B2-FBC8719996E6}" type="slidenum">
              <a:rPr lang="en-GB" smtClean="0"/>
              <a:t>‹#›</a:t>
            </a:fld>
            <a:endParaRPr lang="en-GB"/>
          </a:p>
        </p:txBody>
      </p:sp>
    </p:spTree>
    <p:extLst>
      <p:ext uri="{BB962C8B-B14F-4D97-AF65-F5344CB8AC3E}">
        <p14:creationId xmlns:p14="http://schemas.microsoft.com/office/powerpoint/2010/main" val="269151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or Do Now activity. LO and date can be added to this slide. 3-5 </a:t>
            </a:r>
            <a:r>
              <a:rPr lang="en-GB" dirty="0" err="1"/>
              <a:t>mins</a:t>
            </a:r>
            <a:r>
              <a:rPr lang="en-GB" dirty="0"/>
              <a:t> followed by 5 min sharing a few responses.</a:t>
            </a:r>
          </a:p>
          <a:p>
            <a:r>
              <a:rPr lang="en-GB" dirty="0"/>
              <a:t>Teacher guidance: This statement has been paraphrased from a</a:t>
            </a:r>
            <a:r>
              <a:rPr lang="en-GB" baseline="0" dirty="0"/>
              <a:t> research document about the advantages of moving towards a circular economy. It is in child speak and is designed to trigger debate and give a clue to the context of this lesson. The phrase ‘limited resources’ is leading students to consider which resources are limited in this century. Eagle eyed students may notice that the words circular economy are in the reference below the statement. This may trigger a discussion about what is the circular economy. </a:t>
            </a:r>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4</a:t>
            </a:fld>
            <a:endParaRPr lang="en-GB"/>
          </a:p>
        </p:txBody>
      </p:sp>
    </p:spTree>
    <p:extLst>
      <p:ext uri="{BB962C8B-B14F-4D97-AF65-F5344CB8AC3E}">
        <p14:creationId xmlns:p14="http://schemas.microsoft.com/office/powerpoint/2010/main" val="29622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chart above</a:t>
            </a:r>
            <a:r>
              <a:rPr lang="en-GB" baseline="0" dirty="0"/>
              <a:t> shows how, over the past 100 years or so, we have spiked in our fossil fuel consumption. Before this, we “lived off the land”. We grew our own veggies, raised our own cattle, heated our homes with firewood, and lived much more sustainably. Now, we overconsume, and have big factories to do many jobs for us. These need to be powered, and goods need to be transported however. All this requires energy – and for a long time we have relied on fossil fuels for this. The video on the following page will expand on this.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13</a:t>
            </a:fld>
            <a:endParaRPr lang="en-GB"/>
          </a:p>
        </p:txBody>
      </p:sp>
    </p:spTree>
    <p:extLst>
      <p:ext uri="{BB962C8B-B14F-4D97-AF65-F5344CB8AC3E}">
        <p14:creationId xmlns:p14="http://schemas.microsoft.com/office/powerpoint/2010/main" val="364817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a:t>
            </a:r>
            <a:r>
              <a:rPr lang="en-GB" baseline="0" dirty="0"/>
              <a:t> both videos below and decide which one is best suited to your students. The second video goes into more detail, and is aimed typically at an older/high achieving audience. You may chose to show both at different points, depending on the understanding and development of students. </a:t>
            </a:r>
          </a:p>
          <a:p>
            <a:endParaRPr lang="en-GB" baseline="0" dirty="0"/>
          </a:p>
          <a:p>
            <a:r>
              <a:rPr lang="en-GB" dirty="0"/>
              <a:t>1. https://www.youtube.com/watch?v=KYvJCIGxPLk&amp;t=130s</a:t>
            </a:r>
          </a:p>
          <a:p>
            <a:endParaRPr lang="en-GB" dirty="0"/>
          </a:p>
          <a:p>
            <a:r>
              <a:rPr lang="en-GB" dirty="0"/>
              <a:t>2. https://www.youtube.com/watch?v=hx-jZmE-2_U&amp;t=56s (to embed this</a:t>
            </a:r>
            <a:r>
              <a:rPr lang="en-GB" baseline="0" dirty="0"/>
              <a:t> video into the </a:t>
            </a:r>
            <a:r>
              <a:rPr lang="en-GB" baseline="0" dirty="0" err="1"/>
              <a:t>ppt</a:t>
            </a:r>
            <a:r>
              <a:rPr lang="en-GB" baseline="0" dirty="0"/>
              <a:t>, use the following code </a:t>
            </a:r>
            <a:r>
              <a:rPr lang="en-GB" dirty="0"/>
              <a:t>&lt;iframe width="560" height="315" </a:t>
            </a:r>
            <a:r>
              <a:rPr lang="en-GB" dirty="0" err="1"/>
              <a:t>src</a:t>
            </a:r>
            <a:r>
              <a:rPr lang="en-GB" dirty="0"/>
              <a:t>="https://www.youtube.com/embed/hx-jZmE-2_U" title="YouTube video player" </a:t>
            </a:r>
            <a:r>
              <a:rPr lang="en-GB" dirty="0" err="1"/>
              <a:t>frameborder</a:t>
            </a:r>
            <a:r>
              <a:rPr lang="en-GB" dirty="0"/>
              <a:t>="0" allow="accelerometer; </a:t>
            </a:r>
            <a:r>
              <a:rPr lang="en-GB" dirty="0" err="1"/>
              <a:t>autoplay</a:t>
            </a:r>
            <a:r>
              <a:rPr lang="en-GB" dirty="0"/>
              <a:t>; clipboard-write; encrypted-media; gyroscope; picture-in-picture" </a:t>
            </a:r>
            <a:r>
              <a:rPr lang="en-GB" dirty="0" err="1"/>
              <a:t>allowfullscreen</a:t>
            </a:r>
            <a:r>
              <a:rPr lang="en-GB" dirty="0"/>
              <a:t>&gt;&lt;/iframe&gt;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14</a:t>
            </a:fld>
            <a:endParaRPr lang="en-GB"/>
          </a:p>
        </p:txBody>
      </p:sp>
    </p:spTree>
    <p:extLst>
      <p:ext uri="{BB962C8B-B14F-4D97-AF65-F5344CB8AC3E}">
        <p14:creationId xmlns:p14="http://schemas.microsoft.com/office/powerpoint/2010/main" val="31605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0" dirty="0"/>
              <a:t> to 1 page print out available on page 15 of the Teacher Guidance </a:t>
            </a:r>
            <a:r>
              <a:rPr lang="en-GB" baseline="0"/>
              <a:t>Material for Pack 1 </a:t>
            </a:r>
            <a:endParaRPr lang="en-GB"/>
          </a:p>
        </p:txBody>
      </p:sp>
      <p:sp>
        <p:nvSpPr>
          <p:cNvPr id="4" name="Slide Number Placeholder 3"/>
          <p:cNvSpPr>
            <a:spLocks noGrp="1"/>
          </p:cNvSpPr>
          <p:nvPr>
            <p:ph type="sldNum" sz="quarter" idx="10"/>
          </p:nvPr>
        </p:nvSpPr>
        <p:spPr/>
        <p:txBody>
          <a:bodyPr/>
          <a:lstStyle/>
          <a:p>
            <a:fld id="{EACDA2D2-EFD5-4E9C-94B2-FBC8719996E6}" type="slidenum">
              <a:rPr lang="en-GB" smtClean="0"/>
              <a:t>15</a:t>
            </a:fld>
            <a:endParaRPr lang="en-GB"/>
          </a:p>
        </p:txBody>
      </p:sp>
    </p:spTree>
    <p:extLst>
      <p:ext uri="{BB962C8B-B14F-4D97-AF65-F5344CB8AC3E}">
        <p14:creationId xmlns:p14="http://schemas.microsoft.com/office/powerpoint/2010/main" val="47499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brilliant way</a:t>
            </a:r>
            <a:r>
              <a:rPr lang="en-GB" baseline="0" dirty="0"/>
              <a:t> to encourage students to ‘see’ their learning over the course of the lesson. They should now have a deepened understanding of the term limited resources, and be starting to see how the Bioeconomy can be a part of the solution. The Bioeconomy requires ’outside of the box’ thinking, because many of the solutions don’t exist yet!  </a:t>
            </a:r>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16</a:t>
            </a:fld>
            <a:endParaRPr lang="en-GB"/>
          </a:p>
        </p:txBody>
      </p:sp>
    </p:spTree>
    <p:extLst>
      <p:ext uri="{BB962C8B-B14F-4D97-AF65-F5344CB8AC3E}">
        <p14:creationId xmlns:p14="http://schemas.microsoft.com/office/powerpoint/2010/main" val="286392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Teachers to use the below to support talking through the diagram above. </a:t>
            </a:r>
          </a:p>
          <a:p>
            <a:endParaRPr lang="en-GB" baseline="0" dirty="0"/>
          </a:p>
          <a:p>
            <a:r>
              <a:rPr lang="en-GB" b="1" i="1" baseline="0" dirty="0"/>
              <a:t>Context: Everything we use on Earth can be traced back, in one way or another, to the sun. This diagram explains how. There are two types of resources that humans use to make stuff: those that are grown and those that are mined. Those that are grown are living, and rely on the sun for energy to do this. We call this photosynthesis. We use these kinds of resources to make an array of products and services. We turn tree wood into chairs and tables, books and card, and wheat into flour and bread. We turn sheep wool into clothing and blankets, and can even turn seaweed into shoes.  </a:t>
            </a:r>
          </a:p>
          <a:p>
            <a:r>
              <a:rPr lang="en-GB" b="1" i="1" baseline="0" dirty="0"/>
              <a:t>Those that are mined, like </a:t>
            </a:r>
            <a:r>
              <a:rPr lang="en-GB" sz="1200" b="1" i="1" dirty="0"/>
              <a:t>crude oil, coal, natural gas, metals and minerals</a:t>
            </a:r>
            <a:r>
              <a:rPr lang="en-GB" b="1" i="1" baseline="0" dirty="0"/>
              <a:t>, originally came from plants and animals too. That’s because these things are the remains of plants and animals from millions of years ago, that have been buried, pressed and cooked into the Earths crust. Even though these come from the remains of dead plants and animals that have grown, we don’t categorise them as “grown” resources because the process takes so long (millions of years)! For this same reason, we call mined resources, non-renewable – because we can’t easily make more. (more info on next slide – WAGOLL)</a:t>
            </a:r>
          </a:p>
          <a:p>
            <a:endParaRPr lang="en-GB" baseline="0" dirty="0"/>
          </a:p>
          <a:p>
            <a:r>
              <a:rPr lang="en-GB" dirty="0"/>
              <a:t>Use</a:t>
            </a:r>
            <a:r>
              <a:rPr lang="en-GB" baseline="0" dirty="0"/>
              <a:t> slides 5 and 6 depending on ability of students. For higher ability, show them the WAGOLL briefly. Encourage them to write their own description, to show that they have understood the processes. For lower ability students use the WAGOLL to support students. You could also use it as a closed exercise, asking students to fill in gaps on a worksheet, avoiding too much writing. The diagram can be copied by students or printed out from word doc to be stuck into books.</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5</a:t>
            </a:fld>
            <a:endParaRPr lang="en-GB"/>
          </a:p>
        </p:txBody>
      </p:sp>
    </p:spTree>
    <p:extLst>
      <p:ext uri="{BB962C8B-B14F-4D97-AF65-F5344CB8AC3E}">
        <p14:creationId xmlns:p14="http://schemas.microsoft.com/office/powerpoint/2010/main" val="11811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 minutes WAGOLL [What A Good One Looks Like]. To differentiate, students could be given this example with words missing and fill in the blanks.</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6</a:t>
            </a:fld>
            <a:endParaRPr lang="en-GB"/>
          </a:p>
        </p:txBody>
      </p:sp>
    </p:spTree>
    <p:extLst>
      <p:ext uri="{BB962C8B-B14F-4D97-AF65-F5344CB8AC3E}">
        <p14:creationId xmlns:p14="http://schemas.microsoft.com/office/powerpoint/2010/main" val="327053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https://www.youtube.com/watch?v=JgSgEf_tfI8&amp;t=2s</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7</a:t>
            </a:fld>
            <a:endParaRPr lang="en-GB"/>
          </a:p>
        </p:txBody>
      </p:sp>
    </p:spTree>
    <p:extLst>
      <p:ext uri="{BB962C8B-B14F-4D97-AF65-F5344CB8AC3E}">
        <p14:creationId xmlns:p14="http://schemas.microsoft.com/office/powerpoint/2010/main" val="350239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Give students</a:t>
            </a:r>
            <a:r>
              <a:rPr lang="en-GB" baseline="0" dirty="0"/>
              <a:t> 3-5 minutes to work in pairs/groups. We recommend printing these out for students to sort and move around in their groups, and to encourage debate. </a:t>
            </a:r>
            <a:r>
              <a:rPr lang="en-GB" dirty="0"/>
              <a:t>Only include</a:t>
            </a:r>
            <a:r>
              <a:rPr lang="en-GB" baseline="0" dirty="0"/>
              <a:t> the bottom right </a:t>
            </a:r>
            <a:r>
              <a:rPr lang="en-GB" dirty="0"/>
              <a:t>hint if</a:t>
            </a:r>
            <a:r>
              <a:rPr lang="en-GB" baseline="0" dirty="0"/>
              <a:t> absolutely necessary (can easily be deleted). For higher ability students, present the page without input, and encourage classroom debate during feedback. </a:t>
            </a:r>
          </a:p>
          <a:p>
            <a:endParaRPr lang="en-GB" baseline="0" dirty="0"/>
          </a:p>
          <a:p>
            <a:r>
              <a:rPr lang="en-GB" baseline="0" dirty="0"/>
              <a:t>This exercise should highlight any misconceptions that need rectifying, and debate will allow students to provide their rationale for why they chose to sort in the way they did. The obvious way to sort would be:</a:t>
            </a:r>
          </a:p>
          <a:p>
            <a:endParaRPr lang="en-GB" baseline="0" dirty="0"/>
          </a:p>
          <a:p>
            <a:r>
              <a:rPr lang="en-GB" baseline="0" dirty="0"/>
              <a:t>Living/Grown/Renewable:	Non-living/Mined/Non-renewable:</a:t>
            </a:r>
          </a:p>
          <a:p>
            <a:r>
              <a:rPr lang="en-GB" baseline="0" dirty="0"/>
              <a:t>Bee			Stone/Brick</a:t>
            </a:r>
          </a:p>
          <a:p>
            <a:r>
              <a:rPr lang="en-GB" baseline="0" dirty="0"/>
              <a:t>Chicken			Coal</a:t>
            </a:r>
          </a:p>
          <a:p>
            <a:r>
              <a:rPr lang="en-GB" baseline="0" dirty="0"/>
              <a:t>Mushroom			Petrol</a:t>
            </a:r>
          </a:p>
          <a:p>
            <a:r>
              <a:rPr lang="en-GB" baseline="0" dirty="0"/>
              <a:t>Fruit and veg</a:t>
            </a:r>
          </a:p>
          <a:p>
            <a:r>
              <a:rPr lang="en-GB" baseline="0" dirty="0"/>
              <a:t>Seaweed   </a:t>
            </a:r>
          </a:p>
          <a:p>
            <a:endParaRPr lang="en-GB" baseline="0" dirty="0"/>
          </a:p>
          <a:p>
            <a:r>
              <a:rPr lang="en-GB" baseline="0" dirty="0"/>
              <a:t>Here would be a good time to encourage students to consider if those grown are automatically renewable. </a:t>
            </a:r>
          </a:p>
          <a:p>
            <a:endParaRPr lang="en-GB" baseline="0" dirty="0"/>
          </a:p>
          <a:p>
            <a:r>
              <a:rPr lang="en-GB" baseline="0" dirty="0"/>
              <a:t>Pose questions such as: </a:t>
            </a:r>
          </a:p>
          <a:p>
            <a:r>
              <a:rPr lang="en-GB" baseline="0" dirty="0"/>
              <a:t>“Just because we can grow something, does that make it sustainable/renewable?”</a:t>
            </a:r>
          </a:p>
          <a:p>
            <a:r>
              <a:rPr lang="en-GB" i="1" baseline="0" dirty="0"/>
              <a:t>Facilitate debate by highlighting that an increase in farming and agriculture has lead to widespread deforestation and natural land depletion. You or your students might also want to discuss the ethics of raising animals for human consumption. </a:t>
            </a:r>
          </a:p>
          <a:p>
            <a:endParaRPr lang="en-GB" baseline="0" dirty="0"/>
          </a:p>
          <a:p>
            <a:r>
              <a:rPr lang="en-GB" baseline="0" dirty="0"/>
              <a:t>“Which, if any, of these resources can we make electricity from?” </a:t>
            </a:r>
          </a:p>
          <a:p>
            <a:r>
              <a:rPr lang="en-GB" baseline="0" dirty="0"/>
              <a:t>Coal and petrol are the obvious choices, but electricity can be made from plants, and this is becoming increasingly popular. Many farms have anaerobic digesters</a:t>
            </a:r>
            <a:r>
              <a:rPr lang="en-GB" baseline="30000" dirty="0"/>
              <a:t>1 </a:t>
            </a:r>
            <a:r>
              <a:rPr lang="en-GB" baseline="0" dirty="0"/>
              <a:t>that make use of food waste (and even chicken poop), turning it into biogas (experiment for this can be found in the ‘Fart in a bottle’ </a:t>
            </a:r>
            <a:r>
              <a:rPr lang="en-GB" b="0" baseline="0" dirty="0">
                <a:solidFill>
                  <a:srgbClr val="FF0000"/>
                </a:solidFill>
              </a:rPr>
              <a:t>activity in KS3 Pack 2 - </a:t>
            </a:r>
            <a:r>
              <a:rPr lang="en-US" b="0" baseline="0" dirty="0">
                <a:solidFill>
                  <a:srgbClr val="FF0000"/>
                </a:solidFill>
              </a:rPr>
              <a:t>Applying the </a:t>
            </a:r>
            <a:r>
              <a:rPr lang="en-US" b="0" baseline="0" dirty="0" err="1">
                <a:solidFill>
                  <a:srgbClr val="FF0000"/>
                </a:solidFill>
              </a:rPr>
              <a:t>Bioeconomy</a:t>
            </a:r>
            <a:r>
              <a:rPr lang="en-US" b="0" baseline="0" dirty="0">
                <a:solidFill>
                  <a:srgbClr val="FF0000"/>
                </a:solidFill>
              </a:rPr>
              <a:t> to your own Environment</a:t>
            </a:r>
            <a:r>
              <a:rPr lang="en-GB" b="0" baseline="0" dirty="0">
                <a:solidFill>
                  <a:srgbClr val="FF0000"/>
                </a:solidFill>
              </a:rPr>
              <a:t>).</a:t>
            </a:r>
            <a:r>
              <a:rPr lang="en-GB" b="1" baseline="0" dirty="0">
                <a:solidFill>
                  <a:srgbClr val="FF0000"/>
                </a:solidFill>
              </a:rPr>
              <a:t> </a:t>
            </a:r>
            <a:r>
              <a:rPr lang="en-GB" b="0" baseline="0" dirty="0">
                <a:solidFill>
                  <a:srgbClr val="FF0000"/>
                </a:solidFill>
              </a:rPr>
              <a:t>Pollination from bees is required to ensure these grow, and there is tentative evidence to suggest electricity can be made directly from bees</a:t>
            </a:r>
            <a:r>
              <a:rPr lang="en-GB" b="0" baseline="30000" dirty="0">
                <a:solidFill>
                  <a:srgbClr val="FF0000"/>
                </a:solidFill>
              </a:rPr>
              <a:t>2</a:t>
            </a:r>
            <a:r>
              <a:rPr lang="en-GB" b="0" baseline="0" dirty="0">
                <a:solidFill>
                  <a:srgbClr val="FF0000"/>
                </a:solidFill>
              </a:rPr>
              <a:t>.</a:t>
            </a:r>
          </a:p>
          <a:p>
            <a:endParaRPr lang="en-GB" b="0" baseline="0" dirty="0">
              <a:solidFill>
                <a:srgbClr val="FF0000"/>
              </a:solidFill>
            </a:endParaRPr>
          </a:p>
          <a:p>
            <a:endParaRPr lang="en-GB" baseline="30000" dirty="0"/>
          </a:p>
          <a:p>
            <a:r>
              <a:rPr lang="en-GB" baseline="30000" dirty="0"/>
              <a:t>1. http://www.biogen.co.uk/Anaerobic-Digestion/What-is-Anaerobic-Digestion#:~:text=Anaerobic%20digestion%20is%20the%20process,tank%20called%20an%20anaerobic%20digester.&amp;text=The%20word%20Anaerobic%20actually%20means%20'in%20the%20absence%20of%20oxygen'. </a:t>
            </a:r>
          </a:p>
          <a:p>
            <a:r>
              <a:rPr lang="en-GB" baseline="30000" dirty="0"/>
              <a:t>2. https://www.researchgate.net/publication/337076178_Devices_to_generate_clean_and_renewable_energy_from_honey_bee_hives </a:t>
            </a:r>
          </a:p>
        </p:txBody>
      </p:sp>
      <p:sp>
        <p:nvSpPr>
          <p:cNvPr id="4" name="Slide Number Placeholder 3"/>
          <p:cNvSpPr>
            <a:spLocks noGrp="1"/>
          </p:cNvSpPr>
          <p:nvPr>
            <p:ph type="sldNum" sz="quarter" idx="10"/>
          </p:nvPr>
        </p:nvSpPr>
        <p:spPr/>
        <p:txBody>
          <a:bodyPr/>
          <a:lstStyle/>
          <a:p>
            <a:fld id="{EACDA2D2-EFD5-4E9C-94B2-FBC8719996E6}" type="slidenum">
              <a:rPr lang="en-GB" smtClean="0"/>
              <a:t>8</a:t>
            </a:fld>
            <a:endParaRPr lang="en-GB"/>
          </a:p>
        </p:txBody>
      </p:sp>
    </p:spTree>
    <p:extLst>
      <p:ext uri="{BB962C8B-B14F-4D97-AF65-F5344CB8AC3E}">
        <p14:creationId xmlns:p14="http://schemas.microsoft.com/office/powerpoint/2010/main" val="245750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These resources all come from nature, however they all develop at different rates. Ask students to draw a line on</a:t>
            </a:r>
            <a:r>
              <a:rPr lang="en-GB" sz="1200" baseline="0" dirty="0"/>
              <a:t> some paper/mark something out on their table and label with post-its. Then ask them to use what they know to decide where on the timeline they would go.</a:t>
            </a:r>
            <a:endParaRPr lang="en-GB" baseline="30000" dirty="0"/>
          </a:p>
        </p:txBody>
      </p:sp>
      <p:sp>
        <p:nvSpPr>
          <p:cNvPr id="4" name="Slide Number Placeholder 3"/>
          <p:cNvSpPr>
            <a:spLocks noGrp="1"/>
          </p:cNvSpPr>
          <p:nvPr>
            <p:ph type="sldNum" sz="quarter" idx="10"/>
          </p:nvPr>
        </p:nvSpPr>
        <p:spPr/>
        <p:txBody>
          <a:bodyPr/>
          <a:lstStyle/>
          <a:p>
            <a:fld id="{EACDA2D2-EFD5-4E9C-94B2-FBC8719996E6}" type="slidenum">
              <a:rPr lang="en-GB" smtClean="0"/>
              <a:t>9</a:t>
            </a:fld>
            <a:endParaRPr lang="en-GB"/>
          </a:p>
        </p:txBody>
      </p:sp>
    </p:spTree>
    <p:extLst>
      <p:ext uri="{BB962C8B-B14F-4D97-AF65-F5344CB8AC3E}">
        <p14:creationId xmlns:p14="http://schemas.microsoft.com/office/powerpoint/2010/main" val="258924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Answers to slide 9.</a:t>
            </a:r>
          </a:p>
          <a:p>
            <a:endParaRPr lang="en-GB" baseline="0" dirty="0"/>
          </a:p>
          <a:p>
            <a:r>
              <a:rPr lang="en-GB" baseline="0" dirty="0"/>
              <a:t>Encourage students to plot some of their own ideas on there (e.g. worms, sand, compost)  </a:t>
            </a:r>
          </a:p>
          <a:p>
            <a:endParaRPr lang="en-GB" baseline="30000" dirty="0"/>
          </a:p>
          <a:p>
            <a:r>
              <a:rPr lang="en-GB" baseline="0" dirty="0"/>
              <a:t>Conversation guidance: Renewable and non-renewable is often discussed in relation to energy, but in fact, it encompasses all of Earth’s resources. Return to the conversations had on slide 8. What might the purple line separating the resources mean? </a:t>
            </a:r>
          </a:p>
        </p:txBody>
      </p:sp>
      <p:sp>
        <p:nvSpPr>
          <p:cNvPr id="4" name="Slide Number Placeholder 3"/>
          <p:cNvSpPr>
            <a:spLocks noGrp="1"/>
          </p:cNvSpPr>
          <p:nvPr>
            <p:ph type="sldNum" sz="quarter" idx="10"/>
          </p:nvPr>
        </p:nvSpPr>
        <p:spPr/>
        <p:txBody>
          <a:bodyPr/>
          <a:lstStyle/>
          <a:p>
            <a:fld id="{EACDA2D2-EFD5-4E9C-94B2-FBC8719996E6}" type="slidenum">
              <a:rPr lang="en-GB" smtClean="0"/>
              <a:t>10</a:t>
            </a:fld>
            <a:endParaRPr lang="en-GB"/>
          </a:p>
        </p:txBody>
      </p:sp>
    </p:spTree>
    <p:extLst>
      <p:ext uri="{BB962C8B-B14F-4D97-AF65-F5344CB8AC3E}">
        <p14:creationId xmlns:p14="http://schemas.microsoft.com/office/powerpoint/2010/main" val="284140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Guidance: </a:t>
            </a:r>
          </a:p>
          <a:p>
            <a:endParaRPr lang="en-GB" baseline="0" dirty="0"/>
          </a:p>
          <a:p>
            <a:r>
              <a:rPr lang="en-GB" baseline="0" dirty="0"/>
              <a:t>This can be a class discussion, or pair work.</a:t>
            </a:r>
          </a:p>
          <a:p>
            <a:endParaRPr lang="en-GB" baseline="0" dirty="0"/>
          </a:p>
          <a:p>
            <a:r>
              <a:rPr lang="en-GB" baseline="0" dirty="0"/>
              <a:t>Crude oil, Coal and Natural Gas (not pictured) are fossil fuels. We use these for heating and electricity. We use crude oil to make plastic. We are now replacing fossil fuels in the production of energy with wind, solar and biogas (gas made from organic materials such as plant and farm waste). </a:t>
            </a:r>
          </a:p>
          <a:p>
            <a:r>
              <a:rPr lang="en-GB" baseline="0" dirty="0"/>
              <a:t>Bees are used to make honey and pollinate plants</a:t>
            </a:r>
          </a:p>
          <a:p>
            <a:r>
              <a:rPr lang="en-GB" baseline="0" dirty="0"/>
              <a:t>Crops are used to make flour and food, and waste can be used to make biogas. </a:t>
            </a:r>
          </a:p>
          <a:p>
            <a:r>
              <a:rPr lang="en-GB" baseline="0" dirty="0"/>
              <a:t>Seaweed can made into bioplastics, food packaging, trainers, skincare and makeup products, lots of food products including cakes and beer!</a:t>
            </a:r>
          </a:p>
          <a:p>
            <a:r>
              <a:rPr lang="en-GB" baseline="0" dirty="0"/>
              <a:t>Mushrooms for meat replacements, bioplastics, skincare products, slippers, packaging, chairs, lampshades </a:t>
            </a:r>
            <a:r>
              <a:rPr lang="en-GB" baseline="0" dirty="0" err="1"/>
              <a:t>etc</a:t>
            </a:r>
            <a:r>
              <a:rPr lang="en-GB" baseline="0" dirty="0"/>
              <a:t> etc.</a:t>
            </a:r>
          </a:p>
          <a:p>
            <a:r>
              <a:rPr lang="en-GB" baseline="0" dirty="0"/>
              <a:t>Chickens give us eggs and meat for food. Eggs go into cakes, quiches, and many other foods. Chicken poop can be turned into electricity and heating! It also makes pretty good manure for plants. </a:t>
            </a:r>
          </a:p>
          <a:p>
            <a:r>
              <a:rPr lang="en-GB" baseline="0" dirty="0"/>
              <a:t>Fruits and Veggies fill our tummies, but the waste products of this can be used to make compost, wormery food, animal feed, or again, energy! </a:t>
            </a:r>
          </a:p>
          <a:p>
            <a:r>
              <a:rPr lang="en-GB" baseline="0" dirty="0"/>
              <a:t>Stone is used for building and concrete. We make practical and aesthetic things with this (i.e. a bird bath or a house)</a:t>
            </a:r>
          </a:p>
          <a:p>
            <a:r>
              <a:rPr lang="en-GB" baseline="0" dirty="0"/>
              <a:t>Bacteria can be grown to both make and break down plastic! They are used to treat illnesses, cheese, bread and yoghurts, and combatting agricultural pests instead of using pesticides that are extremely damaging to the environment. </a:t>
            </a:r>
          </a:p>
          <a:p>
            <a:endParaRPr lang="en-GB" baseline="0" dirty="0"/>
          </a:p>
          <a:p>
            <a:endParaRPr lang="en-GB" baseline="0" dirty="0"/>
          </a:p>
          <a:p>
            <a:r>
              <a:rPr lang="en-GB" baseline="0" dirty="0"/>
              <a:t>We make money by selling what we turn these into as products and services. The coal and biogas fuel the factories that turn raw materials into products.</a:t>
            </a:r>
          </a:p>
        </p:txBody>
      </p:sp>
      <p:sp>
        <p:nvSpPr>
          <p:cNvPr id="4" name="Slide Number Placeholder 3"/>
          <p:cNvSpPr>
            <a:spLocks noGrp="1"/>
          </p:cNvSpPr>
          <p:nvPr>
            <p:ph type="sldNum" sz="quarter" idx="10"/>
          </p:nvPr>
        </p:nvSpPr>
        <p:spPr/>
        <p:txBody>
          <a:bodyPr/>
          <a:lstStyle/>
          <a:p>
            <a:fld id="{EACDA2D2-EFD5-4E9C-94B2-FBC8719996E6}" type="slidenum">
              <a:rPr lang="en-GB" smtClean="0"/>
              <a:t>11</a:t>
            </a:fld>
            <a:endParaRPr lang="en-GB"/>
          </a:p>
        </p:txBody>
      </p:sp>
    </p:spTree>
    <p:extLst>
      <p:ext uri="{BB962C8B-B14F-4D97-AF65-F5344CB8AC3E}">
        <p14:creationId xmlns:p14="http://schemas.microsoft.com/office/powerpoint/2010/main" val="354957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RAG (Red-Amber-Green) is also known</a:t>
            </a:r>
            <a:r>
              <a:rPr lang="en-GB" baseline="0" dirty="0"/>
              <a:t> as traffic light rating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12</a:t>
            </a:fld>
            <a:endParaRPr lang="en-GB"/>
          </a:p>
        </p:txBody>
      </p:sp>
    </p:spTree>
    <p:extLst>
      <p:ext uri="{BB962C8B-B14F-4D97-AF65-F5344CB8AC3E}">
        <p14:creationId xmlns:p14="http://schemas.microsoft.com/office/powerpoint/2010/main" val="145203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B89C291-D5B3-944C-A343-87189C327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rebuchet MS" panose="020B0703020202090204" pitchFamily="34"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39400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3">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B4BDC84-190A-7D4E-BC4D-C9780C862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662482"/>
                </a:solidFill>
                <a:latin typeface="Trebuchet MS" panose="020B0703020202090204" pitchFamily="34"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662482"/>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7299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37732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439E9CB5-16C3-3D4C-9521-57DE1957AF28}"/>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4463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876174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699" r:id="rId4"/>
    <p:sldLayoutId id="2147483702"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KYvJCIGxPLk"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JgSgEf_tfI8"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a:xfrm>
            <a:off x="346678" y="2868460"/>
            <a:ext cx="9088041" cy="957624"/>
          </a:xfrm>
        </p:spPr>
        <p:txBody>
          <a:bodyPr/>
          <a:lstStyle/>
          <a:p>
            <a:r>
              <a:rPr lang="en-US" dirty="0"/>
              <a:t>Will we ever run out? </a:t>
            </a:r>
          </a:p>
        </p:txBody>
      </p:sp>
      <p:sp>
        <p:nvSpPr>
          <p:cNvPr id="3" name="Subtitle 2">
            <a:extLst>
              <a:ext uri="{FF2B5EF4-FFF2-40B4-BE49-F238E27FC236}">
                <a16:creationId xmlns:a16="http://schemas.microsoft.com/office/drawing/2014/main" id="{4691AA3C-6319-7747-8662-0F410C248233}"/>
              </a:ext>
            </a:extLst>
          </p:cNvPr>
          <p:cNvSpPr>
            <a:spLocks noGrp="1"/>
          </p:cNvSpPr>
          <p:nvPr>
            <p:ph type="subTitle" idx="1"/>
          </p:nvPr>
        </p:nvSpPr>
        <p:spPr>
          <a:xfrm>
            <a:off x="471938" y="3843114"/>
            <a:ext cx="8018860" cy="619349"/>
          </a:xfrm>
        </p:spPr>
        <p:txBody>
          <a:bodyPr/>
          <a:lstStyle/>
          <a:p>
            <a:r>
              <a:rPr lang="en-US" dirty="0"/>
              <a:t>Lesson 1</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ck of Hens on Green Fiel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082" y="3821969"/>
            <a:ext cx="1995809" cy="1329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rn Plant on Fiel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0826" y="3016034"/>
            <a:ext cx="1663117" cy="935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ssorted Vegetable Store Display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729" y="645486"/>
            <a:ext cx="1339313" cy="891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rop woman taking refueling pistol gun"/>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20205" y="2029251"/>
            <a:ext cx="1287976" cy="1571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own mushroom on brown tree trunk"/>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93755" y="2132199"/>
            <a:ext cx="1274461" cy="1513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eybee perched on purple flower in close up photography during daytim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60826" y="4117129"/>
            <a:ext cx="1561871" cy="1041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y and black brick w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6200000">
            <a:off x="1373125" y="3390029"/>
            <a:ext cx="1362909" cy="18746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ck and gray stones during daytim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7245" y="733363"/>
            <a:ext cx="1778076" cy="11859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67347" y="1708730"/>
            <a:ext cx="1294695" cy="1205568"/>
          </a:xfrm>
          <a:prstGeom prst="rect">
            <a:avLst/>
          </a:prstGeom>
        </p:spPr>
      </p:pic>
      <p:cxnSp>
        <p:nvCxnSpPr>
          <p:cNvPr id="15" name="Straight Arrow Connector 14">
            <a:extLst>
              <a:ext uri="{FF2B5EF4-FFF2-40B4-BE49-F238E27FC236}">
                <a16:creationId xmlns:a16="http://schemas.microsoft.com/office/drawing/2014/main" id="{BFAB2B8F-9D6E-4D85-AC45-3EAB7C07D1B8}"/>
              </a:ext>
            </a:extLst>
          </p:cNvPr>
          <p:cNvCxnSpPr>
            <a:cxnSpLocks/>
          </p:cNvCxnSpPr>
          <p:nvPr/>
        </p:nvCxnSpPr>
        <p:spPr>
          <a:xfrm>
            <a:off x="150312" y="5252915"/>
            <a:ext cx="10346499" cy="0"/>
          </a:xfrm>
          <a:prstGeom prst="straightConnector1">
            <a:avLst/>
          </a:prstGeom>
          <a:ln w="101600">
            <a:solidFill>
              <a:srgbClr val="B06EF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34F842-B0A3-434F-91D8-7CDF674F65EA}"/>
              </a:ext>
            </a:extLst>
          </p:cNvPr>
          <p:cNvSpPr txBox="1"/>
          <p:nvPr/>
        </p:nvSpPr>
        <p:spPr>
          <a:xfrm>
            <a:off x="484240" y="5472740"/>
            <a:ext cx="3530716" cy="461665"/>
          </a:xfrm>
          <a:prstGeom prst="rect">
            <a:avLst/>
          </a:prstGeom>
          <a:noFill/>
        </p:spPr>
        <p:txBody>
          <a:bodyPr wrap="square" rtlCol="0">
            <a:spAutoFit/>
          </a:bodyPr>
          <a:lstStyle/>
          <a:p>
            <a:r>
              <a:rPr lang="en-GB" sz="2400" dirty="0">
                <a:latin typeface="Trebuchet MS" panose="020B0603020202020204" pitchFamily="34" charset="0"/>
              </a:rPr>
              <a:t>~300 million years ago</a:t>
            </a:r>
          </a:p>
        </p:txBody>
      </p:sp>
      <p:sp>
        <p:nvSpPr>
          <p:cNvPr id="17" name="TextBox 16">
            <a:extLst>
              <a:ext uri="{FF2B5EF4-FFF2-40B4-BE49-F238E27FC236}">
                <a16:creationId xmlns:a16="http://schemas.microsoft.com/office/drawing/2014/main" id="{6167EA2F-6116-4BAD-88C4-EA9864294D85}"/>
              </a:ext>
            </a:extLst>
          </p:cNvPr>
          <p:cNvSpPr txBox="1"/>
          <p:nvPr/>
        </p:nvSpPr>
        <p:spPr>
          <a:xfrm>
            <a:off x="4922729" y="5471077"/>
            <a:ext cx="5294317" cy="461665"/>
          </a:xfrm>
          <a:prstGeom prst="rect">
            <a:avLst/>
          </a:prstGeom>
          <a:noFill/>
        </p:spPr>
        <p:txBody>
          <a:bodyPr wrap="square" rtlCol="0">
            <a:spAutoFit/>
          </a:bodyPr>
          <a:lstStyle/>
          <a:p>
            <a:r>
              <a:rPr lang="en-GB" sz="2400" dirty="0">
                <a:latin typeface="Trebuchet MS" panose="020B0603020202020204" pitchFamily="34" charset="0"/>
              </a:rPr>
              <a:t>Seasonally        Monthly        Daily</a:t>
            </a:r>
          </a:p>
        </p:txBody>
      </p:sp>
      <p:pic>
        <p:nvPicPr>
          <p:cNvPr id="18" name="Picture 1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234865" y="3555883"/>
            <a:ext cx="982181" cy="1531771"/>
          </a:xfrm>
          <a:prstGeom prst="rect">
            <a:avLst/>
          </a:prstGeom>
        </p:spPr>
      </p:pic>
      <p:cxnSp>
        <p:nvCxnSpPr>
          <p:cNvPr id="7" name="Straight Connector 6"/>
          <p:cNvCxnSpPr/>
          <p:nvPr/>
        </p:nvCxnSpPr>
        <p:spPr>
          <a:xfrm>
            <a:off x="3948459" y="657809"/>
            <a:ext cx="0" cy="5421019"/>
          </a:xfrm>
          <a:prstGeom prst="line">
            <a:avLst/>
          </a:prstGeom>
          <a:ln w="101600">
            <a:solidFill>
              <a:srgbClr val="B06E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7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611075" y="468344"/>
            <a:ext cx="9502340" cy="1080448"/>
          </a:xfrm>
        </p:spPr>
        <p:txBody>
          <a:bodyPr>
            <a:noAutofit/>
          </a:bodyPr>
          <a:lstStyle/>
          <a:p>
            <a:pPr>
              <a:lnSpc>
                <a:spcPct val="50000"/>
              </a:lnSpc>
            </a:pPr>
            <a:r>
              <a:rPr lang="en-US" sz="3600" dirty="0"/>
              <a:t>But … what do we use these resources for?</a:t>
            </a:r>
            <a:br>
              <a:rPr lang="en-US" sz="1800" dirty="0"/>
            </a:br>
            <a:r>
              <a:rPr lang="en-US" sz="1800" dirty="0"/>
              <a:t>And how do humans make money from them? </a:t>
            </a:r>
            <a:r>
              <a:rPr lang="en-US" sz="3600" dirty="0"/>
              <a:t> </a:t>
            </a:r>
          </a:p>
        </p:txBody>
      </p:sp>
      <p:pic>
        <p:nvPicPr>
          <p:cNvPr id="5" name="Picture 4" descr="Flock of Hens on Green Fiel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9145" y="5005836"/>
            <a:ext cx="2507489" cy="1669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rn Plant on Fiel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48600" y="3470065"/>
            <a:ext cx="2507488" cy="1410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ssorted Vegetable Store Display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31444" y="4399378"/>
            <a:ext cx="1781971" cy="1186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rop woman taking refueling pistol gun"/>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81669" y="1662593"/>
            <a:ext cx="2142252" cy="2614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own mushroom on brown tree trunk"/>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37523" y="1675261"/>
            <a:ext cx="2175519" cy="2583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eybee perched on purple flower in close up photography during daytim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9550" y="1675261"/>
            <a:ext cx="2380968" cy="1588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y and black brick w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5400000">
            <a:off x="794800" y="4681623"/>
            <a:ext cx="1726886" cy="2375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ck and gray stones during daytim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69145" y="1662593"/>
            <a:ext cx="2486943" cy="16587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09689" y="4399378"/>
            <a:ext cx="2444742" cy="2276446"/>
          </a:xfrm>
          <a:prstGeom prst="rect">
            <a:avLst/>
          </a:prstGeom>
        </p:spPr>
      </p:pic>
      <p:pic>
        <p:nvPicPr>
          <p:cNvPr id="15" name="Picture 1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5400000">
            <a:off x="847104" y="2936306"/>
            <a:ext cx="1528176" cy="2383284"/>
          </a:xfrm>
          <a:prstGeom prst="rect">
            <a:avLst/>
          </a:prstGeom>
        </p:spPr>
      </p:pic>
    </p:spTree>
    <p:extLst>
      <p:ext uri="{BB962C8B-B14F-4D97-AF65-F5344CB8AC3E}">
        <p14:creationId xmlns:p14="http://schemas.microsoft.com/office/powerpoint/2010/main" val="333883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801885" y="1183893"/>
            <a:ext cx="9088041" cy="841577"/>
          </a:xfrm>
        </p:spPr>
        <p:txBody>
          <a:bodyPr>
            <a:normAutofit fontScale="90000"/>
          </a:bodyPr>
          <a:lstStyle/>
          <a:p>
            <a:r>
              <a:rPr lang="en-GB" dirty="0"/>
              <a:t>Will the Earth ever run out of natural resources?</a:t>
            </a:r>
            <a:endParaRPr lang="en-US" dirty="0"/>
          </a:p>
        </p:txBody>
      </p:sp>
      <p:sp>
        <p:nvSpPr>
          <p:cNvPr id="3" name="Subtitle 2">
            <a:extLst>
              <a:ext uri="{FF2B5EF4-FFF2-40B4-BE49-F238E27FC236}">
                <a16:creationId xmlns:a16="http://schemas.microsoft.com/office/drawing/2014/main" id="{8E172F7A-78BE-1449-BE52-BE0AEF2ED60E}"/>
              </a:ext>
            </a:extLst>
          </p:cNvPr>
          <p:cNvSpPr>
            <a:spLocks noGrp="1"/>
          </p:cNvSpPr>
          <p:nvPr>
            <p:ph type="subTitle" idx="1"/>
          </p:nvPr>
        </p:nvSpPr>
        <p:spPr>
          <a:xfrm>
            <a:off x="801885" y="2186610"/>
            <a:ext cx="4658012" cy="2928730"/>
          </a:xfrm>
          <a:solidFill>
            <a:srgbClr val="B06EF1"/>
          </a:solidFill>
          <a:ln w="88900">
            <a:solidFill>
              <a:srgbClr val="B06EF1"/>
            </a:solidFill>
          </a:ln>
        </p:spPr>
        <p:txBody>
          <a:bodyPr/>
          <a:lstStyle/>
          <a:p>
            <a:r>
              <a:rPr lang="en-GB" b="1" dirty="0"/>
              <a:t>Sentence starters:</a:t>
            </a:r>
          </a:p>
          <a:p>
            <a:r>
              <a:rPr lang="en-GB" dirty="0"/>
              <a:t>I think that the Earth will not run out of resources because …  </a:t>
            </a:r>
          </a:p>
          <a:p>
            <a:r>
              <a:rPr lang="en-US" dirty="0"/>
              <a:t>o</a:t>
            </a:r>
            <a:r>
              <a:rPr lang="en-GB" dirty="0"/>
              <a:t>r</a:t>
            </a:r>
          </a:p>
          <a:p>
            <a:r>
              <a:rPr lang="en-GB" dirty="0"/>
              <a:t>I think that the Earth will run out of resources because …</a:t>
            </a:r>
          </a:p>
          <a:p>
            <a:endParaRPr lang="en-US" dirty="0"/>
          </a:p>
        </p:txBody>
      </p:sp>
      <p:sp>
        <p:nvSpPr>
          <p:cNvPr id="4" name="Rectangle 3"/>
          <p:cNvSpPr/>
          <p:nvPr/>
        </p:nvSpPr>
        <p:spPr>
          <a:xfrm>
            <a:off x="5711902" y="2186610"/>
            <a:ext cx="4178024" cy="2785378"/>
          </a:xfrm>
          <a:prstGeom prst="rect">
            <a:avLst/>
          </a:prstGeom>
        </p:spPr>
        <p:txBody>
          <a:bodyPr wrap="square">
            <a:spAutoFit/>
          </a:bodyPr>
          <a:lstStyle/>
          <a:p>
            <a:r>
              <a:rPr lang="en-GB" sz="2500" dirty="0">
                <a:latin typeface="Trebuchet MS" panose="020B0603020202020204" pitchFamily="34" charset="0"/>
              </a:rPr>
              <a:t>Success Criteria: </a:t>
            </a:r>
          </a:p>
          <a:p>
            <a:pPr marL="342900" indent="-342900">
              <a:buFont typeface="Arial" panose="020B0604020202020204" pitchFamily="34" charset="0"/>
              <a:buChar char="•"/>
            </a:pPr>
            <a:endParaRPr lang="en-GB" sz="2500" dirty="0">
              <a:latin typeface="Trebuchet MS" panose="020B0603020202020204" pitchFamily="34" charset="0"/>
            </a:endParaRPr>
          </a:p>
          <a:p>
            <a:pPr marL="342900" indent="-342900">
              <a:buFont typeface="Arial" panose="020B0604020202020204" pitchFamily="34" charset="0"/>
              <a:buChar char="•"/>
            </a:pPr>
            <a:r>
              <a:rPr lang="en-GB" sz="2500" dirty="0">
                <a:latin typeface="Trebuchet MS" panose="020B0603020202020204" pitchFamily="34" charset="0"/>
              </a:rPr>
              <a:t>Use the RAG rating </a:t>
            </a:r>
          </a:p>
          <a:p>
            <a:pPr marL="342900" indent="-342900">
              <a:buFont typeface="Arial" panose="020B0604020202020204" pitchFamily="34" charset="0"/>
              <a:buChar char="•"/>
            </a:pPr>
            <a:r>
              <a:rPr lang="en-GB" sz="2500" dirty="0">
                <a:latin typeface="Trebuchet MS" panose="020B0603020202020204" pitchFamily="34" charset="0"/>
              </a:rPr>
              <a:t>Use your timeline</a:t>
            </a:r>
          </a:p>
          <a:p>
            <a:pPr marL="342900" indent="-342900">
              <a:buFont typeface="Arial" panose="020B0604020202020204" pitchFamily="34" charset="0"/>
              <a:buChar char="•"/>
            </a:pPr>
            <a:r>
              <a:rPr lang="en-GB" sz="2500" dirty="0">
                <a:latin typeface="Trebuchet MS" panose="020B0603020202020204" pitchFamily="34" charset="0"/>
              </a:rPr>
              <a:t>Use the source materials</a:t>
            </a:r>
          </a:p>
          <a:p>
            <a:pPr marL="342900" indent="-342900">
              <a:buFont typeface="Arial" panose="020B0604020202020204" pitchFamily="34" charset="0"/>
              <a:buChar char="•"/>
            </a:pPr>
            <a:r>
              <a:rPr lang="en-GB" sz="2500" dirty="0">
                <a:latin typeface="Trebuchet MS" panose="020B0603020202020204" pitchFamily="34" charset="0"/>
              </a:rPr>
              <a:t>Write a short paragraph</a:t>
            </a:r>
          </a:p>
          <a:p>
            <a:pPr marL="342900" indent="-342900">
              <a:buFont typeface="Arial" panose="020B0604020202020204" pitchFamily="34" charset="0"/>
              <a:buChar char="•"/>
            </a:pPr>
            <a:r>
              <a:rPr lang="en-GB" sz="2500" dirty="0">
                <a:latin typeface="Trebuchet MS" panose="020B0603020202020204" pitchFamily="34" charset="0"/>
              </a:rPr>
              <a:t>Use the challenge words</a:t>
            </a:r>
          </a:p>
        </p:txBody>
      </p:sp>
      <p:sp>
        <p:nvSpPr>
          <p:cNvPr id="7" name="TextBox 6"/>
          <p:cNvSpPr txBox="1"/>
          <p:nvPr/>
        </p:nvSpPr>
        <p:spPr>
          <a:xfrm>
            <a:off x="801885" y="5319446"/>
            <a:ext cx="6394045" cy="1569660"/>
          </a:xfrm>
          <a:prstGeom prst="rect">
            <a:avLst/>
          </a:prstGeom>
          <a:solidFill>
            <a:srgbClr val="662482"/>
          </a:solidFill>
          <a:ln w="76200">
            <a:solidFill>
              <a:srgbClr val="662482"/>
            </a:solidFill>
          </a:ln>
        </p:spPr>
        <p:txBody>
          <a:bodyPr wrap="square" rtlCol="0">
            <a:spAutoFit/>
          </a:bodyPr>
          <a:lstStyle/>
          <a:p>
            <a:r>
              <a:rPr lang="en-GB" sz="2400" dirty="0">
                <a:solidFill>
                  <a:schemeClr val="bg1"/>
                </a:solidFill>
                <a:latin typeface="Trebuchet MS" panose="020B0603020202020204" pitchFamily="34" charset="0"/>
              </a:rPr>
              <a:t>Challenge words: </a:t>
            </a:r>
          </a:p>
          <a:p>
            <a:r>
              <a:rPr lang="en-GB" dirty="0">
                <a:solidFill>
                  <a:schemeClr val="bg1"/>
                </a:solidFill>
                <a:latin typeface="Trebuchet MS" panose="020B0603020202020204" pitchFamily="34" charset="0"/>
              </a:rPr>
              <a:t>non-renewable		renewable		sustainable		</a:t>
            </a:r>
          </a:p>
          <a:p>
            <a:r>
              <a:rPr lang="en-GB" dirty="0">
                <a:solidFill>
                  <a:schemeClr val="bg1"/>
                </a:solidFill>
                <a:latin typeface="Trebuchet MS" panose="020B0603020202020204" pitchFamily="34" charset="0"/>
              </a:rPr>
              <a:t>non-sustainable		economy			fossil fuels		</a:t>
            </a:r>
          </a:p>
          <a:p>
            <a:r>
              <a:rPr lang="en-GB" dirty="0">
                <a:solidFill>
                  <a:schemeClr val="bg1"/>
                </a:solidFill>
                <a:latin typeface="Trebuchet MS" panose="020B0603020202020204" pitchFamily="34" charset="0"/>
              </a:rPr>
              <a:t>replace				linear 		   	bio-resource		</a:t>
            </a:r>
          </a:p>
          <a:p>
            <a:r>
              <a:rPr lang="en-GB" dirty="0">
                <a:solidFill>
                  <a:schemeClr val="bg1"/>
                </a:solidFill>
                <a:latin typeface="Trebuchet MS" panose="020B0603020202020204" pitchFamily="34" charset="0"/>
              </a:rPr>
              <a:t>circular 				organic</a:t>
            </a:r>
          </a:p>
        </p:txBody>
      </p:sp>
    </p:spTree>
    <p:extLst>
      <p:ext uri="{BB962C8B-B14F-4D97-AF65-F5344CB8AC3E}">
        <p14:creationId xmlns:p14="http://schemas.microsoft.com/office/powerpoint/2010/main" val="155402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847" y="635857"/>
            <a:ext cx="9141433" cy="1938992"/>
          </a:xfrm>
          <a:prstGeom prst="rect">
            <a:avLst/>
          </a:prstGeom>
        </p:spPr>
        <p:txBody>
          <a:bodyPr wrap="square">
            <a:spAutoFit/>
          </a:bodyPr>
          <a:lstStyle/>
          <a:p>
            <a:r>
              <a:rPr lang="en-US" sz="2000" b="1" dirty="0">
                <a:latin typeface="Trebuchet MS" panose="020B0603020202020204" pitchFamily="34" charset="0"/>
              </a:rPr>
              <a:t>Humans have become very reliant on crude oil for products and energy … but as we have discovered, they will eventually run out! Also, when we use and process crude oil and other fossil fuels, it releases CO</a:t>
            </a:r>
            <a:r>
              <a:rPr lang="en-US" sz="2000" b="1" baseline="-25000" dirty="0">
                <a:latin typeface="Trebuchet MS" panose="020B0603020202020204" pitchFamily="34" charset="0"/>
              </a:rPr>
              <a:t>2</a:t>
            </a:r>
            <a:r>
              <a:rPr lang="en-US" sz="2000" b="1" dirty="0">
                <a:latin typeface="Trebuchet MS" panose="020B0603020202020204" pitchFamily="34" charset="0"/>
              </a:rPr>
              <a:t> into the atmosphere. This is one of the leading causes of climate change. It is essential we find alternative ways to make products and services that don’t rely on fossil fuels, whilst reducing our overall consumption! </a:t>
            </a:r>
          </a:p>
        </p:txBody>
      </p:sp>
      <p:grpSp>
        <p:nvGrpSpPr>
          <p:cNvPr id="118" name="Group 117"/>
          <p:cNvGrpSpPr/>
          <p:nvPr/>
        </p:nvGrpSpPr>
        <p:grpSpPr>
          <a:xfrm>
            <a:off x="649210" y="2702416"/>
            <a:ext cx="8279296" cy="3462596"/>
            <a:chOff x="435731" y="2835910"/>
            <a:chExt cx="8279296" cy="3462596"/>
          </a:xfrm>
        </p:grpSpPr>
        <p:sp>
          <p:nvSpPr>
            <p:cNvPr id="15" name="Freeform 9"/>
            <p:cNvSpPr>
              <a:spLocks/>
            </p:cNvSpPr>
            <p:nvPr/>
          </p:nvSpPr>
          <p:spPr bwMode="auto">
            <a:xfrm>
              <a:off x="4567680" y="3222596"/>
              <a:ext cx="1746250" cy="2400300"/>
            </a:xfrm>
            <a:custGeom>
              <a:avLst/>
              <a:gdLst>
                <a:gd name="T0" fmla="*/ 0 w 2336"/>
                <a:gd name="T1" fmla="*/ 3092 h 3214"/>
                <a:gd name="T2" fmla="*/ 68 w 2336"/>
                <a:gd name="T3" fmla="*/ 3008 h 3214"/>
                <a:gd name="T4" fmla="*/ 106 w 2336"/>
                <a:gd name="T5" fmla="*/ 2923 h 3214"/>
                <a:gd name="T6" fmla="*/ 164 w 2336"/>
                <a:gd name="T7" fmla="*/ 2670 h 3214"/>
                <a:gd name="T8" fmla="*/ 183 w 2336"/>
                <a:gd name="T9" fmla="*/ 2568 h 3214"/>
                <a:gd name="T10" fmla="*/ 212 w 2336"/>
                <a:gd name="T11" fmla="*/ 2180 h 3214"/>
                <a:gd name="T12" fmla="*/ 231 w 2336"/>
                <a:gd name="T13" fmla="*/ 1487 h 3214"/>
                <a:gd name="T14" fmla="*/ 241 w 2336"/>
                <a:gd name="T15" fmla="*/ 1335 h 3214"/>
                <a:gd name="T16" fmla="*/ 308 w 2336"/>
                <a:gd name="T17" fmla="*/ 1166 h 3214"/>
                <a:gd name="T18" fmla="*/ 327 w 2336"/>
                <a:gd name="T19" fmla="*/ 1064 h 3214"/>
                <a:gd name="T20" fmla="*/ 347 w 2336"/>
                <a:gd name="T21" fmla="*/ 895 h 3214"/>
                <a:gd name="T22" fmla="*/ 366 w 2336"/>
                <a:gd name="T23" fmla="*/ 743 h 3214"/>
                <a:gd name="T24" fmla="*/ 395 w 2336"/>
                <a:gd name="T25" fmla="*/ 490 h 3214"/>
                <a:gd name="T26" fmla="*/ 424 w 2336"/>
                <a:gd name="T27" fmla="*/ 338 h 3214"/>
                <a:gd name="T28" fmla="*/ 453 w 2336"/>
                <a:gd name="T29" fmla="*/ 186 h 3214"/>
                <a:gd name="T30" fmla="*/ 520 w 2336"/>
                <a:gd name="T31" fmla="*/ 0 h 3214"/>
                <a:gd name="T32" fmla="*/ 559 w 2336"/>
                <a:gd name="T33" fmla="*/ 67 h 3214"/>
                <a:gd name="T34" fmla="*/ 578 w 2336"/>
                <a:gd name="T35" fmla="*/ 321 h 3214"/>
                <a:gd name="T36" fmla="*/ 607 w 2336"/>
                <a:gd name="T37" fmla="*/ 912 h 3214"/>
                <a:gd name="T38" fmla="*/ 674 w 2336"/>
                <a:gd name="T39" fmla="*/ 1267 h 3214"/>
                <a:gd name="T40" fmla="*/ 703 w 2336"/>
                <a:gd name="T41" fmla="*/ 1470 h 3214"/>
                <a:gd name="T42" fmla="*/ 722 w 2336"/>
                <a:gd name="T43" fmla="*/ 1673 h 3214"/>
                <a:gd name="T44" fmla="*/ 799 w 2336"/>
                <a:gd name="T45" fmla="*/ 2112 h 3214"/>
                <a:gd name="T46" fmla="*/ 847 w 2336"/>
                <a:gd name="T47" fmla="*/ 2366 h 3214"/>
                <a:gd name="T48" fmla="*/ 886 w 2336"/>
                <a:gd name="T49" fmla="*/ 2518 h 3214"/>
                <a:gd name="T50" fmla="*/ 934 w 2336"/>
                <a:gd name="T51" fmla="*/ 2670 h 3214"/>
                <a:gd name="T52" fmla="*/ 1011 w 2336"/>
                <a:gd name="T53" fmla="*/ 2771 h 3214"/>
                <a:gd name="T54" fmla="*/ 1098 w 2336"/>
                <a:gd name="T55" fmla="*/ 2839 h 3214"/>
                <a:gd name="T56" fmla="*/ 1242 w 2336"/>
                <a:gd name="T57" fmla="*/ 2906 h 3214"/>
                <a:gd name="T58" fmla="*/ 1415 w 2336"/>
                <a:gd name="T59" fmla="*/ 2957 h 3214"/>
                <a:gd name="T60" fmla="*/ 1502 w 2336"/>
                <a:gd name="T61" fmla="*/ 2991 h 3214"/>
                <a:gd name="T62" fmla="*/ 1868 w 2336"/>
                <a:gd name="T63" fmla="*/ 3042 h 3214"/>
                <a:gd name="T64" fmla="*/ 1588 w 2336"/>
                <a:gd name="T65" fmla="*/ 3126 h 3214"/>
                <a:gd name="T66" fmla="*/ 404 w 2336"/>
                <a:gd name="T67" fmla="*/ 3109 h 3214"/>
                <a:gd name="T68" fmla="*/ 202 w 2336"/>
                <a:gd name="T69" fmla="*/ 3092 h 3214"/>
                <a:gd name="T70" fmla="*/ 0 w 2336"/>
                <a:gd name="T71" fmla="*/ 3092 h 3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6" h="3214">
                  <a:moveTo>
                    <a:pt x="0" y="3092"/>
                  </a:moveTo>
                  <a:lnTo>
                    <a:pt x="0" y="3092"/>
                  </a:lnTo>
                  <a:lnTo>
                    <a:pt x="0" y="3092"/>
                  </a:lnTo>
                  <a:cubicBezTo>
                    <a:pt x="23" y="3064"/>
                    <a:pt x="48" y="3042"/>
                    <a:pt x="68" y="3008"/>
                  </a:cubicBezTo>
                  <a:cubicBezTo>
                    <a:pt x="75" y="2995"/>
                    <a:pt x="71" y="2971"/>
                    <a:pt x="77" y="2957"/>
                  </a:cubicBezTo>
                  <a:cubicBezTo>
                    <a:pt x="84" y="2941"/>
                    <a:pt x="96" y="2935"/>
                    <a:pt x="106" y="2923"/>
                  </a:cubicBezTo>
                  <a:cubicBezTo>
                    <a:pt x="113" y="2889"/>
                    <a:pt x="114" y="2852"/>
                    <a:pt x="125" y="2822"/>
                  </a:cubicBezTo>
                  <a:cubicBezTo>
                    <a:pt x="156" y="2742"/>
                    <a:pt x="141" y="2790"/>
                    <a:pt x="164" y="2670"/>
                  </a:cubicBezTo>
                  <a:lnTo>
                    <a:pt x="173" y="2619"/>
                  </a:lnTo>
                  <a:lnTo>
                    <a:pt x="183" y="2568"/>
                  </a:lnTo>
                  <a:cubicBezTo>
                    <a:pt x="189" y="2421"/>
                    <a:pt x="185" y="2352"/>
                    <a:pt x="202" y="2230"/>
                  </a:cubicBezTo>
                  <a:cubicBezTo>
                    <a:pt x="205" y="2213"/>
                    <a:pt x="209" y="2197"/>
                    <a:pt x="212" y="2180"/>
                  </a:cubicBezTo>
                  <a:cubicBezTo>
                    <a:pt x="209" y="1938"/>
                    <a:pt x="196" y="1695"/>
                    <a:pt x="202" y="1453"/>
                  </a:cubicBezTo>
                  <a:cubicBezTo>
                    <a:pt x="203" y="1433"/>
                    <a:pt x="222" y="1500"/>
                    <a:pt x="231" y="1487"/>
                  </a:cubicBezTo>
                  <a:cubicBezTo>
                    <a:pt x="247" y="1465"/>
                    <a:pt x="250" y="1385"/>
                    <a:pt x="250" y="1385"/>
                  </a:cubicBezTo>
                  <a:cubicBezTo>
                    <a:pt x="247" y="1369"/>
                    <a:pt x="241" y="1353"/>
                    <a:pt x="241" y="1335"/>
                  </a:cubicBezTo>
                  <a:cubicBezTo>
                    <a:pt x="241" y="1156"/>
                    <a:pt x="250" y="1232"/>
                    <a:pt x="260" y="1284"/>
                  </a:cubicBezTo>
                  <a:cubicBezTo>
                    <a:pt x="308" y="1256"/>
                    <a:pt x="286" y="1284"/>
                    <a:pt x="308" y="1166"/>
                  </a:cubicBezTo>
                  <a:lnTo>
                    <a:pt x="318" y="1115"/>
                  </a:lnTo>
                  <a:lnTo>
                    <a:pt x="327" y="1064"/>
                  </a:lnTo>
                  <a:cubicBezTo>
                    <a:pt x="331" y="1025"/>
                    <a:pt x="333" y="985"/>
                    <a:pt x="337" y="946"/>
                  </a:cubicBezTo>
                  <a:cubicBezTo>
                    <a:pt x="339" y="929"/>
                    <a:pt x="345" y="913"/>
                    <a:pt x="347" y="895"/>
                  </a:cubicBezTo>
                  <a:cubicBezTo>
                    <a:pt x="351" y="862"/>
                    <a:pt x="352" y="827"/>
                    <a:pt x="356" y="794"/>
                  </a:cubicBezTo>
                  <a:cubicBezTo>
                    <a:pt x="359" y="777"/>
                    <a:pt x="363" y="760"/>
                    <a:pt x="366" y="743"/>
                  </a:cubicBezTo>
                  <a:cubicBezTo>
                    <a:pt x="390" y="595"/>
                    <a:pt x="362" y="747"/>
                    <a:pt x="385" y="625"/>
                  </a:cubicBezTo>
                  <a:cubicBezTo>
                    <a:pt x="388" y="580"/>
                    <a:pt x="389" y="534"/>
                    <a:pt x="395" y="490"/>
                  </a:cubicBezTo>
                  <a:cubicBezTo>
                    <a:pt x="399" y="455"/>
                    <a:pt x="408" y="422"/>
                    <a:pt x="414" y="388"/>
                  </a:cubicBezTo>
                  <a:lnTo>
                    <a:pt x="424" y="338"/>
                  </a:lnTo>
                  <a:lnTo>
                    <a:pt x="443" y="236"/>
                  </a:lnTo>
                  <a:cubicBezTo>
                    <a:pt x="446" y="219"/>
                    <a:pt x="447" y="200"/>
                    <a:pt x="453" y="186"/>
                  </a:cubicBezTo>
                  <a:lnTo>
                    <a:pt x="472" y="135"/>
                  </a:lnTo>
                  <a:cubicBezTo>
                    <a:pt x="495" y="14"/>
                    <a:pt x="474" y="53"/>
                    <a:pt x="520" y="0"/>
                  </a:cubicBezTo>
                  <a:cubicBezTo>
                    <a:pt x="530" y="5"/>
                    <a:pt x="542" y="4"/>
                    <a:pt x="549" y="17"/>
                  </a:cubicBezTo>
                  <a:cubicBezTo>
                    <a:pt x="556" y="29"/>
                    <a:pt x="556" y="50"/>
                    <a:pt x="559" y="67"/>
                  </a:cubicBezTo>
                  <a:cubicBezTo>
                    <a:pt x="562" y="95"/>
                    <a:pt x="565" y="124"/>
                    <a:pt x="568" y="152"/>
                  </a:cubicBezTo>
                  <a:cubicBezTo>
                    <a:pt x="571" y="208"/>
                    <a:pt x="574" y="265"/>
                    <a:pt x="578" y="321"/>
                  </a:cubicBezTo>
                  <a:cubicBezTo>
                    <a:pt x="580" y="355"/>
                    <a:pt x="586" y="388"/>
                    <a:pt x="587" y="422"/>
                  </a:cubicBezTo>
                  <a:cubicBezTo>
                    <a:pt x="595" y="585"/>
                    <a:pt x="577" y="757"/>
                    <a:pt x="607" y="912"/>
                  </a:cubicBezTo>
                  <a:lnTo>
                    <a:pt x="655" y="1166"/>
                  </a:lnTo>
                  <a:lnTo>
                    <a:pt x="674" y="1267"/>
                  </a:lnTo>
                  <a:cubicBezTo>
                    <a:pt x="677" y="1284"/>
                    <a:pt x="682" y="1300"/>
                    <a:pt x="684" y="1318"/>
                  </a:cubicBezTo>
                  <a:cubicBezTo>
                    <a:pt x="696" y="1425"/>
                    <a:pt x="689" y="1375"/>
                    <a:pt x="703" y="1470"/>
                  </a:cubicBezTo>
                  <a:cubicBezTo>
                    <a:pt x="706" y="1521"/>
                    <a:pt x="708" y="1572"/>
                    <a:pt x="713" y="1622"/>
                  </a:cubicBezTo>
                  <a:cubicBezTo>
                    <a:pt x="714" y="1640"/>
                    <a:pt x="719" y="1656"/>
                    <a:pt x="722" y="1673"/>
                  </a:cubicBezTo>
                  <a:cubicBezTo>
                    <a:pt x="729" y="1718"/>
                    <a:pt x="733" y="1764"/>
                    <a:pt x="741" y="1808"/>
                  </a:cubicBezTo>
                  <a:lnTo>
                    <a:pt x="799" y="2112"/>
                  </a:lnTo>
                  <a:lnTo>
                    <a:pt x="828" y="2264"/>
                  </a:lnTo>
                  <a:cubicBezTo>
                    <a:pt x="828" y="2264"/>
                    <a:pt x="847" y="2366"/>
                    <a:pt x="847" y="2366"/>
                  </a:cubicBezTo>
                  <a:cubicBezTo>
                    <a:pt x="854" y="2383"/>
                    <a:pt x="862" y="2398"/>
                    <a:pt x="867" y="2416"/>
                  </a:cubicBezTo>
                  <a:cubicBezTo>
                    <a:pt x="875" y="2449"/>
                    <a:pt x="879" y="2484"/>
                    <a:pt x="886" y="2518"/>
                  </a:cubicBezTo>
                  <a:cubicBezTo>
                    <a:pt x="889" y="2535"/>
                    <a:pt x="890" y="2554"/>
                    <a:pt x="895" y="2568"/>
                  </a:cubicBezTo>
                  <a:lnTo>
                    <a:pt x="934" y="2670"/>
                  </a:lnTo>
                  <a:cubicBezTo>
                    <a:pt x="953" y="2720"/>
                    <a:pt x="950" y="2726"/>
                    <a:pt x="982" y="2754"/>
                  </a:cubicBezTo>
                  <a:cubicBezTo>
                    <a:pt x="991" y="2762"/>
                    <a:pt x="1001" y="2766"/>
                    <a:pt x="1011" y="2771"/>
                  </a:cubicBezTo>
                  <a:cubicBezTo>
                    <a:pt x="1021" y="2782"/>
                    <a:pt x="1029" y="2797"/>
                    <a:pt x="1040" y="2805"/>
                  </a:cubicBezTo>
                  <a:cubicBezTo>
                    <a:pt x="1058" y="2819"/>
                    <a:pt x="1081" y="2819"/>
                    <a:pt x="1098" y="2839"/>
                  </a:cubicBezTo>
                  <a:cubicBezTo>
                    <a:pt x="1120" y="2865"/>
                    <a:pt x="1129" y="2882"/>
                    <a:pt x="1155" y="2889"/>
                  </a:cubicBezTo>
                  <a:cubicBezTo>
                    <a:pt x="1184" y="2898"/>
                    <a:pt x="1213" y="2901"/>
                    <a:pt x="1242" y="2906"/>
                  </a:cubicBezTo>
                  <a:cubicBezTo>
                    <a:pt x="1252" y="2912"/>
                    <a:pt x="1261" y="2919"/>
                    <a:pt x="1271" y="2923"/>
                  </a:cubicBezTo>
                  <a:cubicBezTo>
                    <a:pt x="1325" y="2945"/>
                    <a:pt x="1357" y="2942"/>
                    <a:pt x="1415" y="2957"/>
                  </a:cubicBezTo>
                  <a:cubicBezTo>
                    <a:pt x="1431" y="2961"/>
                    <a:pt x="1447" y="2968"/>
                    <a:pt x="1463" y="2974"/>
                  </a:cubicBezTo>
                  <a:cubicBezTo>
                    <a:pt x="1476" y="2979"/>
                    <a:pt x="1489" y="2989"/>
                    <a:pt x="1502" y="2991"/>
                  </a:cubicBezTo>
                  <a:cubicBezTo>
                    <a:pt x="1585" y="3001"/>
                    <a:pt x="1669" y="3002"/>
                    <a:pt x="1752" y="3008"/>
                  </a:cubicBezTo>
                  <a:cubicBezTo>
                    <a:pt x="1791" y="3019"/>
                    <a:pt x="1829" y="3037"/>
                    <a:pt x="1868" y="3042"/>
                  </a:cubicBezTo>
                  <a:cubicBezTo>
                    <a:pt x="2041" y="3062"/>
                    <a:pt x="1964" y="3049"/>
                    <a:pt x="2099" y="3075"/>
                  </a:cubicBezTo>
                  <a:cubicBezTo>
                    <a:pt x="2336" y="3214"/>
                    <a:pt x="2177" y="3109"/>
                    <a:pt x="1588" y="3126"/>
                  </a:cubicBezTo>
                  <a:lnTo>
                    <a:pt x="530" y="3109"/>
                  </a:lnTo>
                  <a:cubicBezTo>
                    <a:pt x="311" y="3102"/>
                    <a:pt x="1018" y="3002"/>
                    <a:pt x="404" y="3109"/>
                  </a:cubicBezTo>
                  <a:cubicBezTo>
                    <a:pt x="328" y="3143"/>
                    <a:pt x="361" y="3136"/>
                    <a:pt x="231" y="3109"/>
                  </a:cubicBezTo>
                  <a:cubicBezTo>
                    <a:pt x="221" y="3107"/>
                    <a:pt x="213" y="3093"/>
                    <a:pt x="202" y="3092"/>
                  </a:cubicBezTo>
                  <a:cubicBezTo>
                    <a:pt x="141" y="3087"/>
                    <a:pt x="34" y="3092"/>
                    <a:pt x="0" y="3092"/>
                  </a:cubicBezTo>
                  <a:lnTo>
                    <a:pt x="0" y="30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733202" y="5552381"/>
              <a:ext cx="6981825" cy="0"/>
            </a:xfrm>
            <a:custGeom>
              <a:avLst/>
              <a:gdLst>
                <a:gd name="T0" fmla="*/ 0 w 9344"/>
                <a:gd name="T1" fmla="*/ 0 w 9344"/>
                <a:gd name="T2" fmla="*/ 9344 w 9344"/>
              </a:gdLst>
              <a:ahLst/>
              <a:cxnLst>
                <a:cxn ang="0">
                  <a:pos x="T0" y="0"/>
                </a:cxn>
                <a:cxn ang="0">
                  <a:pos x="T1" y="0"/>
                </a:cxn>
                <a:cxn ang="0">
                  <a:pos x="T2" y="0"/>
                </a:cxn>
              </a:cxnLst>
              <a:rect l="0" t="0" r="r" b="b"/>
              <a:pathLst>
                <a:path w="9344">
                  <a:moveTo>
                    <a:pt x="0" y="0"/>
                  </a:moveTo>
                  <a:lnTo>
                    <a:pt x="0" y="0"/>
                  </a:lnTo>
                  <a:lnTo>
                    <a:pt x="9344" y="0"/>
                  </a:lnTo>
                </a:path>
              </a:pathLst>
            </a:custGeom>
            <a:noFill/>
            <a:ln w="57150" cap="flat">
              <a:solidFill>
                <a:srgbClr val="6624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16" name="Picture 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4688" y="3411538"/>
              <a:ext cx="24987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6" name="Straight Arrow Connector 115"/>
            <p:cNvCxnSpPr/>
            <p:nvPr/>
          </p:nvCxnSpPr>
          <p:spPr>
            <a:xfrm flipV="1">
              <a:off x="1760968" y="2835910"/>
              <a:ext cx="0" cy="2725103"/>
            </a:xfrm>
            <a:prstGeom prst="straightConnector1">
              <a:avLst/>
            </a:prstGeom>
            <a:ln w="57150">
              <a:solidFill>
                <a:srgbClr val="66248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35731" y="4069799"/>
              <a:ext cx="1200970" cy="523220"/>
            </a:xfrm>
            <a:prstGeom prst="rect">
              <a:avLst/>
            </a:prstGeom>
            <a:noFill/>
          </p:spPr>
          <p:txBody>
            <a:bodyPr wrap="none" rtlCol="0">
              <a:spAutoFit/>
            </a:bodyPr>
            <a:lstStyle/>
            <a:p>
              <a:pPr algn="ctr"/>
              <a:r>
                <a:rPr lang="en-GB" sz="1400" dirty="0">
                  <a:latin typeface="Trebuchet MS" panose="020B0603020202020204" pitchFamily="34" charset="0"/>
                </a:rPr>
                <a:t>Fossil fuel</a:t>
              </a:r>
            </a:p>
            <a:p>
              <a:pPr algn="ctr"/>
              <a:r>
                <a:rPr lang="en-GB" sz="1400" dirty="0">
                  <a:latin typeface="Trebuchet MS" panose="020B0603020202020204" pitchFamily="34" charset="0"/>
                </a:rPr>
                <a:t>consumption</a:t>
              </a:r>
            </a:p>
          </p:txBody>
        </p:sp>
        <p:sp>
          <p:nvSpPr>
            <p:cNvPr id="120" name="TextBox 119"/>
            <p:cNvSpPr txBox="1"/>
            <p:nvPr/>
          </p:nvSpPr>
          <p:spPr>
            <a:xfrm>
              <a:off x="2024244" y="5769729"/>
              <a:ext cx="1880643" cy="523220"/>
            </a:xfrm>
            <a:prstGeom prst="rect">
              <a:avLst/>
            </a:prstGeom>
            <a:noFill/>
          </p:spPr>
          <p:txBody>
            <a:bodyPr wrap="none" rtlCol="0">
              <a:spAutoFit/>
            </a:bodyPr>
            <a:lstStyle/>
            <a:p>
              <a:pPr algn="ctr"/>
              <a:r>
                <a:rPr lang="en-GB" sz="1400" dirty="0">
                  <a:latin typeface="Trebuchet MS" panose="020B0603020202020204" pitchFamily="34" charset="0"/>
                </a:rPr>
                <a:t>Past</a:t>
              </a:r>
            </a:p>
            <a:p>
              <a:pPr algn="ctr"/>
              <a:r>
                <a:rPr lang="en-GB" sz="1400" dirty="0">
                  <a:latin typeface="Trebuchet MS" panose="020B0603020202020204" pitchFamily="34" charset="0"/>
                </a:rPr>
                <a:t>(Living off the Land) </a:t>
              </a:r>
            </a:p>
          </p:txBody>
        </p:sp>
        <p:sp>
          <p:nvSpPr>
            <p:cNvPr id="121" name="TextBox 120"/>
            <p:cNvSpPr txBox="1"/>
            <p:nvPr/>
          </p:nvSpPr>
          <p:spPr>
            <a:xfrm>
              <a:off x="6463036" y="5769729"/>
              <a:ext cx="1880643" cy="523220"/>
            </a:xfrm>
            <a:prstGeom prst="rect">
              <a:avLst/>
            </a:prstGeom>
            <a:noFill/>
          </p:spPr>
          <p:txBody>
            <a:bodyPr wrap="none" rtlCol="0">
              <a:spAutoFit/>
            </a:bodyPr>
            <a:lstStyle/>
            <a:p>
              <a:pPr algn="ctr"/>
              <a:r>
                <a:rPr lang="en-GB" sz="1400" dirty="0">
                  <a:latin typeface="Trebuchet MS" panose="020B0603020202020204" pitchFamily="34" charset="0"/>
                </a:rPr>
                <a:t>Future</a:t>
              </a:r>
            </a:p>
            <a:p>
              <a:pPr algn="ctr"/>
              <a:r>
                <a:rPr lang="en-GB" sz="1400" dirty="0">
                  <a:latin typeface="Trebuchet MS" panose="020B0603020202020204" pitchFamily="34" charset="0"/>
                </a:rPr>
                <a:t>(Living off the Land) </a:t>
              </a:r>
            </a:p>
          </p:txBody>
        </p:sp>
        <p:sp>
          <p:nvSpPr>
            <p:cNvPr id="122" name="TextBox 121"/>
            <p:cNvSpPr txBox="1"/>
            <p:nvPr/>
          </p:nvSpPr>
          <p:spPr>
            <a:xfrm>
              <a:off x="4079942" y="5775286"/>
              <a:ext cx="2205219" cy="523220"/>
            </a:xfrm>
            <a:prstGeom prst="rect">
              <a:avLst/>
            </a:prstGeom>
            <a:noFill/>
          </p:spPr>
          <p:txBody>
            <a:bodyPr wrap="none" rtlCol="0">
              <a:spAutoFit/>
            </a:bodyPr>
            <a:lstStyle/>
            <a:p>
              <a:pPr algn="ctr"/>
              <a:r>
                <a:rPr lang="en-GB" sz="1400" dirty="0">
                  <a:latin typeface="Trebuchet MS" panose="020B0603020202020204" pitchFamily="34" charset="0"/>
                </a:rPr>
                <a:t>Present</a:t>
              </a:r>
            </a:p>
            <a:p>
              <a:pPr algn="ctr"/>
              <a:r>
                <a:rPr lang="en-GB" sz="1400" dirty="0">
                  <a:latin typeface="Trebuchet MS" panose="020B0603020202020204" pitchFamily="34" charset="0"/>
                </a:rPr>
                <a:t>(Reliance on Fossil Fuels)</a:t>
              </a:r>
            </a:p>
          </p:txBody>
        </p:sp>
        <p:sp>
          <p:nvSpPr>
            <p:cNvPr id="123" name="TextBox 122"/>
            <p:cNvSpPr txBox="1"/>
            <p:nvPr/>
          </p:nvSpPr>
          <p:spPr>
            <a:xfrm>
              <a:off x="1760968" y="5547617"/>
              <a:ext cx="505267" cy="276999"/>
            </a:xfrm>
            <a:prstGeom prst="rect">
              <a:avLst/>
            </a:prstGeom>
            <a:noFill/>
          </p:spPr>
          <p:txBody>
            <a:bodyPr wrap="none" rtlCol="0">
              <a:spAutoFit/>
            </a:bodyPr>
            <a:lstStyle/>
            <a:p>
              <a:r>
                <a:rPr lang="en-GB" sz="1200" dirty="0">
                  <a:latin typeface="Trebuchet MS" panose="020B0603020202020204" pitchFamily="34" charset="0"/>
                </a:rPr>
                <a:t>1000</a:t>
              </a:r>
            </a:p>
          </p:txBody>
        </p:sp>
        <p:sp>
          <p:nvSpPr>
            <p:cNvPr id="124" name="TextBox 123"/>
            <p:cNvSpPr txBox="1"/>
            <p:nvPr/>
          </p:nvSpPr>
          <p:spPr>
            <a:xfrm>
              <a:off x="4929912" y="5547618"/>
              <a:ext cx="505267" cy="276999"/>
            </a:xfrm>
            <a:prstGeom prst="rect">
              <a:avLst/>
            </a:prstGeom>
            <a:noFill/>
          </p:spPr>
          <p:txBody>
            <a:bodyPr wrap="none" rtlCol="0">
              <a:spAutoFit/>
            </a:bodyPr>
            <a:lstStyle/>
            <a:p>
              <a:r>
                <a:rPr lang="en-GB" sz="1200" dirty="0">
                  <a:latin typeface="Trebuchet MS" panose="020B0603020202020204" pitchFamily="34" charset="0"/>
                </a:rPr>
                <a:t>2000</a:t>
              </a:r>
            </a:p>
          </p:txBody>
        </p:sp>
        <p:sp>
          <p:nvSpPr>
            <p:cNvPr id="125" name="TextBox 124"/>
            <p:cNvSpPr txBox="1"/>
            <p:nvPr/>
          </p:nvSpPr>
          <p:spPr>
            <a:xfrm>
              <a:off x="8196587" y="5553096"/>
              <a:ext cx="505267" cy="276999"/>
            </a:xfrm>
            <a:prstGeom prst="rect">
              <a:avLst/>
            </a:prstGeom>
            <a:noFill/>
          </p:spPr>
          <p:txBody>
            <a:bodyPr wrap="none" rtlCol="0">
              <a:spAutoFit/>
            </a:bodyPr>
            <a:lstStyle/>
            <a:p>
              <a:r>
                <a:rPr lang="en-GB" sz="1200" dirty="0">
                  <a:latin typeface="Trebuchet MS" panose="020B0603020202020204" pitchFamily="34" charset="0"/>
                </a:rPr>
                <a:t>3000</a:t>
              </a:r>
            </a:p>
          </p:txBody>
        </p:sp>
      </p:gr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9470" y="3278044"/>
            <a:ext cx="2803229" cy="1868609"/>
          </a:xfrm>
          <a:prstGeom prst="rect">
            <a:avLst/>
          </a:prstGeom>
        </p:spPr>
      </p:pic>
    </p:spTree>
    <p:extLst>
      <p:ext uri="{BB962C8B-B14F-4D97-AF65-F5344CB8AC3E}">
        <p14:creationId xmlns:p14="http://schemas.microsoft.com/office/powerpoint/2010/main" val="283277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Bioeconomy</a:t>
            </a:r>
          </a:p>
        </p:txBody>
      </p:sp>
      <p:pic>
        <p:nvPicPr>
          <p:cNvPr id="4" name="KYvJCIGxPLk"/>
          <p:cNvPicPr>
            <a:picLocks noRot="1" noChangeAspect="1"/>
          </p:cNvPicPr>
          <p:nvPr>
            <a:videoFile r:link="rId1"/>
          </p:nvPr>
        </p:nvPicPr>
        <p:blipFill>
          <a:blip r:embed="rId4"/>
          <a:stretch>
            <a:fillRect/>
          </a:stretch>
        </p:blipFill>
        <p:spPr>
          <a:xfrm>
            <a:off x="1870596" y="1832396"/>
            <a:ext cx="6950618" cy="3909723"/>
          </a:xfrm>
          <a:prstGeom prst="rect">
            <a:avLst/>
          </a:prstGeom>
        </p:spPr>
      </p:pic>
    </p:spTree>
    <p:extLst>
      <p:ext uri="{BB962C8B-B14F-4D97-AF65-F5344CB8AC3E}">
        <p14:creationId xmlns:p14="http://schemas.microsoft.com/office/powerpoint/2010/main" val="378824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49973" y="5155141"/>
            <a:ext cx="2441840" cy="202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240077" y="942480"/>
            <a:ext cx="9088041" cy="841577"/>
          </a:xfrm>
        </p:spPr>
        <p:txBody>
          <a:bodyPr>
            <a:noAutofit/>
          </a:bodyPr>
          <a:lstStyle/>
          <a:p>
            <a:r>
              <a:rPr lang="en-GB" sz="6600" dirty="0"/>
              <a:t>FOST</a:t>
            </a:r>
          </a:p>
        </p:txBody>
      </p:sp>
      <p:graphicFrame>
        <p:nvGraphicFramePr>
          <p:cNvPr id="4" name="Table 3"/>
          <p:cNvGraphicFramePr>
            <a:graphicFrameLocks noGrp="1"/>
          </p:cNvGraphicFramePr>
          <p:nvPr>
            <p:extLst>
              <p:ext uri="{D42A27DB-BD31-4B8C-83A1-F6EECF244321}">
                <p14:modId xmlns:p14="http://schemas.microsoft.com/office/powerpoint/2010/main" val="1082084363"/>
              </p:ext>
            </p:extLst>
          </p:nvPr>
        </p:nvGraphicFramePr>
        <p:xfrm>
          <a:off x="1240077" y="2031424"/>
          <a:ext cx="7950502" cy="4288095"/>
        </p:xfrm>
        <a:graphic>
          <a:graphicData uri="http://schemas.openxmlformats.org/drawingml/2006/table">
            <a:tbl>
              <a:tblPr firstRow="1" bandRow="1">
                <a:tableStyleId>{2D5ABB26-0587-4C30-8999-92F81FD0307C}</a:tableStyleId>
              </a:tblPr>
              <a:tblGrid>
                <a:gridCol w="715545">
                  <a:extLst>
                    <a:ext uri="{9D8B030D-6E8A-4147-A177-3AD203B41FA5}">
                      <a16:colId xmlns:a16="http://schemas.microsoft.com/office/drawing/2014/main" val="2183381882"/>
                    </a:ext>
                  </a:extLst>
                </a:gridCol>
                <a:gridCol w="7234957">
                  <a:extLst>
                    <a:ext uri="{9D8B030D-6E8A-4147-A177-3AD203B41FA5}">
                      <a16:colId xmlns:a16="http://schemas.microsoft.com/office/drawing/2014/main" val="2783288623"/>
                    </a:ext>
                  </a:extLst>
                </a:gridCol>
              </a:tblGrid>
              <a:tr h="1150187">
                <a:tc>
                  <a:txBody>
                    <a:bodyPr/>
                    <a:lstStyle/>
                    <a:p>
                      <a:pPr algn="ctr"/>
                      <a:r>
                        <a:rPr lang="en-GB" sz="5400" dirty="0">
                          <a:solidFill>
                            <a:srgbClr val="662482"/>
                          </a:solidFill>
                          <a:latin typeface="Trebuchet MS" panose="020B0603020202020204" pitchFamily="34"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786469"/>
                  </a:ext>
                </a:extLst>
              </a:tr>
              <a:tr h="1033360">
                <a:tc>
                  <a:txBody>
                    <a:bodyPr/>
                    <a:lstStyle/>
                    <a:p>
                      <a:pPr algn="ctr"/>
                      <a:r>
                        <a:rPr lang="en-GB" sz="5400" dirty="0">
                          <a:solidFill>
                            <a:srgbClr val="662482"/>
                          </a:solidFill>
                          <a:latin typeface="Trebuchet MS" panose="020B0603020202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937703"/>
                  </a:ext>
                </a:extLst>
              </a:tr>
              <a:tr h="1033360">
                <a:tc>
                  <a:txBody>
                    <a:bodyPr/>
                    <a:lstStyle/>
                    <a:p>
                      <a:pPr algn="ctr"/>
                      <a:r>
                        <a:rPr lang="en-GB" sz="5400">
                          <a:solidFill>
                            <a:srgbClr val="662482"/>
                          </a:solidFill>
                          <a:latin typeface="Trebuchet MS" panose="020B0603020202020204" pitchFamily="34" charset="0"/>
                        </a:rPr>
                        <a:t>S</a:t>
                      </a:r>
                      <a:endParaRPr lang="en-GB" sz="5400" dirty="0">
                        <a:solidFill>
                          <a:srgbClr val="662482"/>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939587"/>
                  </a:ext>
                </a:extLst>
              </a:tr>
              <a:tr h="1071188">
                <a:tc>
                  <a:txBody>
                    <a:bodyPr/>
                    <a:lstStyle/>
                    <a:p>
                      <a:pPr algn="ctr"/>
                      <a:r>
                        <a:rPr lang="en-GB" sz="5400" dirty="0">
                          <a:solidFill>
                            <a:srgbClr val="662482"/>
                          </a:solidFill>
                          <a:latin typeface="Trebuchet MS" panose="020B0603020202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373132"/>
                  </a:ext>
                </a:extLst>
              </a:tr>
            </a:tbl>
          </a:graphicData>
        </a:graphic>
      </p:graphicFrame>
      <p:sp>
        <p:nvSpPr>
          <p:cNvPr id="5" name="Rectangle 4"/>
          <p:cNvSpPr/>
          <p:nvPr/>
        </p:nvSpPr>
        <p:spPr>
          <a:xfrm>
            <a:off x="4146115" y="707411"/>
            <a:ext cx="5937555" cy="1200329"/>
          </a:xfrm>
          <a:prstGeom prst="rect">
            <a:avLst/>
          </a:prstGeom>
        </p:spPr>
        <p:txBody>
          <a:bodyPr wrap="square">
            <a:spAutoFit/>
          </a:bodyPr>
          <a:lstStyle/>
          <a:p>
            <a:r>
              <a:rPr lang="en-GB" b="1" dirty="0">
                <a:solidFill>
                  <a:srgbClr val="662482"/>
                </a:solidFill>
                <a:latin typeface="Trebuchet MS" panose="020B0603020202020204" pitchFamily="34" charset="0"/>
              </a:rPr>
              <a:t>F</a:t>
            </a:r>
            <a:r>
              <a:rPr lang="en-GB" dirty="0">
                <a:latin typeface="Trebuchet MS" panose="020B0603020202020204" pitchFamily="34" charset="0"/>
              </a:rPr>
              <a:t>acts … what 5 facts did you learn?</a:t>
            </a:r>
            <a:endParaRPr lang="en-GB" dirty="0">
              <a:solidFill>
                <a:srgbClr val="00B050"/>
              </a:solidFill>
              <a:latin typeface="Trebuchet MS" panose="020B0603020202020204" pitchFamily="34" charset="0"/>
            </a:endParaRPr>
          </a:p>
          <a:p>
            <a:r>
              <a:rPr lang="en-GB" b="1" dirty="0">
                <a:solidFill>
                  <a:srgbClr val="662482"/>
                </a:solidFill>
                <a:latin typeface="Trebuchet MS" panose="020B0603020202020204" pitchFamily="34" charset="0"/>
              </a:rPr>
              <a:t>O</a:t>
            </a:r>
            <a:r>
              <a:rPr lang="en-GB" dirty="0">
                <a:latin typeface="Trebuchet MS" panose="020B0603020202020204" pitchFamily="34" charset="0"/>
              </a:rPr>
              <a:t>pinions … what are your opinions on the video?</a:t>
            </a:r>
            <a:endParaRPr lang="en-GB" dirty="0">
              <a:solidFill>
                <a:srgbClr val="00B050"/>
              </a:solidFill>
              <a:latin typeface="Trebuchet MS" panose="020B0603020202020204" pitchFamily="34" charset="0"/>
            </a:endParaRPr>
          </a:p>
          <a:p>
            <a:r>
              <a:rPr lang="en-GB" b="1" dirty="0">
                <a:solidFill>
                  <a:srgbClr val="662482"/>
                </a:solidFill>
                <a:latin typeface="Trebuchet MS" panose="020B0603020202020204" pitchFamily="34" charset="0"/>
              </a:rPr>
              <a:t>S</a:t>
            </a:r>
            <a:r>
              <a:rPr lang="en-GB" dirty="0">
                <a:latin typeface="Trebuchet MS" panose="020B0603020202020204" pitchFamily="34" charset="0"/>
              </a:rPr>
              <a:t>urprises … what 5 things surprised you?</a:t>
            </a:r>
            <a:endParaRPr lang="en-GB" dirty="0">
              <a:solidFill>
                <a:srgbClr val="00B050"/>
              </a:solidFill>
              <a:latin typeface="Trebuchet MS" panose="020B0603020202020204" pitchFamily="34" charset="0"/>
            </a:endParaRPr>
          </a:p>
          <a:p>
            <a:r>
              <a:rPr lang="en-GB" b="1" dirty="0">
                <a:solidFill>
                  <a:srgbClr val="662482"/>
                </a:solidFill>
                <a:latin typeface="Trebuchet MS" panose="020B0603020202020204" pitchFamily="34" charset="0"/>
              </a:rPr>
              <a:t>T</a:t>
            </a:r>
            <a:r>
              <a:rPr lang="en-GB" dirty="0">
                <a:latin typeface="Trebuchet MS" panose="020B0603020202020204" pitchFamily="34" charset="0"/>
              </a:rPr>
              <a:t>ake Further … what do you want to know more about?</a:t>
            </a:r>
          </a:p>
        </p:txBody>
      </p:sp>
    </p:spTree>
    <p:extLst>
      <p:ext uri="{BB962C8B-B14F-4D97-AF65-F5344CB8AC3E}">
        <p14:creationId xmlns:p14="http://schemas.microsoft.com/office/powerpoint/2010/main" val="380463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0854D3-A327-4E44-A15C-4157EEEEF954}"/>
              </a:ext>
            </a:extLst>
          </p:cNvPr>
          <p:cNvSpPr>
            <a:spLocks noGrp="1"/>
          </p:cNvSpPr>
          <p:nvPr>
            <p:ph type="subTitle" idx="1"/>
          </p:nvPr>
        </p:nvSpPr>
        <p:spPr>
          <a:xfrm>
            <a:off x="468720" y="1843384"/>
            <a:ext cx="4684515" cy="2499140"/>
          </a:xfrm>
        </p:spPr>
        <p:txBody>
          <a:bodyPr/>
          <a:lstStyle/>
          <a:p>
            <a:pPr algn="ctr"/>
            <a:r>
              <a:rPr lang="en-GB" sz="2400" dirty="0"/>
              <a:t>“Many powerful people in business believe that there is a new challenge in the 21st century: a strong business will be one that can be successful in a world of limited resources. The competitive advantage will be with those who can think outside of the box.” </a:t>
            </a:r>
            <a:br>
              <a:rPr lang="en-GB" sz="2000" dirty="0"/>
            </a:br>
            <a:r>
              <a:rPr lang="en-GB" sz="1400" i="1" dirty="0" err="1"/>
              <a:t>Janez</a:t>
            </a:r>
            <a:r>
              <a:rPr lang="en-GB" sz="1400" i="1" dirty="0"/>
              <a:t> </a:t>
            </a:r>
            <a:r>
              <a:rPr lang="en-GB" sz="1400" i="1" dirty="0" err="1"/>
              <a:t>Potocnik</a:t>
            </a:r>
            <a:r>
              <a:rPr lang="en-GB" sz="1400" i="1" dirty="0"/>
              <a:t> (2013)</a:t>
            </a:r>
            <a:br>
              <a:rPr lang="en-GB" sz="1400" dirty="0"/>
            </a:br>
            <a:r>
              <a:rPr lang="en-GB" sz="1400" i="1" dirty="0"/>
              <a:t>Towards the Circular Economy, Ellen MacArthur Foundation</a:t>
            </a:r>
            <a:br>
              <a:rPr lang="en-GB" sz="1100" i="1" dirty="0"/>
            </a:br>
            <a:endParaRPr lang="en-US" i="1" dirty="0"/>
          </a:p>
        </p:txBody>
      </p:sp>
      <p:sp>
        <p:nvSpPr>
          <p:cNvPr id="4" name="Subtitle 2">
            <a:extLst>
              <a:ext uri="{FF2B5EF4-FFF2-40B4-BE49-F238E27FC236}">
                <a16:creationId xmlns:a16="http://schemas.microsoft.com/office/drawing/2014/main" id="{0B0854D3-A327-4E44-A15C-4157EEEEF954}"/>
              </a:ext>
            </a:extLst>
          </p:cNvPr>
          <p:cNvSpPr txBox="1">
            <a:spLocks/>
          </p:cNvSpPr>
          <p:nvPr/>
        </p:nvSpPr>
        <p:spPr>
          <a:xfrm>
            <a:off x="5787025" y="1843384"/>
            <a:ext cx="4067418" cy="3130156"/>
          </a:xfrm>
          <a:prstGeom prst="rect">
            <a:avLst/>
          </a:prstGeom>
          <a:solidFill>
            <a:srgbClr val="662482"/>
          </a:solidFill>
          <a:ln w="101600" cap="rnd">
            <a:solidFill>
              <a:srgbClr val="662482"/>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endParaRPr lang="en-GB" sz="100" dirty="0">
              <a:solidFill>
                <a:schemeClr val="bg1"/>
              </a:solidFill>
            </a:endParaRPr>
          </a:p>
          <a:p>
            <a:pPr algn="ctr"/>
            <a:r>
              <a:rPr lang="en-GB" sz="2400" dirty="0">
                <a:solidFill>
                  <a:schemeClr val="bg1"/>
                </a:solidFill>
              </a:rPr>
              <a:t>We started by reading this statement. Read what you originally wrote. Has your answer and understanding changed? And …</a:t>
            </a:r>
          </a:p>
          <a:p>
            <a:pPr algn="ctr"/>
            <a:endParaRPr lang="en-GB" sz="2400" dirty="0">
              <a:solidFill>
                <a:schemeClr val="bg1"/>
              </a:solidFill>
            </a:endParaRPr>
          </a:p>
          <a:p>
            <a:pPr algn="ctr"/>
            <a:r>
              <a:rPr lang="en-GB" sz="2400" dirty="0">
                <a:solidFill>
                  <a:schemeClr val="bg1"/>
                </a:solidFill>
              </a:rPr>
              <a:t>Will we ever run out?</a:t>
            </a:r>
          </a:p>
        </p:txBody>
      </p:sp>
      <p:sp>
        <p:nvSpPr>
          <p:cNvPr id="5" name="Title 1"/>
          <p:cNvSpPr>
            <a:spLocks noGrp="1"/>
          </p:cNvSpPr>
          <p:nvPr>
            <p:ph type="ctrTitle"/>
          </p:nvPr>
        </p:nvSpPr>
        <p:spPr>
          <a:xfrm>
            <a:off x="801885" y="763105"/>
            <a:ext cx="9088041" cy="841577"/>
          </a:xfrm>
        </p:spPr>
        <p:txBody>
          <a:bodyPr>
            <a:noAutofit/>
          </a:bodyPr>
          <a:lstStyle/>
          <a:p>
            <a:r>
              <a:rPr lang="en-GB" sz="6000" dirty="0"/>
              <a:t>Finally … </a:t>
            </a:r>
          </a:p>
        </p:txBody>
      </p:sp>
    </p:spTree>
    <p:extLst>
      <p:ext uri="{BB962C8B-B14F-4D97-AF65-F5344CB8AC3E}">
        <p14:creationId xmlns:p14="http://schemas.microsoft.com/office/powerpoint/2010/main" val="14813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Objectives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3" y="1946757"/>
            <a:ext cx="7131919" cy="3391519"/>
          </a:xfrm>
        </p:spPr>
        <p:txBody>
          <a:bodyPr/>
          <a:lstStyle/>
          <a:p>
            <a:pPr marL="342900" lvl="0" indent="-342900">
              <a:buFont typeface="Arial" panose="020B0604020202020204" pitchFamily="34" charset="0"/>
              <a:buChar char="•"/>
            </a:pPr>
            <a:r>
              <a:rPr lang="en-GB" dirty="0"/>
              <a:t>Understand that some resources are limited </a:t>
            </a:r>
          </a:p>
          <a:p>
            <a:pPr marL="342900" lvl="0" indent="-342900">
              <a:buFont typeface="Arial" panose="020B0604020202020204" pitchFamily="34" charset="0"/>
              <a:buChar char="•"/>
            </a:pPr>
            <a:r>
              <a:rPr lang="en-GB" dirty="0"/>
              <a:t>Understand that resources can be classified as living and non-living and have different renewal times</a:t>
            </a:r>
          </a:p>
          <a:p>
            <a:pPr marL="342900" lvl="0" indent="-342900">
              <a:buFont typeface="Arial" panose="020B0604020202020204" pitchFamily="34" charset="0"/>
              <a:buChar char="•"/>
            </a:pPr>
            <a:r>
              <a:rPr lang="en-GB" dirty="0"/>
              <a:t>Understand that living (bio-based) resources can offer a more sustainable economic model: The Bioeconomy</a:t>
            </a:r>
          </a:p>
          <a:p>
            <a:pPr marL="342900" lvl="0" indent="-342900">
              <a:buFont typeface="Arial" panose="020B0604020202020204" pitchFamily="34" charset="0"/>
              <a:buChar char="•"/>
            </a:pPr>
            <a:r>
              <a:rPr lang="en-GB" dirty="0"/>
              <a:t>Define the term Bioeconomy</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0713" y="2221932"/>
            <a:ext cx="1025272" cy="102527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0713" y="3522379"/>
            <a:ext cx="1021282" cy="102128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0713" y="4817142"/>
            <a:ext cx="1021282" cy="102128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0713" y="921485"/>
            <a:ext cx="1025272" cy="1025272"/>
          </a:xfrm>
          <a:prstGeom prst="rect">
            <a:avLst/>
          </a:prstGeom>
        </p:spPr>
      </p:pic>
    </p:spTree>
    <p:extLst>
      <p:ext uri="{BB962C8B-B14F-4D97-AF65-F5344CB8AC3E}">
        <p14:creationId xmlns:p14="http://schemas.microsoft.com/office/powerpoint/2010/main" val="125766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Outcomes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4" y="1928572"/>
            <a:ext cx="7131919" cy="3204017"/>
          </a:xfrm>
        </p:spPr>
        <p:txBody>
          <a:bodyPr/>
          <a:lstStyle/>
          <a:p>
            <a:pPr marL="342900" indent="-342900">
              <a:buFont typeface="Arial" panose="020B0604020202020204" pitchFamily="34" charset="0"/>
              <a:buChar char="•"/>
            </a:pPr>
            <a:r>
              <a:rPr lang="en-GB" dirty="0"/>
              <a:t>Summarise a statement about sustainable development</a:t>
            </a:r>
          </a:p>
          <a:p>
            <a:pPr marL="342900" indent="-342900">
              <a:buFont typeface="Arial" panose="020B0604020202020204" pitchFamily="34" charset="0"/>
              <a:buChar char="•"/>
            </a:pPr>
            <a:r>
              <a:rPr lang="en-GB" dirty="0"/>
              <a:t>Describe how Earth’s resources are created</a:t>
            </a:r>
          </a:p>
          <a:p>
            <a:pPr marL="342900" indent="-342900">
              <a:buFont typeface="Arial" panose="020B0604020202020204" pitchFamily="34" charset="0"/>
              <a:buChar char="•"/>
            </a:pPr>
            <a:r>
              <a:rPr lang="en-GB" dirty="0"/>
              <a:t>Challenge: Which resources are limited and why? </a:t>
            </a:r>
          </a:p>
          <a:p>
            <a:pPr marL="342900" indent="-342900">
              <a:buFont typeface="Arial" panose="020B0604020202020204" pitchFamily="34" charset="0"/>
              <a:buChar char="•"/>
            </a:pPr>
            <a:r>
              <a:rPr lang="en-GB" dirty="0"/>
              <a:t>Sort elements into living and non-living resources</a:t>
            </a:r>
          </a:p>
          <a:p>
            <a:pPr marL="342900" indent="-342900">
              <a:buFont typeface="Arial" panose="020B0604020202020204" pitchFamily="34" charset="0"/>
              <a:buChar char="•"/>
            </a:pPr>
            <a:r>
              <a:rPr lang="en-GB" dirty="0"/>
              <a:t>Match resources to a timeline to classify their renewal times</a:t>
            </a:r>
          </a:p>
          <a:p>
            <a:pPr marL="342900" indent="-342900">
              <a:buFont typeface="Arial" panose="020B0604020202020204" pitchFamily="34" charset="0"/>
              <a:buChar char="•"/>
            </a:pPr>
            <a:r>
              <a:rPr lang="en-GB" dirty="0"/>
              <a:t>Apply knowledge to respond to the question: Will the earth run out of natural resources?</a:t>
            </a:r>
          </a:p>
          <a:p>
            <a:endParaRPr lang="en-GB" dirty="0"/>
          </a:p>
          <a:p>
            <a:endParaRPr lang="en-GB"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0713" y="2221932"/>
            <a:ext cx="1025272" cy="102527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0713" y="3522379"/>
            <a:ext cx="1021282" cy="102128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0713" y="4817142"/>
            <a:ext cx="1021282" cy="102128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0713" y="921485"/>
            <a:ext cx="1025272" cy="1025272"/>
          </a:xfrm>
          <a:prstGeom prst="rect">
            <a:avLst/>
          </a:prstGeom>
        </p:spPr>
      </p:pic>
    </p:spTree>
    <p:extLst>
      <p:ext uri="{BB962C8B-B14F-4D97-AF65-F5344CB8AC3E}">
        <p14:creationId xmlns:p14="http://schemas.microsoft.com/office/powerpoint/2010/main" val="16575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0854D3-A327-4E44-A15C-4157EEEEF954}"/>
              </a:ext>
            </a:extLst>
          </p:cNvPr>
          <p:cNvSpPr>
            <a:spLocks noGrp="1"/>
          </p:cNvSpPr>
          <p:nvPr>
            <p:ph type="subTitle" idx="1"/>
          </p:nvPr>
        </p:nvSpPr>
        <p:spPr>
          <a:xfrm>
            <a:off x="553407" y="1392446"/>
            <a:ext cx="4684515" cy="2499140"/>
          </a:xfrm>
        </p:spPr>
        <p:txBody>
          <a:bodyPr/>
          <a:lstStyle/>
          <a:p>
            <a:pPr algn="ctr">
              <a:spcAft>
                <a:spcPts val="300"/>
              </a:spcAft>
            </a:pPr>
            <a:r>
              <a:rPr lang="en-GB" sz="2400" dirty="0"/>
              <a:t>“Many powerful people in business believe that there is a new challenge in the 21st century: a strong business will be one that can be successful in a world of limited resources. The competitive advantage will be with those who can think outside of the box.” </a:t>
            </a:r>
            <a:br>
              <a:rPr lang="en-GB" sz="2000" dirty="0"/>
            </a:br>
            <a:r>
              <a:rPr lang="en-GB" sz="1400" i="1" dirty="0" err="1"/>
              <a:t>Janez</a:t>
            </a:r>
            <a:r>
              <a:rPr lang="en-GB" sz="1400" i="1" dirty="0"/>
              <a:t> </a:t>
            </a:r>
            <a:r>
              <a:rPr lang="en-GB" sz="1400" i="1" dirty="0" err="1"/>
              <a:t>Potocnik</a:t>
            </a:r>
            <a:r>
              <a:rPr lang="en-GB" sz="1400" i="1" dirty="0"/>
              <a:t> (2013)</a:t>
            </a:r>
            <a:br>
              <a:rPr lang="en-GB" sz="1400" dirty="0"/>
            </a:br>
            <a:r>
              <a:rPr lang="en-GB" sz="1400" i="1" dirty="0"/>
              <a:t>Towards the Circular Economy, Ellen MacArthur Foundation</a:t>
            </a:r>
            <a:br>
              <a:rPr lang="en-GB" sz="1100" i="1" dirty="0"/>
            </a:br>
            <a:endParaRPr lang="en-US" i="1" dirty="0"/>
          </a:p>
        </p:txBody>
      </p:sp>
      <p:sp>
        <p:nvSpPr>
          <p:cNvPr id="4" name="Subtitle 2">
            <a:extLst>
              <a:ext uri="{FF2B5EF4-FFF2-40B4-BE49-F238E27FC236}">
                <a16:creationId xmlns:a16="http://schemas.microsoft.com/office/drawing/2014/main" id="{0B0854D3-A327-4E44-A15C-4157EEEEF954}"/>
              </a:ext>
            </a:extLst>
          </p:cNvPr>
          <p:cNvSpPr txBox="1">
            <a:spLocks/>
          </p:cNvSpPr>
          <p:nvPr/>
        </p:nvSpPr>
        <p:spPr>
          <a:xfrm>
            <a:off x="5375709" y="1444608"/>
            <a:ext cx="4701208" cy="3895035"/>
          </a:xfrm>
          <a:prstGeom prst="rect">
            <a:avLst/>
          </a:prstGeom>
          <a:solidFill>
            <a:srgbClr val="662482"/>
          </a:solidFill>
          <a:ln w="101600" cap="rnd">
            <a:solidFill>
              <a:srgbClr val="662482"/>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endParaRPr lang="en-GB" sz="100" dirty="0">
              <a:solidFill>
                <a:schemeClr val="bg1"/>
              </a:solidFill>
            </a:endParaRPr>
          </a:p>
          <a:p>
            <a:pPr algn="ctr"/>
            <a:r>
              <a:rPr lang="en-GB" sz="2400" dirty="0">
                <a:solidFill>
                  <a:schemeClr val="bg1"/>
                </a:solidFill>
              </a:rPr>
              <a:t>Do now: </a:t>
            </a:r>
          </a:p>
          <a:p>
            <a:pPr marL="163513" indent="-163513" algn="ctr">
              <a:buFont typeface="Arial" panose="020B0604020202020204" pitchFamily="34" charset="0"/>
              <a:buChar char="•"/>
            </a:pPr>
            <a:r>
              <a:rPr lang="en-GB" sz="2400" dirty="0">
                <a:solidFill>
                  <a:schemeClr val="bg1"/>
                </a:solidFill>
              </a:rPr>
              <a:t>Read the statement</a:t>
            </a:r>
          </a:p>
          <a:p>
            <a:pPr marL="163513" indent="-163513" algn="ctr">
              <a:buFont typeface="Arial" panose="020B0604020202020204" pitchFamily="34" charset="0"/>
              <a:buChar char="•"/>
            </a:pPr>
            <a:r>
              <a:rPr lang="en-GB" sz="2400" dirty="0">
                <a:solidFill>
                  <a:schemeClr val="bg1"/>
                </a:solidFill>
              </a:rPr>
              <a:t>In one sentence, summarise what you think </a:t>
            </a:r>
            <a:r>
              <a:rPr lang="en-GB" sz="2400" dirty="0" err="1">
                <a:solidFill>
                  <a:schemeClr val="bg1"/>
                </a:solidFill>
              </a:rPr>
              <a:t>Janez</a:t>
            </a:r>
            <a:r>
              <a:rPr lang="en-GB" sz="2400" dirty="0">
                <a:solidFill>
                  <a:schemeClr val="bg1"/>
                </a:solidFill>
              </a:rPr>
              <a:t> </a:t>
            </a:r>
            <a:r>
              <a:rPr lang="en-GB" sz="2400" dirty="0" err="1">
                <a:solidFill>
                  <a:schemeClr val="bg1"/>
                </a:solidFill>
              </a:rPr>
              <a:t>Potocnik</a:t>
            </a:r>
            <a:r>
              <a:rPr lang="en-GB" sz="2400" dirty="0">
                <a:solidFill>
                  <a:schemeClr val="bg1"/>
                </a:solidFill>
              </a:rPr>
              <a:t> means</a:t>
            </a:r>
          </a:p>
          <a:p>
            <a:pPr marL="163513" indent="-163513" algn="ctr">
              <a:buFont typeface="Arial" panose="020B0604020202020204" pitchFamily="34" charset="0"/>
              <a:buChar char="•"/>
            </a:pPr>
            <a:r>
              <a:rPr lang="en-GB" sz="2400" dirty="0">
                <a:solidFill>
                  <a:schemeClr val="bg1"/>
                </a:solidFill>
              </a:rPr>
              <a:t>Challenge: Define the meaning of the phrase ‘limited resources’ within this context</a:t>
            </a:r>
            <a:endParaRPr lang="en-US" sz="2400" dirty="0">
              <a:solidFill>
                <a:schemeClr val="bg1"/>
              </a:solidFill>
            </a:endParaRPr>
          </a:p>
        </p:txBody>
      </p:sp>
    </p:spTree>
    <p:extLst>
      <p:ext uri="{BB962C8B-B14F-4D97-AF65-F5344CB8AC3E}">
        <p14:creationId xmlns:p14="http://schemas.microsoft.com/office/powerpoint/2010/main" val="22547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67386" y="5676607"/>
            <a:ext cx="2324427" cy="188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776615" y="544497"/>
            <a:ext cx="9088041" cy="841577"/>
          </a:xfrm>
        </p:spPr>
        <p:txBody>
          <a:bodyPr>
            <a:normAutofit/>
          </a:bodyPr>
          <a:lstStyle/>
          <a:p>
            <a:r>
              <a:rPr lang="en-US" sz="4800" dirty="0"/>
              <a:t>How do we make stuff? </a:t>
            </a:r>
          </a:p>
        </p:txBody>
      </p:sp>
      <p:grpSp>
        <p:nvGrpSpPr>
          <p:cNvPr id="10" name="Group 9"/>
          <p:cNvGrpSpPr/>
          <p:nvPr/>
        </p:nvGrpSpPr>
        <p:grpSpPr>
          <a:xfrm>
            <a:off x="392752" y="1397299"/>
            <a:ext cx="9752882" cy="5622505"/>
            <a:chOff x="147088" y="1397299"/>
            <a:chExt cx="9752882" cy="5622505"/>
          </a:xfrm>
        </p:grpSpPr>
        <p:pic>
          <p:nvPicPr>
            <p:cNvPr id="14" name="Picture 2" descr="Image result for SUN">
              <a:extLst>
                <a:ext uri="{FF2B5EF4-FFF2-40B4-BE49-F238E27FC236}">
                  <a16:creationId xmlns:a16="http://schemas.microsoft.com/office/drawing/2014/main" id="{CD0E9297-DCE0-3346-8717-97F0918478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088" y="1859660"/>
              <a:ext cx="1681307" cy="16813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ETALS ICON">
              <a:extLst>
                <a:ext uri="{FF2B5EF4-FFF2-40B4-BE49-F238E27FC236}">
                  <a16:creationId xmlns:a16="http://schemas.microsoft.com/office/drawing/2014/main" id="{480501AA-EAFE-6349-BF29-4C82DDBED1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04241" y="1397299"/>
              <a:ext cx="799774" cy="806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a:extLst>
                <a:ext uri="{FF2B5EF4-FFF2-40B4-BE49-F238E27FC236}">
                  <a16:creationId xmlns:a16="http://schemas.microsoft.com/office/drawing/2014/main" id="{BD766488-3F61-B942-A67A-FF7244AF88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04240" y="2284406"/>
              <a:ext cx="799774" cy="806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37393" y="2213731"/>
              <a:ext cx="952970" cy="9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16"/>
            <p:cNvSpPr>
              <a:spLocks/>
            </p:cNvSpPr>
            <p:nvPr/>
          </p:nvSpPr>
          <p:spPr bwMode="auto">
            <a:xfrm>
              <a:off x="4011660" y="2340608"/>
              <a:ext cx="1116894" cy="641522"/>
            </a:xfrm>
            <a:custGeom>
              <a:avLst/>
              <a:gdLst>
                <a:gd name="T0" fmla="*/ 0 w 1934"/>
                <a:gd name="T1" fmla="*/ 234 h 934"/>
                <a:gd name="T2" fmla="*/ 0 w 1934"/>
                <a:gd name="T3" fmla="*/ 234 h 934"/>
                <a:gd name="T4" fmla="*/ 1467 w 1934"/>
                <a:gd name="T5" fmla="*/ 234 h 934"/>
                <a:gd name="T6" fmla="*/ 1467 w 1934"/>
                <a:gd name="T7" fmla="*/ 0 h 934"/>
                <a:gd name="T8" fmla="*/ 1934 w 1934"/>
                <a:gd name="T9" fmla="*/ 467 h 934"/>
                <a:gd name="T10" fmla="*/ 1467 w 1934"/>
                <a:gd name="T11" fmla="*/ 934 h 934"/>
                <a:gd name="T12" fmla="*/ 1467 w 1934"/>
                <a:gd name="T13" fmla="*/ 700 h 934"/>
                <a:gd name="T14" fmla="*/ 0 w 1934"/>
                <a:gd name="T15" fmla="*/ 700 h 934"/>
                <a:gd name="T16" fmla="*/ 0 w 1934"/>
                <a:gd name="T17" fmla="*/ 2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4" h="934">
                  <a:moveTo>
                    <a:pt x="0" y="234"/>
                  </a:moveTo>
                  <a:lnTo>
                    <a:pt x="0" y="234"/>
                  </a:lnTo>
                  <a:lnTo>
                    <a:pt x="1467" y="234"/>
                  </a:lnTo>
                  <a:lnTo>
                    <a:pt x="1467" y="0"/>
                  </a:lnTo>
                  <a:lnTo>
                    <a:pt x="1934" y="467"/>
                  </a:lnTo>
                  <a:lnTo>
                    <a:pt x="1467" y="934"/>
                  </a:lnTo>
                  <a:lnTo>
                    <a:pt x="1467" y="700"/>
                  </a:lnTo>
                  <a:lnTo>
                    <a:pt x="0" y="700"/>
                  </a:lnTo>
                  <a:lnTo>
                    <a:pt x="0" y="234"/>
                  </a:lnTo>
                  <a:close/>
                </a:path>
              </a:pathLst>
            </a:custGeom>
            <a:solidFill>
              <a:schemeClr val="bg1"/>
            </a:solidFill>
            <a:ln w="57150" cap="flat">
              <a:solidFill>
                <a:srgbClr val="6624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pic>
          <p:nvPicPr>
            <p:cNvPr id="1054" name="Picture 3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66676" y="1401394"/>
              <a:ext cx="8080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52389" y="2230485"/>
              <a:ext cx="8366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76625" y="3112380"/>
              <a:ext cx="822325" cy="82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6"/>
            <p:cNvSpPr>
              <a:spLocks/>
            </p:cNvSpPr>
            <p:nvPr/>
          </p:nvSpPr>
          <p:spPr bwMode="auto">
            <a:xfrm>
              <a:off x="1828395" y="2348247"/>
              <a:ext cx="987267" cy="641522"/>
            </a:xfrm>
            <a:custGeom>
              <a:avLst/>
              <a:gdLst>
                <a:gd name="T0" fmla="*/ 0 w 1934"/>
                <a:gd name="T1" fmla="*/ 234 h 934"/>
                <a:gd name="T2" fmla="*/ 0 w 1934"/>
                <a:gd name="T3" fmla="*/ 234 h 934"/>
                <a:gd name="T4" fmla="*/ 1467 w 1934"/>
                <a:gd name="T5" fmla="*/ 234 h 934"/>
                <a:gd name="T6" fmla="*/ 1467 w 1934"/>
                <a:gd name="T7" fmla="*/ 0 h 934"/>
                <a:gd name="T8" fmla="*/ 1934 w 1934"/>
                <a:gd name="T9" fmla="*/ 467 h 934"/>
                <a:gd name="T10" fmla="*/ 1467 w 1934"/>
                <a:gd name="T11" fmla="*/ 934 h 934"/>
                <a:gd name="T12" fmla="*/ 1467 w 1934"/>
                <a:gd name="T13" fmla="*/ 700 h 934"/>
                <a:gd name="T14" fmla="*/ 0 w 1934"/>
                <a:gd name="T15" fmla="*/ 700 h 934"/>
                <a:gd name="T16" fmla="*/ 0 w 1934"/>
                <a:gd name="T17" fmla="*/ 2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4" h="934">
                  <a:moveTo>
                    <a:pt x="0" y="234"/>
                  </a:moveTo>
                  <a:lnTo>
                    <a:pt x="0" y="234"/>
                  </a:lnTo>
                  <a:lnTo>
                    <a:pt x="1467" y="234"/>
                  </a:lnTo>
                  <a:lnTo>
                    <a:pt x="1467" y="0"/>
                  </a:lnTo>
                  <a:lnTo>
                    <a:pt x="1934" y="467"/>
                  </a:lnTo>
                  <a:lnTo>
                    <a:pt x="1467" y="934"/>
                  </a:lnTo>
                  <a:lnTo>
                    <a:pt x="1467" y="700"/>
                  </a:lnTo>
                  <a:lnTo>
                    <a:pt x="0" y="700"/>
                  </a:lnTo>
                  <a:lnTo>
                    <a:pt x="0" y="234"/>
                  </a:lnTo>
                  <a:close/>
                </a:path>
              </a:pathLst>
            </a:custGeom>
            <a:solidFill>
              <a:schemeClr val="bg1"/>
            </a:solidFill>
            <a:ln w="57150" cap="flat">
              <a:solidFill>
                <a:srgbClr val="6624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57" name="Freeform 16"/>
            <p:cNvSpPr>
              <a:spLocks/>
            </p:cNvSpPr>
            <p:nvPr/>
          </p:nvSpPr>
          <p:spPr bwMode="auto">
            <a:xfrm>
              <a:off x="6512567" y="2348247"/>
              <a:ext cx="1561764" cy="647902"/>
            </a:xfrm>
            <a:custGeom>
              <a:avLst/>
              <a:gdLst>
                <a:gd name="T0" fmla="*/ 0 w 1934"/>
                <a:gd name="T1" fmla="*/ 234 h 934"/>
                <a:gd name="T2" fmla="*/ 0 w 1934"/>
                <a:gd name="T3" fmla="*/ 234 h 934"/>
                <a:gd name="T4" fmla="*/ 1467 w 1934"/>
                <a:gd name="T5" fmla="*/ 234 h 934"/>
                <a:gd name="T6" fmla="*/ 1467 w 1934"/>
                <a:gd name="T7" fmla="*/ 0 h 934"/>
                <a:gd name="T8" fmla="*/ 1934 w 1934"/>
                <a:gd name="T9" fmla="*/ 467 h 934"/>
                <a:gd name="T10" fmla="*/ 1467 w 1934"/>
                <a:gd name="T11" fmla="*/ 934 h 934"/>
                <a:gd name="T12" fmla="*/ 1467 w 1934"/>
                <a:gd name="T13" fmla="*/ 700 h 934"/>
                <a:gd name="T14" fmla="*/ 0 w 1934"/>
                <a:gd name="T15" fmla="*/ 700 h 934"/>
                <a:gd name="T16" fmla="*/ 0 w 1934"/>
                <a:gd name="T17" fmla="*/ 2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4" h="934">
                  <a:moveTo>
                    <a:pt x="0" y="234"/>
                  </a:moveTo>
                  <a:lnTo>
                    <a:pt x="0" y="234"/>
                  </a:lnTo>
                  <a:lnTo>
                    <a:pt x="1467" y="234"/>
                  </a:lnTo>
                  <a:lnTo>
                    <a:pt x="1467" y="0"/>
                  </a:lnTo>
                  <a:lnTo>
                    <a:pt x="1934" y="467"/>
                  </a:lnTo>
                  <a:lnTo>
                    <a:pt x="1467" y="934"/>
                  </a:lnTo>
                  <a:lnTo>
                    <a:pt x="1467" y="700"/>
                  </a:lnTo>
                  <a:lnTo>
                    <a:pt x="0" y="700"/>
                  </a:lnTo>
                  <a:lnTo>
                    <a:pt x="0" y="234"/>
                  </a:lnTo>
                  <a:close/>
                </a:path>
              </a:pathLst>
            </a:custGeom>
            <a:solidFill>
              <a:schemeClr val="bg1"/>
            </a:solidFill>
            <a:ln w="57150" cap="flat">
              <a:solidFill>
                <a:srgbClr val="662482"/>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GB" sz="1200" dirty="0"/>
            </a:p>
          </p:txBody>
        </p:sp>
        <p:pic>
          <p:nvPicPr>
            <p:cNvPr id="58" name="Picture 6" descr="Image result for FOSSIL RESOURCES ICON">
              <a:extLst>
                <a:ext uri="{FF2B5EF4-FFF2-40B4-BE49-F238E27FC236}">
                  <a16:creationId xmlns:a16="http://schemas.microsoft.com/office/drawing/2014/main" id="{D3EC6198-5082-A54F-BF9E-7B46661F69D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341933" y="3130696"/>
              <a:ext cx="924388" cy="87019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16"/>
            <p:cNvSpPr>
              <a:spLocks/>
            </p:cNvSpPr>
            <p:nvPr/>
          </p:nvSpPr>
          <p:spPr bwMode="auto">
            <a:xfrm rot="5400000">
              <a:off x="5152741" y="4351333"/>
              <a:ext cx="1070092" cy="641522"/>
            </a:xfrm>
            <a:custGeom>
              <a:avLst/>
              <a:gdLst>
                <a:gd name="T0" fmla="*/ 0 w 1934"/>
                <a:gd name="T1" fmla="*/ 234 h 934"/>
                <a:gd name="T2" fmla="*/ 0 w 1934"/>
                <a:gd name="T3" fmla="*/ 234 h 934"/>
                <a:gd name="T4" fmla="*/ 1467 w 1934"/>
                <a:gd name="T5" fmla="*/ 234 h 934"/>
                <a:gd name="T6" fmla="*/ 1467 w 1934"/>
                <a:gd name="T7" fmla="*/ 0 h 934"/>
                <a:gd name="T8" fmla="*/ 1934 w 1934"/>
                <a:gd name="T9" fmla="*/ 467 h 934"/>
                <a:gd name="T10" fmla="*/ 1467 w 1934"/>
                <a:gd name="T11" fmla="*/ 934 h 934"/>
                <a:gd name="T12" fmla="*/ 1467 w 1934"/>
                <a:gd name="T13" fmla="*/ 700 h 934"/>
                <a:gd name="T14" fmla="*/ 0 w 1934"/>
                <a:gd name="T15" fmla="*/ 700 h 934"/>
                <a:gd name="T16" fmla="*/ 0 w 1934"/>
                <a:gd name="T17" fmla="*/ 2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4" h="934">
                  <a:moveTo>
                    <a:pt x="0" y="234"/>
                  </a:moveTo>
                  <a:lnTo>
                    <a:pt x="0" y="234"/>
                  </a:lnTo>
                  <a:lnTo>
                    <a:pt x="1467" y="234"/>
                  </a:lnTo>
                  <a:lnTo>
                    <a:pt x="1467" y="0"/>
                  </a:lnTo>
                  <a:lnTo>
                    <a:pt x="1934" y="467"/>
                  </a:lnTo>
                  <a:lnTo>
                    <a:pt x="1467" y="934"/>
                  </a:lnTo>
                  <a:lnTo>
                    <a:pt x="1467" y="700"/>
                  </a:lnTo>
                  <a:lnTo>
                    <a:pt x="0" y="700"/>
                  </a:lnTo>
                  <a:lnTo>
                    <a:pt x="0" y="234"/>
                  </a:lnTo>
                  <a:close/>
                </a:path>
              </a:pathLst>
            </a:custGeom>
            <a:solidFill>
              <a:schemeClr val="bg1"/>
            </a:solidFill>
            <a:ln w="57150" cap="flat">
              <a:solidFill>
                <a:srgbClr val="6624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64" name="Title 1">
              <a:extLst>
                <a:ext uri="{FF2B5EF4-FFF2-40B4-BE49-F238E27FC236}">
                  <a16:creationId xmlns:a16="http://schemas.microsoft.com/office/drawing/2014/main" id="{9530EF4A-D010-DC4F-89BE-8B988F583656}"/>
                </a:ext>
              </a:extLst>
            </p:cNvPr>
            <p:cNvSpPr txBox="1">
              <a:spLocks/>
            </p:cNvSpPr>
            <p:nvPr/>
          </p:nvSpPr>
          <p:spPr>
            <a:xfrm>
              <a:off x="4406786" y="6178227"/>
              <a:ext cx="2732775" cy="841577"/>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US" sz="1800" dirty="0"/>
                <a:t>Grown bio-based </a:t>
              </a:r>
            </a:p>
            <a:p>
              <a:pPr algn="ctr"/>
              <a:r>
                <a:rPr lang="en-US" sz="1800" dirty="0"/>
                <a:t>products </a:t>
              </a:r>
            </a:p>
          </p:txBody>
        </p:sp>
        <p:sp>
          <p:nvSpPr>
            <p:cNvPr id="65" name="Freeform 16"/>
            <p:cNvSpPr>
              <a:spLocks/>
            </p:cNvSpPr>
            <p:nvPr/>
          </p:nvSpPr>
          <p:spPr bwMode="auto">
            <a:xfrm rot="5400000">
              <a:off x="8313378" y="4330101"/>
              <a:ext cx="1070092" cy="641522"/>
            </a:xfrm>
            <a:custGeom>
              <a:avLst/>
              <a:gdLst>
                <a:gd name="T0" fmla="*/ 0 w 1934"/>
                <a:gd name="T1" fmla="*/ 234 h 934"/>
                <a:gd name="T2" fmla="*/ 0 w 1934"/>
                <a:gd name="T3" fmla="*/ 234 h 934"/>
                <a:gd name="T4" fmla="*/ 1467 w 1934"/>
                <a:gd name="T5" fmla="*/ 234 h 934"/>
                <a:gd name="T6" fmla="*/ 1467 w 1934"/>
                <a:gd name="T7" fmla="*/ 0 h 934"/>
                <a:gd name="T8" fmla="*/ 1934 w 1934"/>
                <a:gd name="T9" fmla="*/ 467 h 934"/>
                <a:gd name="T10" fmla="*/ 1467 w 1934"/>
                <a:gd name="T11" fmla="*/ 934 h 934"/>
                <a:gd name="T12" fmla="*/ 1467 w 1934"/>
                <a:gd name="T13" fmla="*/ 700 h 934"/>
                <a:gd name="T14" fmla="*/ 0 w 1934"/>
                <a:gd name="T15" fmla="*/ 700 h 934"/>
                <a:gd name="T16" fmla="*/ 0 w 1934"/>
                <a:gd name="T17" fmla="*/ 2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4" h="934">
                  <a:moveTo>
                    <a:pt x="0" y="234"/>
                  </a:moveTo>
                  <a:lnTo>
                    <a:pt x="0" y="234"/>
                  </a:lnTo>
                  <a:lnTo>
                    <a:pt x="1467" y="234"/>
                  </a:lnTo>
                  <a:lnTo>
                    <a:pt x="1467" y="0"/>
                  </a:lnTo>
                  <a:lnTo>
                    <a:pt x="1934" y="467"/>
                  </a:lnTo>
                  <a:lnTo>
                    <a:pt x="1467" y="934"/>
                  </a:lnTo>
                  <a:lnTo>
                    <a:pt x="1467" y="700"/>
                  </a:lnTo>
                  <a:lnTo>
                    <a:pt x="0" y="700"/>
                  </a:lnTo>
                  <a:lnTo>
                    <a:pt x="0" y="234"/>
                  </a:lnTo>
                  <a:close/>
                </a:path>
              </a:pathLst>
            </a:custGeom>
            <a:solidFill>
              <a:schemeClr val="bg1"/>
            </a:solidFill>
            <a:ln w="57150" cap="flat">
              <a:solidFill>
                <a:srgbClr val="66248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66" name="Title 1">
              <a:extLst>
                <a:ext uri="{FF2B5EF4-FFF2-40B4-BE49-F238E27FC236}">
                  <a16:creationId xmlns:a16="http://schemas.microsoft.com/office/drawing/2014/main" id="{9530EF4A-D010-DC4F-89BE-8B988F583656}"/>
                </a:ext>
              </a:extLst>
            </p:cNvPr>
            <p:cNvSpPr txBox="1">
              <a:spLocks/>
            </p:cNvSpPr>
            <p:nvPr/>
          </p:nvSpPr>
          <p:spPr>
            <a:xfrm>
              <a:off x="7871132" y="6125354"/>
              <a:ext cx="1865989" cy="841577"/>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US" sz="1800" dirty="0"/>
                <a:t>Mined non-bio-based products</a:t>
              </a:r>
            </a:p>
          </p:txBody>
        </p:sp>
        <p:sp>
          <p:nvSpPr>
            <p:cNvPr id="3" name="Rectangle 2"/>
            <p:cNvSpPr/>
            <p:nvPr/>
          </p:nvSpPr>
          <p:spPr>
            <a:xfrm>
              <a:off x="1786547" y="1886309"/>
              <a:ext cx="880369" cy="369332"/>
            </a:xfrm>
            <a:prstGeom prst="rect">
              <a:avLst/>
            </a:prstGeom>
          </p:spPr>
          <p:txBody>
            <a:bodyPr wrap="none">
              <a:spAutoFit/>
            </a:bodyPr>
            <a:lstStyle/>
            <a:p>
              <a:pPr algn="ctr"/>
              <a:r>
                <a:rPr lang="en-GB" dirty="0">
                  <a:solidFill>
                    <a:srgbClr val="662482"/>
                  </a:solidFill>
                  <a:latin typeface="Trebuchet MS" panose="020B0603020202020204" pitchFamily="34" charset="0"/>
                </a:rPr>
                <a:t>Energy</a:t>
              </a:r>
            </a:p>
          </p:txBody>
        </p:sp>
        <p:sp>
          <p:nvSpPr>
            <p:cNvPr id="5" name="Rectangle 4"/>
            <p:cNvSpPr/>
            <p:nvPr/>
          </p:nvSpPr>
          <p:spPr>
            <a:xfrm>
              <a:off x="3743268" y="1886309"/>
              <a:ext cx="1515800" cy="369332"/>
            </a:xfrm>
            <a:prstGeom prst="rect">
              <a:avLst/>
            </a:prstGeom>
          </p:spPr>
          <p:txBody>
            <a:bodyPr wrap="none">
              <a:spAutoFit/>
            </a:bodyPr>
            <a:lstStyle/>
            <a:p>
              <a:r>
                <a:rPr lang="en-GB" dirty="0">
                  <a:solidFill>
                    <a:srgbClr val="662482"/>
                  </a:solidFill>
                  <a:latin typeface="Trebuchet MS" panose="020B0603020202020204" pitchFamily="34" charset="0"/>
                </a:rPr>
                <a:t>Living Things</a:t>
              </a:r>
            </a:p>
          </p:txBody>
        </p:sp>
        <p:sp>
          <p:nvSpPr>
            <p:cNvPr id="6" name="Rectangle 5"/>
            <p:cNvSpPr/>
            <p:nvPr/>
          </p:nvSpPr>
          <p:spPr>
            <a:xfrm>
              <a:off x="6385208" y="1888523"/>
              <a:ext cx="1917513" cy="369332"/>
            </a:xfrm>
            <a:prstGeom prst="rect">
              <a:avLst/>
            </a:prstGeom>
          </p:spPr>
          <p:txBody>
            <a:bodyPr wrap="none">
              <a:spAutoFit/>
            </a:bodyPr>
            <a:lstStyle/>
            <a:p>
              <a:pPr algn="ctr"/>
              <a:r>
                <a:rPr lang="en-GB" dirty="0">
                  <a:solidFill>
                    <a:srgbClr val="662482"/>
                  </a:solidFill>
                  <a:latin typeface="Trebuchet MS" panose="020B0603020202020204" pitchFamily="34" charset="0"/>
                </a:rPr>
                <a:t>Millions of years </a:t>
              </a:r>
            </a:p>
          </p:txBody>
        </p:sp>
        <p:pic>
          <p:nvPicPr>
            <p:cNvPr id="28" name="Picture 2" descr="White Spiral Notebook Beside Orange Pencil"/>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456216" y="5384241"/>
              <a:ext cx="817757" cy="1001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lice of Bread"/>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rot="5400000">
              <a:off x="5986450" y="5554572"/>
              <a:ext cx="978239" cy="7335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Brown Knitted Textil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5400000">
              <a:off x="5192418" y="5575353"/>
              <a:ext cx="1002565" cy="6677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Silver Iphone 6 on Macbook"/>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9338229" y="5369040"/>
              <a:ext cx="561741" cy="9830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619828" y="5253573"/>
              <a:ext cx="797783" cy="1063462"/>
            </a:xfrm>
            <a:prstGeom prst="rect">
              <a:avLst/>
            </a:prstGeom>
          </p:spPr>
        </p:pic>
        <p:pic>
          <p:nvPicPr>
            <p:cNvPr id="37" name="Picture 14" descr="Crop woman taking refueling pistol gun"/>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483366" y="5346200"/>
              <a:ext cx="685819" cy="102872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293015" y="3764012"/>
            <a:ext cx="4090654" cy="3046988"/>
          </a:xfrm>
          <a:prstGeom prst="rect">
            <a:avLst/>
          </a:prstGeom>
          <a:solidFill>
            <a:srgbClr val="662482"/>
          </a:solidFill>
          <a:ln w="130175" cap="rnd">
            <a:solidFill>
              <a:srgbClr val="662482"/>
            </a:solidFill>
          </a:ln>
        </p:spPr>
        <p:txBody>
          <a:bodyPr wrap="square">
            <a:spAutoFit/>
          </a:bodyPr>
          <a:lstStyle/>
          <a:p>
            <a:r>
              <a:rPr lang="en-GB" sz="2400" b="1" dirty="0">
                <a:solidFill>
                  <a:schemeClr val="bg1"/>
                </a:solidFill>
                <a:latin typeface="Trebuchet MS" panose="020B0603020202020204" pitchFamily="34" charset="0"/>
              </a:rPr>
              <a:t>Task</a:t>
            </a:r>
            <a:r>
              <a:rPr lang="en-GB" sz="2400" dirty="0">
                <a:solidFill>
                  <a:schemeClr val="bg1"/>
                </a:solidFill>
                <a:latin typeface="Trebuchet MS" panose="020B0603020202020204" pitchFamily="34" charset="0"/>
              </a:rPr>
              <a:t>: Describe how resources are created (use examples)</a:t>
            </a:r>
          </a:p>
          <a:p>
            <a:endParaRPr lang="en-GB" sz="2400" dirty="0">
              <a:solidFill>
                <a:schemeClr val="bg1"/>
              </a:solidFill>
              <a:latin typeface="Trebuchet MS" panose="020B0603020202020204" pitchFamily="34" charset="0"/>
            </a:endParaRPr>
          </a:p>
          <a:p>
            <a:r>
              <a:rPr lang="en-GB" sz="2400" b="1" dirty="0">
                <a:solidFill>
                  <a:schemeClr val="bg1"/>
                </a:solidFill>
                <a:latin typeface="Trebuchet MS" panose="020B0603020202020204" pitchFamily="34" charset="0"/>
              </a:rPr>
              <a:t>Hint: </a:t>
            </a:r>
            <a:r>
              <a:rPr lang="en-GB" sz="2400" dirty="0">
                <a:solidFill>
                  <a:schemeClr val="bg1"/>
                </a:solidFill>
                <a:latin typeface="Trebuchet MS" panose="020B0603020202020204" pitchFamily="34" charset="0"/>
              </a:rPr>
              <a:t>Use the diagram </a:t>
            </a:r>
          </a:p>
          <a:p>
            <a:endParaRPr lang="en-GB" sz="2400" dirty="0">
              <a:solidFill>
                <a:schemeClr val="bg1"/>
              </a:solidFill>
              <a:latin typeface="Trebuchet MS" panose="020B0603020202020204" pitchFamily="34" charset="0"/>
            </a:endParaRPr>
          </a:p>
          <a:p>
            <a:r>
              <a:rPr lang="en-GB" sz="2400" b="1" dirty="0">
                <a:solidFill>
                  <a:schemeClr val="bg1"/>
                </a:solidFill>
                <a:latin typeface="Trebuchet MS" panose="020B0603020202020204" pitchFamily="34" charset="0"/>
              </a:rPr>
              <a:t>Challenge: </a:t>
            </a:r>
            <a:r>
              <a:rPr lang="en-GB" sz="2400" dirty="0">
                <a:solidFill>
                  <a:schemeClr val="bg1"/>
                </a:solidFill>
                <a:latin typeface="Trebuchet MS" panose="020B0603020202020204" pitchFamily="34" charset="0"/>
              </a:rPr>
              <a:t>Which resources are limited? </a:t>
            </a:r>
            <a:r>
              <a:rPr lang="en-GB" sz="2400" b="1" dirty="0">
                <a:solidFill>
                  <a:schemeClr val="bg1"/>
                </a:solidFill>
                <a:latin typeface="Trebuchet MS" panose="020B0603020202020204" pitchFamily="34" charset="0"/>
              </a:rPr>
              <a:t>Why? </a:t>
            </a:r>
          </a:p>
        </p:txBody>
      </p:sp>
    </p:spTree>
    <p:extLst>
      <p:ext uri="{BB962C8B-B14F-4D97-AF65-F5344CB8AC3E}">
        <p14:creationId xmlns:p14="http://schemas.microsoft.com/office/powerpoint/2010/main" val="29063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801885" y="1050064"/>
            <a:ext cx="9088041" cy="841577"/>
          </a:xfrm>
        </p:spPr>
        <p:txBody>
          <a:bodyPr>
            <a:normAutofit fontScale="90000"/>
          </a:bodyPr>
          <a:lstStyle/>
          <a:p>
            <a:r>
              <a:rPr lang="en-US" dirty="0"/>
              <a:t>WAGOLL: Describe how Earth’s resources are created</a:t>
            </a:r>
          </a:p>
        </p:txBody>
      </p:sp>
      <p:sp>
        <p:nvSpPr>
          <p:cNvPr id="4" name="Content Placeholder 2"/>
          <p:cNvSpPr>
            <a:spLocks noGrp="1"/>
          </p:cNvSpPr>
          <p:nvPr>
            <p:ph type="subTitle" idx="1"/>
          </p:nvPr>
        </p:nvSpPr>
        <p:spPr>
          <a:xfrm>
            <a:off x="801885" y="1979323"/>
            <a:ext cx="8018860" cy="4734628"/>
          </a:xfrm>
        </p:spPr>
        <p:txBody>
          <a:bodyPr>
            <a:noAutofit/>
          </a:bodyPr>
          <a:lstStyle/>
          <a:p>
            <a:pPr marL="0" indent="0">
              <a:buNone/>
            </a:pPr>
            <a:r>
              <a:rPr lang="en-GB" sz="1600" dirty="0"/>
              <a:t>All of Earth’s resources can be traced back to the Sun. Plants capture the Sun’s energy in a process called photosynthesis. This energy is passed on to animals and microbes when they eat plants, and from one animal to another when they eat each other!  We use these </a:t>
            </a:r>
            <a:r>
              <a:rPr lang="en-GB" sz="1600" b="1" dirty="0"/>
              <a:t>grown</a:t>
            </a:r>
            <a:r>
              <a:rPr lang="en-GB" sz="1600" dirty="0"/>
              <a:t> resources to make things like food, leather shoes, wool, paper, wooden tables and so on. </a:t>
            </a:r>
          </a:p>
          <a:p>
            <a:r>
              <a:rPr lang="en-GB" sz="1600" dirty="0"/>
              <a:t>When plants and animals die, they decompose, and their remains are buried and pressed into the Earth’s crust. Over millions of years, they transform into things like crude oil, coal, natural gas, metallic compounds and minerals. Humans </a:t>
            </a:r>
            <a:r>
              <a:rPr lang="en-GB" sz="1600" b="1" dirty="0"/>
              <a:t>mine </a:t>
            </a:r>
            <a:r>
              <a:rPr lang="en-GB" sz="1600" dirty="0"/>
              <a:t>these materials and use them to make everyday stuff,</a:t>
            </a:r>
            <a:r>
              <a:rPr lang="en-US" sz="1600" dirty="0"/>
              <a:t> like soaps, batteries and buildings – even electricity</a:t>
            </a:r>
            <a:r>
              <a:rPr lang="en-GB" sz="1600" dirty="0"/>
              <a:t>. Resources then, can be divided into two categories: those grown/living, and those mined/non-living! </a:t>
            </a:r>
          </a:p>
          <a:p>
            <a:pPr marL="0" indent="0">
              <a:buNone/>
            </a:pPr>
            <a:r>
              <a:rPr lang="en-GB" sz="1600" b="1" dirty="0"/>
              <a:t>Challenge: </a:t>
            </a:r>
            <a:r>
              <a:rPr lang="en-GB" sz="1600" dirty="0"/>
              <a:t>Although both originally come from living things, the resources that are mined are limited. That is because they take millions of years to be created, and they may be trapped deep underground, or under oceans where it is too costly or dangerous to extract them. Because we cannot quickly grow more of these resources, we call them non-renewables. </a:t>
            </a:r>
          </a:p>
          <a:p>
            <a:pPr marL="0" indent="0">
              <a:buNone/>
            </a:pPr>
            <a:r>
              <a:rPr lang="en-GB" sz="1200" dirty="0"/>
              <a:t>Either draw a diagram to represent this, or stick a copy of the diagram on the previous slide into your books.</a:t>
            </a:r>
          </a:p>
          <a:p>
            <a:pPr marL="0" indent="0">
              <a:buNone/>
            </a:pPr>
            <a:endParaRPr lang="en-GB" sz="800" dirty="0"/>
          </a:p>
        </p:txBody>
      </p:sp>
    </p:spTree>
    <p:extLst>
      <p:ext uri="{BB962C8B-B14F-4D97-AF65-F5344CB8AC3E}">
        <p14:creationId xmlns:p14="http://schemas.microsoft.com/office/powerpoint/2010/main" val="306226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492175"/>
            <a:ext cx="9088041" cy="841577"/>
          </a:xfrm>
        </p:spPr>
        <p:txBody>
          <a:bodyPr/>
          <a:lstStyle/>
          <a:p>
            <a:r>
              <a:rPr lang="en-GB" dirty="0"/>
              <a:t>What about plastic? </a:t>
            </a:r>
          </a:p>
        </p:txBody>
      </p:sp>
      <p:pic>
        <p:nvPicPr>
          <p:cNvPr id="4" name="JgSgEf_tfI8"/>
          <p:cNvPicPr>
            <a:picLocks noRot="1" noChangeAspect="1"/>
          </p:cNvPicPr>
          <p:nvPr>
            <a:videoFile r:link="rId1"/>
          </p:nvPr>
        </p:nvPicPr>
        <p:blipFill>
          <a:blip r:embed="rId4"/>
          <a:stretch>
            <a:fillRect/>
          </a:stretch>
        </p:blipFill>
        <p:spPr>
          <a:xfrm>
            <a:off x="1152395" y="1421434"/>
            <a:ext cx="8029183" cy="4516415"/>
          </a:xfrm>
          <a:prstGeom prst="rect">
            <a:avLst/>
          </a:prstGeom>
        </p:spPr>
      </p:pic>
    </p:spTree>
    <p:extLst>
      <p:ext uri="{BB962C8B-B14F-4D97-AF65-F5344CB8AC3E}">
        <p14:creationId xmlns:p14="http://schemas.microsoft.com/office/powerpoint/2010/main" val="386582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621581" y="1047388"/>
            <a:ext cx="9088041" cy="642218"/>
          </a:xfrm>
        </p:spPr>
        <p:txBody>
          <a:bodyPr>
            <a:noAutofit/>
          </a:bodyPr>
          <a:lstStyle/>
          <a:p>
            <a:r>
              <a:rPr lang="en-US" sz="3600" dirty="0"/>
              <a:t>Sort these images into 2 obvious piles</a:t>
            </a:r>
            <a:br>
              <a:rPr lang="en-US" sz="3600" dirty="0"/>
            </a:br>
            <a:r>
              <a:rPr lang="en-US" sz="1800" dirty="0"/>
              <a:t>Be ready to explain how you have sorted these images. Think about the key terms you will use in your explanation</a:t>
            </a:r>
            <a:endParaRPr lang="en-US" sz="3600" dirty="0"/>
          </a:p>
        </p:txBody>
      </p:sp>
      <p:pic>
        <p:nvPicPr>
          <p:cNvPr id="5" name="Picture 4" descr="Flock of Hens on Green Fiel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9145" y="5211897"/>
            <a:ext cx="2507489" cy="1669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rn Plant on Fiel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48600" y="3676126"/>
            <a:ext cx="2507488" cy="1410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ssorted Vegetable Store Display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31444" y="4605439"/>
            <a:ext cx="1781971" cy="1186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rop woman taking refueling pistol gun"/>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81669" y="1868654"/>
            <a:ext cx="2142252" cy="2614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own mushroom on brown tree trunk"/>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37523" y="1881322"/>
            <a:ext cx="2175519" cy="2583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eybee perched on purple flower in close up photography during daytim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9550" y="1881322"/>
            <a:ext cx="2380968" cy="1588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y and black brick w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5400000">
            <a:off x="794800" y="4887684"/>
            <a:ext cx="1726886" cy="2375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ck and gray stones during daytim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69145" y="1868654"/>
            <a:ext cx="2486943" cy="16587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09689" y="4605439"/>
            <a:ext cx="2444742" cy="2276446"/>
          </a:xfrm>
          <a:prstGeom prst="rect">
            <a:avLst/>
          </a:prstGeom>
        </p:spPr>
      </p:pic>
      <p:sp>
        <p:nvSpPr>
          <p:cNvPr id="14" name="Oval 13"/>
          <p:cNvSpPr/>
          <p:nvPr/>
        </p:nvSpPr>
        <p:spPr>
          <a:xfrm>
            <a:off x="-101763" y="5892419"/>
            <a:ext cx="2057447" cy="1802638"/>
          </a:xfrm>
          <a:custGeom>
            <a:avLst/>
            <a:gdLst>
              <a:gd name="connsiteX0" fmla="*/ 0 w 2221957"/>
              <a:gd name="connsiteY0" fmla="*/ 1146220 h 2292440"/>
              <a:gd name="connsiteX1" fmla="*/ 1110979 w 2221957"/>
              <a:gd name="connsiteY1" fmla="*/ 0 h 2292440"/>
              <a:gd name="connsiteX2" fmla="*/ 2221958 w 2221957"/>
              <a:gd name="connsiteY2" fmla="*/ 1146220 h 2292440"/>
              <a:gd name="connsiteX3" fmla="*/ 1110979 w 2221957"/>
              <a:gd name="connsiteY3" fmla="*/ 2292440 h 2292440"/>
              <a:gd name="connsiteX4" fmla="*/ 0 w 2221957"/>
              <a:gd name="connsiteY4" fmla="*/ 1146220 h 2292440"/>
              <a:gd name="connsiteX0" fmla="*/ 0 w 2431141"/>
              <a:gd name="connsiteY0" fmla="*/ 1296877 h 2443097"/>
              <a:gd name="connsiteX1" fmla="*/ 1110979 w 2431141"/>
              <a:gd name="connsiteY1" fmla="*/ 150657 h 2443097"/>
              <a:gd name="connsiteX2" fmla="*/ 2350745 w 2431141"/>
              <a:gd name="connsiteY2" fmla="*/ 137778 h 2443097"/>
              <a:gd name="connsiteX3" fmla="*/ 2221958 w 2431141"/>
              <a:gd name="connsiteY3" fmla="*/ 1296877 h 2443097"/>
              <a:gd name="connsiteX4" fmla="*/ 1110979 w 2431141"/>
              <a:gd name="connsiteY4" fmla="*/ 2443097 h 2443097"/>
              <a:gd name="connsiteX5" fmla="*/ 0 w 2431141"/>
              <a:gd name="connsiteY5" fmla="*/ 1296877 h 2443097"/>
              <a:gd name="connsiteX0" fmla="*/ 50243 w 2481384"/>
              <a:gd name="connsiteY0" fmla="*/ 1244715 h 2390935"/>
              <a:gd name="connsiteX1" fmla="*/ 288417 w 2481384"/>
              <a:gd name="connsiteY1" fmla="*/ 194916 h 2390935"/>
              <a:gd name="connsiteX2" fmla="*/ 1161222 w 2481384"/>
              <a:gd name="connsiteY2" fmla="*/ 98495 h 2390935"/>
              <a:gd name="connsiteX3" fmla="*/ 2400988 w 2481384"/>
              <a:gd name="connsiteY3" fmla="*/ 85616 h 2390935"/>
              <a:gd name="connsiteX4" fmla="*/ 2272201 w 2481384"/>
              <a:gd name="connsiteY4" fmla="*/ 1244715 h 2390935"/>
              <a:gd name="connsiteX5" fmla="*/ 1161222 w 2481384"/>
              <a:gd name="connsiteY5" fmla="*/ 2390935 h 2390935"/>
              <a:gd name="connsiteX6" fmla="*/ 50243 w 2481384"/>
              <a:gd name="connsiteY6" fmla="*/ 1244715 h 2390935"/>
              <a:gd name="connsiteX0" fmla="*/ 50243 w 2491195"/>
              <a:gd name="connsiteY0" fmla="*/ 1244715 h 2398015"/>
              <a:gd name="connsiteX1" fmla="*/ 288417 w 2491195"/>
              <a:gd name="connsiteY1" fmla="*/ 194916 h 2398015"/>
              <a:gd name="connsiteX2" fmla="*/ 1161222 w 2491195"/>
              <a:gd name="connsiteY2" fmla="*/ 98495 h 2398015"/>
              <a:gd name="connsiteX3" fmla="*/ 2400988 w 2491195"/>
              <a:gd name="connsiteY3" fmla="*/ 85616 h 2398015"/>
              <a:gd name="connsiteX4" fmla="*/ 2310838 w 2491195"/>
              <a:gd name="connsiteY4" fmla="*/ 1669718 h 2398015"/>
              <a:gd name="connsiteX5" fmla="*/ 1161222 w 2491195"/>
              <a:gd name="connsiteY5" fmla="*/ 2390935 h 2398015"/>
              <a:gd name="connsiteX6" fmla="*/ 50243 w 2491195"/>
              <a:gd name="connsiteY6" fmla="*/ 1244715 h 2398015"/>
              <a:gd name="connsiteX0" fmla="*/ 50243 w 2388631"/>
              <a:gd name="connsiteY0" fmla="*/ 1193233 h 2346533"/>
              <a:gd name="connsiteX1" fmla="*/ 288417 w 2388631"/>
              <a:gd name="connsiteY1" fmla="*/ 143434 h 2346533"/>
              <a:gd name="connsiteX2" fmla="*/ 1161222 w 2388631"/>
              <a:gd name="connsiteY2" fmla="*/ 47013 h 2346533"/>
              <a:gd name="connsiteX3" fmla="*/ 2207805 w 2388631"/>
              <a:gd name="connsiteY3" fmla="*/ 497773 h 2346533"/>
              <a:gd name="connsiteX4" fmla="*/ 2310838 w 2388631"/>
              <a:gd name="connsiteY4" fmla="*/ 1618236 h 2346533"/>
              <a:gd name="connsiteX5" fmla="*/ 1161222 w 2388631"/>
              <a:gd name="connsiteY5" fmla="*/ 2339453 h 2346533"/>
              <a:gd name="connsiteX6" fmla="*/ 50243 w 2388631"/>
              <a:gd name="connsiteY6" fmla="*/ 1193233 h 2346533"/>
              <a:gd name="connsiteX0" fmla="*/ 50243 w 2388631"/>
              <a:gd name="connsiteY0" fmla="*/ 1111792 h 2265092"/>
              <a:gd name="connsiteX1" fmla="*/ 288417 w 2388631"/>
              <a:gd name="connsiteY1" fmla="*/ 61993 h 2265092"/>
              <a:gd name="connsiteX2" fmla="*/ 1109707 w 2388631"/>
              <a:gd name="connsiteY2" fmla="*/ 236028 h 2265092"/>
              <a:gd name="connsiteX3" fmla="*/ 2207805 w 2388631"/>
              <a:gd name="connsiteY3" fmla="*/ 416332 h 2265092"/>
              <a:gd name="connsiteX4" fmla="*/ 2310838 w 2388631"/>
              <a:gd name="connsiteY4" fmla="*/ 1536795 h 2265092"/>
              <a:gd name="connsiteX5" fmla="*/ 1161222 w 2388631"/>
              <a:gd name="connsiteY5" fmla="*/ 2258012 h 2265092"/>
              <a:gd name="connsiteX6" fmla="*/ 50243 w 2388631"/>
              <a:gd name="connsiteY6" fmla="*/ 1111792 h 2265092"/>
              <a:gd name="connsiteX0" fmla="*/ 66346 w 2404734"/>
              <a:gd name="connsiteY0" fmla="*/ 879878 h 2033178"/>
              <a:gd name="connsiteX1" fmla="*/ 240126 w 2404734"/>
              <a:gd name="connsiteY1" fmla="*/ 255082 h 2033178"/>
              <a:gd name="connsiteX2" fmla="*/ 1125810 w 2404734"/>
              <a:gd name="connsiteY2" fmla="*/ 4114 h 2033178"/>
              <a:gd name="connsiteX3" fmla="*/ 2223908 w 2404734"/>
              <a:gd name="connsiteY3" fmla="*/ 184418 h 2033178"/>
              <a:gd name="connsiteX4" fmla="*/ 2326941 w 2404734"/>
              <a:gd name="connsiteY4" fmla="*/ 1304881 h 2033178"/>
              <a:gd name="connsiteX5" fmla="*/ 1177325 w 2404734"/>
              <a:gd name="connsiteY5" fmla="*/ 2026098 h 2033178"/>
              <a:gd name="connsiteX6" fmla="*/ 66346 w 2404734"/>
              <a:gd name="connsiteY6" fmla="*/ 879878 h 2033178"/>
              <a:gd name="connsiteX0" fmla="*/ 505 w 2338893"/>
              <a:gd name="connsiteY0" fmla="*/ 879878 h 2030367"/>
              <a:gd name="connsiteX1" fmla="*/ 174285 w 2338893"/>
              <a:gd name="connsiteY1" fmla="*/ 255082 h 2030367"/>
              <a:gd name="connsiteX2" fmla="*/ 1059969 w 2338893"/>
              <a:gd name="connsiteY2" fmla="*/ 4114 h 2030367"/>
              <a:gd name="connsiteX3" fmla="*/ 2158067 w 2338893"/>
              <a:gd name="connsiteY3" fmla="*/ 184418 h 2030367"/>
              <a:gd name="connsiteX4" fmla="*/ 2261100 w 2338893"/>
              <a:gd name="connsiteY4" fmla="*/ 1304881 h 2030367"/>
              <a:gd name="connsiteX5" fmla="*/ 1111484 w 2338893"/>
              <a:gd name="connsiteY5" fmla="*/ 2026098 h 2030367"/>
              <a:gd name="connsiteX6" fmla="*/ 182082 w 2338893"/>
              <a:gd name="connsiteY6" fmla="*/ 1570077 h 2030367"/>
              <a:gd name="connsiteX7" fmla="*/ 505 w 2338893"/>
              <a:gd name="connsiteY7" fmla="*/ 879878 h 2030367"/>
              <a:gd name="connsiteX0" fmla="*/ 505 w 2347873"/>
              <a:gd name="connsiteY0" fmla="*/ 876070 h 2026559"/>
              <a:gd name="connsiteX1" fmla="*/ 174285 w 2347873"/>
              <a:gd name="connsiteY1" fmla="*/ 251274 h 2026559"/>
              <a:gd name="connsiteX2" fmla="*/ 1059969 w 2347873"/>
              <a:gd name="connsiteY2" fmla="*/ 306 h 2026559"/>
              <a:gd name="connsiteX3" fmla="*/ 2183824 w 2347873"/>
              <a:gd name="connsiteY3" fmla="*/ 283641 h 2026559"/>
              <a:gd name="connsiteX4" fmla="*/ 2261100 w 2347873"/>
              <a:gd name="connsiteY4" fmla="*/ 1301073 h 2026559"/>
              <a:gd name="connsiteX5" fmla="*/ 1111484 w 2347873"/>
              <a:gd name="connsiteY5" fmla="*/ 2022290 h 2026559"/>
              <a:gd name="connsiteX6" fmla="*/ 182082 w 2347873"/>
              <a:gd name="connsiteY6" fmla="*/ 1566269 h 2026559"/>
              <a:gd name="connsiteX7" fmla="*/ 505 w 2347873"/>
              <a:gd name="connsiteY7" fmla="*/ 876070 h 2026559"/>
              <a:gd name="connsiteX0" fmla="*/ 505 w 2347873"/>
              <a:gd name="connsiteY0" fmla="*/ 746694 h 1897183"/>
              <a:gd name="connsiteX1" fmla="*/ 174285 w 2347873"/>
              <a:gd name="connsiteY1" fmla="*/ 121898 h 1897183"/>
              <a:gd name="connsiteX2" fmla="*/ 1072848 w 2347873"/>
              <a:gd name="connsiteY2" fmla="*/ 25477 h 1897183"/>
              <a:gd name="connsiteX3" fmla="*/ 2183824 w 2347873"/>
              <a:gd name="connsiteY3" fmla="*/ 154265 h 1897183"/>
              <a:gd name="connsiteX4" fmla="*/ 2261100 w 2347873"/>
              <a:gd name="connsiteY4" fmla="*/ 1171697 h 1897183"/>
              <a:gd name="connsiteX5" fmla="*/ 1111484 w 2347873"/>
              <a:gd name="connsiteY5" fmla="*/ 1892914 h 1897183"/>
              <a:gd name="connsiteX6" fmla="*/ 182082 w 2347873"/>
              <a:gd name="connsiteY6" fmla="*/ 1436893 h 1897183"/>
              <a:gd name="connsiteX7" fmla="*/ 505 w 2347873"/>
              <a:gd name="connsiteY7" fmla="*/ 746694 h 189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873" h="1897183">
                <a:moveTo>
                  <a:pt x="505" y="746694"/>
                </a:moveTo>
                <a:cubicBezTo>
                  <a:pt x="-794" y="527528"/>
                  <a:pt x="-10878" y="312935"/>
                  <a:pt x="174285" y="121898"/>
                </a:cubicBezTo>
                <a:cubicBezTo>
                  <a:pt x="359448" y="-69139"/>
                  <a:pt x="737925" y="20083"/>
                  <a:pt x="1072848" y="25477"/>
                </a:cubicBezTo>
                <a:cubicBezTo>
                  <a:pt x="1407771" y="30871"/>
                  <a:pt x="1998661" y="-36772"/>
                  <a:pt x="2183824" y="154265"/>
                </a:cubicBezTo>
                <a:cubicBezTo>
                  <a:pt x="2368987" y="345302"/>
                  <a:pt x="2401187" y="856165"/>
                  <a:pt x="2261100" y="1171697"/>
                </a:cubicBezTo>
                <a:cubicBezTo>
                  <a:pt x="2121013" y="1487229"/>
                  <a:pt x="1457987" y="1848715"/>
                  <a:pt x="1111484" y="1892914"/>
                </a:cubicBezTo>
                <a:cubicBezTo>
                  <a:pt x="764981" y="1937113"/>
                  <a:pt x="367245" y="1627930"/>
                  <a:pt x="182082" y="1436893"/>
                </a:cubicBezTo>
                <a:cubicBezTo>
                  <a:pt x="-3081" y="1245856"/>
                  <a:pt x="1804" y="965860"/>
                  <a:pt x="505" y="746694"/>
                </a:cubicBezTo>
                <a:close/>
              </a:path>
            </a:pathLst>
          </a:custGeom>
          <a:solidFill>
            <a:srgbClr val="B06EF1"/>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662482"/>
                </a:solidFill>
                <a:latin typeface="Trebuchet MS" panose="020B0603020202020204" pitchFamily="34" charset="0"/>
              </a:rPr>
              <a:t>Hint: </a:t>
            </a:r>
          </a:p>
          <a:p>
            <a:pPr marL="15875" indent="-15875" algn="ctr">
              <a:buFont typeface="Arial" panose="020B0604020202020204" pitchFamily="34" charset="0"/>
              <a:buChar char="•"/>
            </a:pPr>
            <a:r>
              <a:rPr lang="en-GB" sz="1600" dirty="0">
                <a:solidFill>
                  <a:srgbClr val="662482"/>
                </a:solidFill>
                <a:latin typeface="Trebuchet MS" panose="020B0603020202020204" pitchFamily="34" charset="0"/>
              </a:rPr>
              <a:t>Living vs Non-Living</a:t>
            </a:r>
          </a:p>
          <a:p>
            <a:pPr marL="15875" indent="-15875" algn="ctr">
              <a:buFont typeface="Arial" panose="020B0604020202020204" pitchFamily="34" charset="0"/>
              <a:buChar char="•"/>
            </a:pPr>
            <a:r>
              <a:rPr lang="en-GB" sz="1600" dirty="0">
                <a:solidFill>
                  <a:srgbClr val="662482"/>
                </a:solidFill>
                <a:latin typeface="Trebuchet MS" panose="020B0603020202020204" pitchFamily="34" charset="0"/>
              </a:rPr>
              <a:t>Grown vs Mined</a:t>
            </a:r>
          </a:p>
          <a:p>
            <a:pPr marL="15875" indent="-15875" algn="ctr">
              <a:buFont typeface="Arial" panose="020B0604020202020204" pitchFamily="34" charset="0"/>
              <a:buChar char="•"/>
            </a:pPr>
            <a:r>
              <a:rPr lang="en-GB" sz="1600" dirty="0">
                <a:solidFill>
                  <a:srgbClr val="662482"/>
                </a:solidFill>
                <a:latin typeface="Trebuchet MS" panose="020B0603020202020204" pitchFamily="34" charset="0"/>
              </a:rPr>
              <a:t>Renewable vs Non-Renewable</a:t>
            </a:r>
          </a:p>
          <a:p>
            <a:pPr algn="ctr"/>
            <a:endParaRPr lang="en-GB" sz="1100" dirty="0">
              <a:latin typeface="Trebuchet MS" panose="020B0603020202020204" pitchFamily="34" charset="0"/>
            </a:endParaRPr>
          </a:p>
        </p:txBody>
      </p:sp>
      <p:pic>
        <p:nvPicPr>
          <p:cNvPr id="15" name="Picture 1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5400000">
            <a:off x="847104" y="3142367"/>
            <a:ext cx="1528176" cy="2383284"/>
          </a:xfrm>
          <a:prstGeom prst="rect">
            <a:avLst/>
          </a:prstGeom>
        </p:spPr>
      </p:pic>
    </p:spTree>
    <p:extLst>
      <p:ext uri="{BB962C8B-B14F-4D97-AF65-F5344CB8AC3E}">
        <p14:creationId xmlns:p14="http://schemas.microsoft.com/office/powerpoint/2010/main" val="399756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ck of Hens on Green Fiel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24459" y="2161152"/>
            <a:ext cx="1919950" cy="1278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rn Plant on Fiel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8336" y="3802384"/>
            <a:ext cx="2060906" cy="1159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ssorted Vegetable Store Display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07544" y="3756952"/>
            <a:ext cx="1761085" cy="1172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rop woman taking refueling pistol gun"/>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107889" y="1981832"/>
            <a:ext cx="1347067" cy="16439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own mushroom on brown tree trunk"/>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566358" y="1948064"/>
            <a:ext cx="1344313" cy="1596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eybee perched on purple flower in close up photography during daytim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8403" y="2012704"/>
            <a:ext cx="2060737" cy="1374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y and black brick wal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6200000">
            <a:off x="634121" y="3496605"/>
            <a:ext cx="1287705" cy="1771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ck and gray stones during daytim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83662" y="3681087"/>
            <a:ext cx="1872185" cy="12487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720397" y="2006864"/>
            <a:ext cx="1738621" cy="1618934"/>
          </a:xfrm>
          <a:prstGeom prst="rect">
            <a:avLst/>
          </a:prstGeom>
        </p:spPr>
      </p:pic>
      <p:cxnSp>
        <p:nvCxnSpPr>
          <p:cNvPr id="15" name="Straight Arrow Connector 14">
            <a:extLst>
              <a:ext uri="{FF2B5EF4-FFF2-40B4-BE49-F238E27FC236}">
                <a16:creationId xmlns:a16="http://schemas.microsoft.com/office/drawing/2014/main" id="{BFAB2B8F-9D6E-4D85-AC45-3EAB7C07D1B8}"/>
              </a:ext>
            </a:extLst>
          </p:cNvPr>
          <p:cNvCxnSpPr>
            <a:cxnSpLocks/>
          </p:cNvCxnSpPr>
          <p:nvPr/>
        </p:nvCxnSpPr>
        <p:spPr>
          <a:xfrm>
            <a:off x="150312" y="5252915"/>
            <a:ext cx="10346499" cy="0"/>
          </a:xfrm>
          <a:prstGeom prst="straightConnector1">
            <a:avLst/>
          </a:prstGeom>
          <a:ln w="101600">
            <a:solidFill>
              <a:srgbClr val="B06EF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34F842-B0A3-434F-91D8-7CDF674F65EA}"/>
              </a:ext>
            </a:extLst>
          </p:cNvPr>
          <p:cNvSpPr txBox="1"/>
          <p:nvPr/>
        </p:nvSpPr>
        <p:spPr>
          <a:xfrm>
            <a:off x="484240" y="5472740"/>
            <a:ext cx="3530716" cy="461665"/>
          </a:xfrm>
          <a:prstGeom prst="rect">
            <a:avLst/>
          </a:prstGeom>
          <a:noFill/>
        </p:spPr>
        <p:txBody>
          <a:bodyPr wrap="square" rtlCol="0">
            <a:spAutoFit/>
          </a:bodyPr>
          <a:lstStyle/>
          <a:p>
            <a:r>
              <a:rPr lang="en-GB" sz="2400" dirty="0">
                <a:latin typeface="Trebuchet MS" panose="020B0603020202020204" pitchFamily="34" charset="0"/>
              </a:rPr>
              <a:t>300 million years ago</a:t>
            </a:r>
          </a:p>
        </p:txBody>
      </p:sp>
      <p:sp>
        <p:nvSpPr>
          <p:cNvPr id="17" name="TextBox 16">
            <a:extLst>
              <a:ext uri="{FF2B5EF4-FFF2-40B4-BE49-F238E27FC236}">
                <a16:creationId xmlns:a16="http://schemas.microsoft.com/office/drawing/2014/main" id="{6167EA2F-6116-4BAD-88C4-EA9864294D85}"/>
              </a:ext>
            </a:extLst>
          </p:cNvPr>
          <p:cNvSpPr txBox="1"/>
          <p:nvPr/>
        </p:nvSpPr>
        <p:spPr>
          <a:xfrm>
            <a:off x="4922729" y="5471077"/>
            <a:ext cx="5294317" cy="461665"/>
          </a:xfrm>
          <a:prstGeom prst="rect">
            <a:avLst/>
          </a:prstGeom>
          <a:noFill/>
        </p:spPr>
        <p:txBody>
          <a:bodyPr wrap="square" rtlCol="0">
            <a:spAutoFit/>
          </a:bodyPr>
          <a:lstStyle/>
          <a:p>
            <a:r>
              <a:rPr lang="en-GB" sz="2400" dirty="0">
                <a:latin typeface="Trebuchet MS" panose="020B0603020202020204" pitchFamily="34" charset="0"/>
              </a:rPr>
              <a:t>Seasonally        Monthly        Daily</a:t>
            </a:r>
          </a:p>
        </p:txBody>
      </p:sp>
      <p:sp>
        <p:nvSpPr>
          <p:cNvPr id="4" name="Title 3"/>
          <p:cNvSpPr>
            <a:spLocks noGrp="1"/>
          </p:cNvSpPr>
          <p:nvPr>
            <p:ph type="ctrTitle"/>
          </p:nvPr>
        </p:nvSpPr>
        <p:spPr>
          <a:xfrm>
            <a:off x="779540" y="653226"/>
            <a:ext cx="9088041" cy="841577"/>
          </a:xfrm>
        </p:spPr>
        <p:txBody>
          <a:bodyPr>
            <a:noAutofit/>
          </a:bodyPr>
          <a:lstStyle/>
          <a:p>
            <a:r>
              <a:rPr lang="en-GB" sz="2400" dirty="0"/>
              <a:t>Arrange your images along a timeline, to represent how long they take to create (Don’t worry about specific dates)</a:t>
            </a:r>
          </a:p>
        </p:txBody>
      </p:sp>
      <p:pic>
        <p:nvPicPr>
          <p:cNvPr id="22" name="Picture 2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538165" y="3625798"/>
            <a:ext cx="935138" cy="1458405"/>
          </a:xfrm>
          <a:prstGeom prst="rect">
            <a:avLst/>
          </a:prstGeom>
        </p:spPr>
      </p:pic>
    </p:spTree>
    <p:extLst>
      <p:ext uri="{BB962C8B-B14F-4D97-AF65-F5344CB8AC3E}">
        <p14:creationId xmlns:p14="http://schemas.microsoft.com/office/powerpoint/2010/main" val="2232255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0CE333AE23D43B37C6DA03C072D39" ma:contentTypeVersion="13" ma:contentTypeDescription="Create a new document." ma:contentTypeScope="" ma:versionID="007655d29f98afeae1c1ca4e05a48e25">
  <xsd:schema xmlns:xsd="http://www.w3.org/2001/XMLSchema" xmlns:xs="http://www.w3.org/2001/XMLSchema" xmlns:p="http://schemas.microsoft.com/office/2006/metadata/properties" xmlns:ns2="a7fe93d9-566e-4868-80fe-2412c1b0bd3f" xmlns:ns3="c5067567-bdce-4f37-92f4-2079f6f6a176" targetNamespace="http://schemas.microsoft.com/office/2006/metadata/properties" ma:root="true" ma:fieldsID="0409aa345c8c1e7b4951f5daac0ffd6f" ns2:_="" ns3:_="">
    <xsd:import namespace="a7fe93d9-566e-4868-80fe-2412c1b0bd3f"/>
    <xsd:import namespace="c5067567-bdce-4f37-92f4-2079f6f6a1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e93d9-566e-4868-80fe-2412c1b0b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67567-bdce-4f37-92f4-2079f6f6a1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CD863-31F6-40D4-B70F-70FFD5CBD1DE}">
  <ds:schemaRefs>
    <ds:schemaRef ds:uri="http://schemas.microsoft.com/sharepoint/v3/contenttype/forms"/>
  </ds:schemaRefs>
</ds:datastoreItem>
</file>

<file path=customXml/itemProps2.xml><?xml version="1.0" encoding="utf-8"?>
<ds:datastoreItem xmlns:ds="http://schemas.openxmlformats.org/officeDocument/2006/customXml" ds:itemID="{8F2F6275-D3B6-4B49-BA0E-9C2A487967E6}">
  <ds:schemaRefs>
    <ds:schemaRef ds:uri="http://purl.org/dc/dcmitype/"/>
    <ds:schemaRef ds:uri="c5067567-bdce-4f37-92f4-2079f6f6a176"/>
    <ds:schemaRef ds:uri="a7fe93d9-566e-4868-80fe-2412c1b0bd3f"/>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88CCC17-A1E9-49A7-93A2-C64674D41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e93d9-566e-4868-80fe-2412c1b0bd3f"/>
    <ds:schemaRef ds:uri="c5067567-bdce-4f37-92f4-2079f6f6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2353</TotalTime>
  <Words>2738</Words>
  <Application>Microsoft Office PowerPoint</Application>
  <PresentationFormat>Custom</PresentationFormat>
  <Paragraphs>174</Paragraphs>
  <Slides>16</Slides>
  <Notes>13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Trebuchet MS</vt:lpstr>
      <vt:lpstr>Office Theme</vt:lpstr>
      <vt:lpstr>Will we ever run out? </vt:lpstr>
      <vt:lpstr>Lesson Objectives</vt:lpstr>
      <vt:lpstr>Lesson Outcomes</vt:lpstr>
      <vt:lpstr>PowerPoint Presentation</vt:lpstr>
      <vt:lpstr>How do we make stuff? </vt:lpstr>
      <vt:lpstr>WAGOLL: Describe how Earth’s resources are created</vt:lpstr>
      <vt:lpstr>What about plastic? </vt:lpstr>
      <vt:lpstr>Sort these images into 2 obvious piles Be ready to explain how you have sorted these images. Think about the key terms you will use in your explanation</vt:lpstr>
      <vt:lpstr>Arrange your images along a timeline, to represent how long they take to create (Don’t worry about specific dates)</vt:lpstr>
      <vt:lpstr>PowerPoint Presentation</vt:lpstr>
      <vt:lpstr>But … what do we use these resources for? And how do humans make money from them?  </vt:lpstr>
      <vt:lpstr>Will the Earth ever run out of natural resources?</vt:lpstr>
      <vt:lpstr>PowerPoint Presentation</vt:lpstr>
      <vt:lpstr>The Bioeconomy</vt:lpstr>
      <vt:lpstr>FOST</vt:lpstr>
      <vt:lpstr>Finally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107</cp:revision>
  <dcterms:created xsi:type="dcterms:W3CDTF">2021-05-10T11:53:31Z</dcterms:created>
  <dcterms:modified xsi:type="dcterms:W3CDTF">2022-06-06T09:51:49Z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0x010100AA40CE333AE23D43B37C6DA03C072D39</vt:lpwstr>
  </property>
</Properties>
</file>