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6"/>
  </p:notesMasterIdLst>
  <p:sldIdLst>
    <p:sldId id="287" r:id="rId3"/>
    <p:sldId id="257" r:id="rId4"/>
    <p:sldId id="259" r:id="rId5"/>
    <p:sldId id="343" r:id="rId6"/>
    <p:sldId id="346" r:id="rId7"/>
    <p:sldId id="324" r:id="rId8"/>
    <p:sldId id="260" r:id="rId9"/>
    <p:sldId id="289" r:id="rId10"/>
    <p:sldId id="315" r:id="rId11"/>
    <p:sldId id="314" r:id="rId12"/>
    <p:sldId id="338" r:id="rId13"/>
    <p:sldId id="339" r:id="rId14"/>
    <p:sldId id="292" r:id="rId15"/>
    <p:sldId id="340" r:id="rId16"/>
    <p:sldId id="326" r:id="rId17"/>
    <p:sldId id="327" r:id="rId18"/>
    <p:sldId id="348" r:id="rId19"/>
    <p:sldId id="304" r:id="rId20"/>
    <p:sldId id="295" r:id="rId21"/>
    <p:sldId id="341" r:id="rId22"/>
    <p:sldId id="345" r:id="rId23"/>
    <p:sldId id="342" r:id="rId24"/>
    <p:sldId id="344" r:id="rId25"/>
  </p:sldIdLst>
  <p:sldSz cx="9144000" cy="6858000" type="screen4x3"/>
  <p:notesSz cx="6797675" cy="992822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mailto:pebblepad@hull.ac.uk"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hyperlink" Target="https://canvas.hull.ac.uk/courses/49705/modules#module_37683" TargetMode="External"/><Relationship Id="rId1" Type="http://schemas.openxmlformats.org/officeDocument/2006/relationships/hyperlink" Target="https://www.hull.ac.uk/faculties/fhs/shsw/placement-team" TargetMode="Externa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1" Type="http://schemas.openxmlformats.org/officeDocument/2006/relationships/hyperlink" Target="mailto:pebblepad@hull.ac.uk"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0.png"/><Relationship Id="rId5" Type="http://schemas.openxmlformats.org/officeDocument/2006/relationships/hyperlink" Target="https://www.hull.ac.uk/faculties/fhs/shsw/placement-team" TargetMode="External"/><Relationship Id="rId4" Type="http://schemas.openxmlformats.org/officeDocument/2006/relationships/image" Target="../media/image29.svg"/><Relationship Id="rId9" Type="http://schemas.openxmlformats.org/officeDocument/2006/relationships/hyperlink" Target="https://canvas.hull.ac.uk/courses/49705/modules#module_3768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4BB2D-6E1F-4837-884E-8361B984DB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75248A-ADE6-468B-8E84-BFFF22296E5C}">
      <dgm:prSet/>
      <dgm:spPr/>
      <dgm:t>
        <a:bodyPr/>
        <a:lstStyle/>
        <a:p>
          <a:r>
            <a:rPr lang="en-GB" dirty="0"/>
            <a:t>If you experience any IT/technical problems that you can’t resolve using the guidance/resources in Canvas or in MYE PAD please contact the University of Hull ICT Service Desk using the email address: </a:t>
          </a:r>
          <a:r>
            <a:rPr lang="en-GB" dirty="0">
              <a:hlinkClick xmlns:r="http://schemas.openxmlformats.org/officeDocument/2006/relationships" r:id="rId1"/>
            </a:rPr>
            <a:t>pebblepad@hull.ac.uk</a:t>
          </a:r>
          <a:endParaRPr lang="en-GB" dirty="0"/>
        </a:p>
        <a:p>
          <a:endParaRPr lang="en-US" dirty="0"/>
        </a:p>
      </dgm:t>
    </dgm:pt>
    <dgm:pt modelId="{5FE48D6B-5C90-4773-8F19-32399F7C2865}" type="parTrans" cxnId="{39C6E19B-BAC0-40C7-8EE3-62F21BA37FDB}">
      <dgm:prSet/>
      <dgm:spPr/>
      <dgm:t>
        <a:bodyPr/>
        <a:lstStyle/>
        <a:p>
          <a:endParaRPr lang="en-US"/>
        </a:p>
      </dgm:t>
    </dgm:pt>
    <dgm:pt modelId="{19F2F4AE-CFAF-49F6-893F-020E58B66A4D}" type="sibTrans" cxnId="{39C6E19B-BAC0-40C7-8EE3-62F21BA37FDB}">
      <dgm:prSet/>
      <dgm:spPr/>
      <dgm:t>
        <a:bodyPr/>
        <a:lstStyle/>
        <a:p>
          <a:endParaRPr lang="en-US"/>
        </a:p>
      </dgm:t>
    </dgm:pt>
    <dgm:pt modelId="{A57B4C85-A0E0-452B-86CA-308847438906}">
      <dgm:prSet/>
      <dgm:spPr/>
      <dgm:t>
        <a:bodyPr/>
        <a:lstStyle/>
        <a:p>
          <a:r>
            <a:rPr lang="en-GB" dirty="0"/>
            <a:t>Please type </a:t>
          </a:r>
          <a:r>
            <a:rPr lang="en-GB" dirty="0" err="1"/>
            <a:t>pebblepad</a:t>
          </a:r>
          <a:r>
            <a:rPr lang="en-GB" dirty="0"/>
            <a:t> in the subject line of the email and provide as much information in the email as you can and remember to include your name and contact details.</a:t>
          </a:r>
          <a:endParaRPr lang="en-US" dirty="0"/>
        </a:p>
      </dgm:t>
    </dgm:pt>
    <dgm:pt modelId="{F4726772-9A53-4965-B903-09D27D0283F6}" type="parTrans" cxnId="{38B4FAD5-F225-492E-AAC9-775507B5236B}">
      <dgm:prSet/>
      <dgm:spPr/>
      <dgm:t>
        <a:bodyPr/>
        <a:lstStyle/>
        <a:p>
          <a:endParaRPr lang="en-US"/>
        </a:p>
      </dgm:t>
    </dgm:pt>
    <dgm:pt modelId="{5A140FFE-07AA-4596-A91D-3E5D9FDA55B5}" type="sibTrans" cxnId="{38B4FAD5-F225-492E-AAC9-775507B5236B}">
      <dgm:prSet/>
      <dgm:spPr/>
      <dgm:t>
        <a:bodyPr/>
        <a:lstStyle/>
        <a:p>
          <a:endParaRPr lang="en-US"/>
        </a:p>
      </dgm:t>
    </dgm:pt>
    <dgm:pt modelId="{566395F6-8F5D-4E92-B4B5-67FBBCDE7130}" type="pres">
      <dgm:prSet presAssocID="{ED74BB2D-6E1F-4837-884E-8361B984DBF4}" presName="vert0" presStyleCnt="0">
        <dgm:presLayoutVars>
          <dgm:dir/>
          <dgm:animOne val="branch"/>
          <dgm:animLvl val="lvl"/>
        </dgm:presLayoutVars>
      </dgm:prSet>
      <dgm:spPr/>
    </dgm:pt>
    <dgm:pt modelId="{FA7A5FC2-2D2D-47EC-AFE6-805BA6EEF9CD}" type="pres">
      <dgm:prSet presAssocID="{FA75248A-ADE6-468B-8E84-BFFF22296E5C}" presName="thickLine" presStyleLbl="alignNode1" presStyleIdx="0" presStyleCnt="2"/>
      <dgm:spPr/>
    </dgm:pt>
    <dgm:pt modelId="{CFC6C23F-9624-4AD7-A236-6835C3DC6E74}" type="pres">
      <dgm:prSet presAssocID="{FA75248A-ADE6-468B-8E84-BFFF22296E5C}" presName="horz1" presStyleCnt="0"/>
      <dgm:spPr/>
    </dgm:pt>
    <dgm:pt modelId="{64ABEFDB-4315-406B-9FF5-8EC0CDF5DCFB}" type="pres">
      <dgm:prSet presAssocID="{FA75248A-ADE6-468B-8E84-BFFF22296E5C}" presName="tx1" presStyleLbl="revTx" presStyleIdx="0" presStyleCnt="2" custLinFactNeighborX="-1000" custLinFactNeighborY="-53090"/>
      <dgm:spPr/>
    </dgm:pt>
    <dgm:pt modelId="{66F7F980-E7CE-4823-85EB-FF12E8829B78}" type="pres">
      <dgm:prSet presAssocID="{FA75248A-ADE6-468B-8E84-BFFF22296E5C}" presName="vert1" presStyleCnt="0"/>
      <dgm:spPr/>
    </dgm:pt>
    <dgm:pt modelId="{5748DDDF-4076-491F-AF84-EA76B6BF29CF}" type="pres">
      <dgm:prSet presAssocID="{A57B4C85-A0E0-452B-86CA-308847438906}" presName="thickLine" presStyleLbl="alignNode1" presStyleIdx="1" presStyleCnt="2"/>
      <dgm:spPr/>
    </dgm:pt>
    <dgm:pt modelId="{804A2BD1-AC53-42EF-A072-8437EF09EC44}" type="pres">
      <dgm:prSet presAssocID="{A57B4C85-A0E0-452B-86CA-308847438906}" presName="horz1" presStyleCnt="0"/>
      <dgm:spPr/>
    </dgm:pt>
    <dgm:pt modelId="{2B846B79-1BC8-4D2B-8B49-E8D4D32AD352}" type="pres">
      <dgm:prSet presAssocID="{A57B4C85-A0E0-452B-86CA-308847438906}" presName="tx1" presStyleLbl="revTx" presStyleIdx="1" presStyleCnt="2"/>
      <dgm:spPr/>
    </dgm:pt>
    <dgm:pt modelId="{04858A47-BB5C-4E61-91CA-2C306482A2CE}" type="pres">
      <dgm:prSet presAssocID="{A57B4C85-A0E0-452B-86CA-308847438906}" presName="vert1" presStyleCnt="0"/>
      <dgm:spPr/>
    </dgm:pt>
  </dgm:ptLst>
  <dgm:cxnLst>
    <dgm:cxn modelId="{8860EF00-3B04-4F42-B321-6F69BC846CFE}" type="presOf" srcId="{ED74BB2D-6E1F-4837-884E-8361B984DBF4}" destId="{566395F6-8F5D-4E92-B4B5-67FBBCDE7130}" srcOrd="0" destOrd="0" presId="urn:microsoft.com/office/officeart/2008/layout/LinedList"/>
    <dgm:cxn modelId="{ACF50931-A9EA-40CC-B544-3560C294614E}" type="presOf" srcId="{FA75248A-ADE6-468B-8E84-BFFF22296E5C}" destId="{64ABEFDB-4315-406B-9FF5-8EC0CDF5DCFB}" srcOrd="0" destOrd="0" presId="urn:microsoft.com/office/officeart/2008/layout/LinedList"/>
    <dgm:cxn modelId="{CBEF9B6B-2ACC-402C-B890-0340D516416C}" type="presOf" srcId="{A57B4C85-A0E0-452B-86CA-308847438906}" destId="{2B846B79-1BC8-4D2B-8B49-E8D4D32AD352}" srcOrd="0" destOrd="0" presId="urn:microsoft.com/office/officeart/2008/layout/LinedList"/>
    <dgm:cxn modelId="{39C6E19B-BAC0-40C7-8EE3-62F21BA37FDB}" srcId="{ED74BB2D-6E1F-4837-884E-8361B984DBF4}" destId="{FA75248A-ADE6-468B-8E84-BFFF22296E5C}" srcOrd="0" destOrd="0" parTransId="{5FE48D6B-5C90-4773-8F19-32399F7C2865}" sibTransId="{19F2F4AE-CFAF-49F6-893F-020E58B66A4D}"/>
    <dgm:cxn modelId="{38B4FAD5-F225-492E-AAC9-775507B5236B}" srcId="{ED74BB2D-6E1F-4837-884E-8361B984DBF4}" destId="{A57B4C85-A0E0-452B-86CA-308847438906}" srcOrd="1" destOrd="0" parTransId="{F4726772-9A53-4965-B903-09D27D0283F6}" sibTransId="{5A140FFE-07AA-4596-A91D-3E5D9FDA55B5}"/>
    <dgm:cxn modelId="{0AC66EC7-59C6-4DEC-B129-7545181F9A40}" type="presParOf" srcId="{566395F6-8F5D-4E92-B4B5-67FBBCDE7130}" destId="{FA7A5FC2-2D2D-47EC-AFE6-805BA6EEF9CD}" srcOrd="0" destOrd="0" presId="urn:microsoft.com/office/officeart/2008/layout/LinedList"/>
    <dgm:cxn modelId="{FED7331A-213B-4A90-AEC4-A5F8AD787691}" type="presParOf" srcId="{566395F6-8F5D-4E92-B4B5-67FBBCDE7130}" destId="{CFC6C23F-9624-4AD7-A236-6835C3DC6E74}" srcOrd="1" destOrd="0" presId="urn:microsoft.com/office/officeart/2008/layout/LinedList"/>
    <dgm:cxn modelId="{253D1DDC-9206-4992-B0A7-229281E16363}" type="presParOf" srcId="{CFC6C23F-9624-4AD7-A236-6835C3DC6E74}" destId="{64ABEFDB-4315-406B-9FF5-8EC0CDF5DCFB}" srcOrd="0" destOrd="0" presId="urn:microsoft.com/office/officeart/2008/layout/LinedList"/>
    <dgm:cxn modelId="{319F2E3E-8FF0-4187-B20E-828FAB5BA022}" type="presParOf" srcId="{CFC6C23F-9624-4AD7-A236-6835C3DC6E74}" destId="{66F7F980-E7CE-4823-85EB-FF12E8829B78}" srcOrd="1" destOrd="0" presId="urn:microsoft.com/office/officeart/2008/layout/LinedList"/>
    <dgm:cxn modelId="{5FEFD7C2-2705-4F3B-8380-FCC6CCB6465C}" type="presParOf" srcId="{566395F6-8F5D-4E92-B4B5-67FBBCDE7130}" destId="{5748DDDF-4076-491F-AF84-EA76B6BF29CF}" srcOrd="2" destOrd="0" presId="urn:microsoft.com/office/officeart/2008/layout/LinedList"/>
    <dgm:cxn modelId="{DDCC11B9-70F6-4B61-B24A-91C34D587517}" type="presParOf" srcId="{566395F6-8F5D-4E92-B4B5-67FBBCDE7130}" destId="{804A2BD1-AC53-42EF-A072-8437EF09EC44}" srcOrd="3" destOrd="0" presId="urn:microsoft.com/office/officeart/2008/layout/LinedList"/>
    <dgm:cxn modelId="{806CF4E9-BC43-4BC1-9592-E9F610E41096}" type="presParOf" srcId="{804A2BD1-AC53-42EF-A072-8437EF09EC44}" destId="{2B846B79-1BC8-4D2B-8B49-E8D4D32AD352}" srcOrd="0" destOrd="0" presId="urn:microsoft.com/office/officeart/2008/layout/LinedList"/>
    <dgm:cxn modelId="{B458D381-122A-4791-9178-3BC4C73ACB76}" type="presParOf" srcId="{804A2BD1-AC53-42EF-A072-8437EF09EC44}" destId="{04858A47-BB5C-4E61-91CA-2C306482A2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A7F48-E97F-4FE7-9AFC-E23175FB7B3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8D2B60D-5289-49EA-AE1D-FE164F069B21}">
      <dgm:prSet custT="1"/>
      <dgm:spPr/>
      <dgm:t>
        <a:bodyPr/>
        <a:lstStyle/>
        <a:p>
          <a:pPr>
            <a:lnSpc>
              <a:spcPct val="100000"/>
            </a:lnSpc>
          </a:pPr>
          <a:r>
            <a:rPr lang="en-GB" sz="1600" dirty="0"/>
            <a:t>There are some help guides in the Guidance tab in MYE PAD for students and practice staff</a:t>
          </a:r>
          <a:endParaRPr lang="en-US" sz="1600" dirty="0"/>
        </a:p>
      </dgm:t>
    </dgm:pt>
    <dgm:pt modelId="{5BCCDD0E-254E-40A7-9F85-F7DA54C5620D}" type="parTrans" cxnId="{A3A20B62-1B48-434F-BFA1-77FADC565568}">
      <dgm:prSet/>
      <dgm:spPr/>
      <dgm:t>
        <a:bodyPr/>
        <a:lstStyle/>
        <a:p>
          <a:endParaRPr lang="en-US"/>
        </a:p>
      </dgm:t>
    </dgm:pt>
    <dgm:pt modelId="{711B1FBC-5ECD-4B60-A88F-772FF708DAE1}" type="sibTrans" cxnId="{A3A20B62-1B48-434F-BFA1-77FADC565568}">
      <dgm:prSet/>
      <dgm:spPr/>
      <dgm:t>
        <a:bodyPr/>
        <a:lstStyle/>
        <a:p>
          <a:endParaRPr lang="en-US"/>
        </a:p>
      </dgm:t>
    </dgm:pt>
    <dgm:pt modelId="{778CA154-1217-403E-B283-56D8A409D382}">
      <dgm:prSet custT="1"/>
      <dgm:spPr/>
      <dgm:t>
        <a:bodyPr/>
        <a:lstStyle/>
        <a:p>
          <a:pPr>
            <a:lnSpc>
              <a:spcPct val="100000"/>
            </a:lnSpc>
          </a:pPr>
          <a:r>
            <a:rPr lang="en-GB" sz="1600" dirty="0"/>
            <a:t>Practice staff can access support materials on the Placement Team website:</a:t>
          </a:r>
        </a:p>
        <a:p>
          <a:pPr>
            <a:lnSpc>
              <a:spcPct val="100000"/>
            </a:lnSpc>
          </a:pPr>
          <a:r>
            <a:rPr lang="en-GB" sz="1600" dirty="0">
              <a:hlinkClick xmlns:r="http://schemas.openxmlformats.org/officeDocument/2006/relationships" r:id="rId1"/>
            </a:rPr>
            <a:t>https://www.hull.ac.uk/faculties/fhs/shsw/placement-team</a:t>
          </a:r>
          <a:endParaRPr lang="en-US" sz="1600" dirty="0"/>
        </a:p>
      </dgm:t>
    </dgm:pt>
    <dgm:pt modelId="{5368024A-2D6F-4091-B45B-1079F23968AC}" type="parTrans" cxnId="{C0195DF7-05FF-471A-AEEE-C42BCB4507AC}">
      <dgm:prSet/>
      <dgm:spPr/>
      <dgm:t>
        <a:bodyPr/>
        <a:lstStyle/>
        <a:p>
          <a:endParaRPr lang="en-US"/>
        </a:p>
      </dgm:t>
    </dgm:pt>
    <dgm:pt modelId="{93AF3841-D630-4388-A6F7-FB0E17EAC4A9}" type="sibTrans" cxnId="{C0195DF7-05FF-471A-AEEE-C42BCB4507AC}">
      <dgm:prSet/>
      <dgm:spPr/>
      <dgm:t>
        <a:bodyPr/>
        <a:lstStyle/>
        <a:p>
          <a:endParaRPr lang="en-US"/>
        </a:p>
      </dgm:t>
    </dgm:pt>
    <dgm:pt modelId="{855959FF-F73A-4AA7-9251-1F4C8850089E}">
      <dgm:prSet custT="1"/>
      <dgm:spPr/>
      <dgm:t>
        <a:bodyPr/>
        <a:lstStyle/>
        <a:p>
          <a:pPr>
            <a:lnSpc>
              <a:spcPct val="100000"/>
            </a:lnSpc>
          </a:pPr>
          <a:endParaRPr lang="en-GB" sz="1400" dirty="0"/>
        </a:p>
        <a:p>
          <a:pPr>
            <a:lnSpc>
              <a:spcPct val="100000"/>
            </a:lnSpc>
          </a:pPr>
          <a:r>
            <a:rPr lang="en-GB" sz="1600" dirty="0"/>
            <a:t>There is further information and guidance on the University’s open access Canvas site: </a:t>
          </a:r>
          <a:r>
            <a:rPr lang="en-GB" sz="1600" b="0" i="0" dirty="0">
              <a:solidFill>
                <a:srgbClr val="000000"/>
              </a:solidFill>
              <a:effectLst/>
              <a:latin typeface="Calibri" panose="020F0502020204030204" pitchFamily="34" charset="0"/>
              <a:hlinkClick xmlns:r="http://schemas.openxmlformats.org/officeDocument/2006/relationships" r:id="rId2"/>
            </a:rPr>
            <a:t>https://canvas.hull.ac.uk/courses/49705/modules#module_37683</a:t>
          </a:r>
          <a:br>
            <a:rPr lang="en-GB" sz="1400" b="0" i="0" dirty="0">
              <a:solidFill>
                <a:srgbClr val="000000"/>
              </a:solidFill>
              <a:effectLst/>
              <a:latin typeface="Calibri" panose="020F0502020204030204" pitchFamily="34" charset="0"/>
            </a:rPr>
          </a:br>
          <a:endParaRPr lang="en-GB" sz="1400" b="0" i="0" dirty="0">
            <a:solidFill>
              <a:srgbClr val="000000"/>
            </a:solidFill>
            <a:effectLst/>
            <a:latin typeface="Calibri" panose="020F0502020204030204" pitchFamily="34" charset="0"/>
          </a:endParaRPr>
        </a:p>
        <a:p>
          <a:pPr>
            <a:lnSpc>
              <a:spcPct val="100000"/>
            </a:lnSpc>
          </a:pPr>
          <a:endParaRPr lang="en-GB" sz="1400" dirty="0"/>
        </a:p>
      </dgm:t>
    </dgm:pt>
    <dgm:pt modelId="{EC397A35-2A0E-4B14-8540-D6F39E74C8BB}" type="parTrans" cxnId="{FBB0C96F-4648-4F27-9DE6-26B7EEDDEA92}">
      <dgm:prSet/>
      <dgm:spPr/>
      <dgm:t>
        <a:bodyPr/>
        <a:lstStyle/>
        <a:p>
          <a:endParaRPr lang="en-GB"/>
        </a:p>
      </dgm:t>
    </dgm:pt>
    <dgm:pt modelId="{B9D488ED-C98E-4961-84BC-1D9758BD5E3B}" type="sibTrans" cxnId="{FBB0C96F-4648-4F27-9DE6-26B7EEDDEA92}">
      <dgm:prSet/>
      <dgm:spPr/>
      <dgm:t>
        <a:bodyPr/>
        <a:lstStyle/>
        <a:p>
          <a:endParaRPr lang="en-GB"/>
        </a:p>
      </dgm:t>
    </dgm:pt>
    <dgm:pt modelId="{FFB0E2B1-B67C-456C-8EB0-6BC7259DD68B}">
      <dgm:prSet custT="1"/>
      <dgm:spPr/>
      <dgm:t>
        <a:bodyPr/>
        <a:lstStyle/>
        <a:p>
          <a:pPr>
            <a:lnSpc>
              <a:spcPct val="100000"/>
            </a:lnSpc>
          </a:pPr>
          <a:endParaRPr lang="en-GB" sz="1600" dirty="0"/>
        </a:p>
        <a:p>
          <a:pPr>
            <a:lnSpc>
              <a:spcPct val="100000"/>
            </a:lnSpc>
          </a:pPr>
          <a:r>
            <a:rPr lang="en-GB" sz="1600" dirty="0"/>
            <a:t>These slides and the included resources should be used in conjunction with the Practice Assessor/Practice Supervisor MYE PAD guide, available from </a:t>
          </a:r>
          <a:r>
            <a:rPr lang="en-GB" sz="1600" dirty="0">
              <a:hlinkClick xmlns:r="http://schemas.openxmlformats.org/officeDocument/2006/relationships" r:id="rId1"/>
            </a:rPr>
            <a:t>https://www.hull.ac.uk/faculties/fhs/shsw/placement-team</a:t>
          </a:r>
          <a:endParaRPr lang="en-GB" sz="1600" dirty="0"/>
        </a:p>
        <a:p>
          <a:pPr>
            <a:lnSpc>
              <a:spcPct val="100000"/>
            </a:lnSpc>
          </a:pPr>
          <a:endParaRPr lang="en-GB" sz="1600" dirty="0"/>
        </a:p>
      </dgm:t>
    </dgm:pt>
    <dgm:pt modelId="{B576ED8D-972D-45F3-9373-1169A5CDFBFC}" type="parTrans" cxnId="{D40BEE8A-0843-454C-8874-CCF610100B20}">
      <dgm:prSet/>
      <dgm:spPr/>
      <dgm:t>
        <a:bodyPr/>
        <a:lstStyle/>
        <a:p>
          <a:endParaRPr lang="en-GB"/>
        </a:p>
      </dgm:t>
    </dgm:pt>
    <dgm:pt modelId="{0BF7C54B-EE1B-4575-8BC9-3401DD68F904}" type="sibTrans" cxnId="{D40BEE8A-0843-454C-8874-CCF610100B20}">
      <dgm:prSet/>
      <dgm:spPr/>
      <dgm:t>
        <a:bodyPr/>
        <a:lstStyle/>
        <a:p>
          <a:endParaRPr lang="en-GB"/>
        </a:p>
      </dgm:t>
    </dgm:pt>
    <dgm:pt modelId="{E395DB84-6B46-4B68-AB7E-80D4143E6F9B}" type="pres">
      <dgm:prSet presAssocID="{1FCA7F48-E97F-4FE7-9AFC-E23175FB7B38}" presName="root" presStyleCnt="0">
        <dgm:presLayoutVars>
          <dgm:dir/>
          <dgm:resizeHandles val="exact"/>
        </dgm:presLayoutVars>
      </dgm:prSet>
      <dgm:spPr/>
    </dgm:pt>
    <dgm:pt modelId="{6C51A51C-D00C-4A29-9579-D49EBB77EB04}" type="pres">
      <dgm:prSet presAssocID="{38D2B60D-5289-49EA-AE1D-FE164F069B21}" presName="compNode" presStyleCnt="0"/>
      <dgm:spPr/>
    </dgm:pt>
    <dgm:pt modelId="{F6C5925F-621C-4949-9ABF-04F51FB4AF8A}" type="pres">
      <dgm:prSet presAssocID="{38D2B60D-5289-49EA-AE1D-FE164F069B21}" presName="bgRect" presStyleLbl="bgShp" presStyleIdx="0" presStyleCnt="4"/>
      <dgm:spPr/>
    </dgm:pt>
    <dgm:pt modelId="{8A7D1089-0AC3-4958-9FD7-08FFDF5356F6}" type="pres">
      <dgm:prSet presAssocID="{38D2B60D-5289-49EA-AE1D-FE164F069B21}" presName="iconRect" presStyleLbl="nod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ptop"/>
        </a:ext>
      </dgm:extLst>
    </dgm:pt>
    <dgm:pt modelId="{DAAD44E8-FDBE-41E5-B3FA-A7FAC2966558}" type="pres">
      <dgm:prSet presAssocID="{38D2B60D-5289-49EA-AE1D-FE164F069B21}" presName="spaceRect" presStyleCnt="0"/>
      <dgm:spPr/>
    </dgm:pt>
    <dgm:pt modelId="{CA0CB248-CB73-48EC-82C7-E0088B6DDDFA}" type="pres">
      <dgm:prSet presAssocID="{38D2B60D-5289-49EA-AE1D-FE164F069B21}" presName="parTx" presStyleLbl="revTx" presStyleIdx="0" presStyleCnt="4" custScaleX="100000">
        <dgm:presLayoutVars>
          <dgm:chMax val="0"/>
          <dgm:chPref val="0"/>
        </dgm:presLayoutVars>
      </dgm:prSet>
      <dgm:spPr/>
    </dgm:pt>
    <dgm:pt modelId="{F9DE614C-2BEE-4257-8E5E-8F3DB74745F6}" type="pres">
      <dgm:prSet presAssocID="{711B1FBC-5ECD-4B60-A88F-772FF708DAE1}" presName="sibTrans" presStyleCnt="0"/>
      <dgm:spPr/>
    </dgm:pt>
    <dgm:pt modelId="{34A254B1-E324-4B5A-BE4D-D8D1B160017A}" type="pres">
      <dgm:prSet presAssocID="{FFB0E2B1-B67C-456C-8EB0-6BC7259DD68B}" presName="compNode" presStyleCnt="0"/>
      <dgm:spPr/>
    </dgm:pt>
    <dgm:pt modelId="{FDC0E607-5BAA-4241-A5B1-2FFFC501205F}" type="pres">
      <dgm:prSet presAssocID="{FFB0E2B1-B67C-456C-8EB0-6BC7259DD68B}" presName="bgRect" presStyleLbl="bgShp" presStyleIdx="1" presStyleCnt="4"/>
      <dgm:spPr/>
    </dgm:pt>
    <dgm:pt modelId="{8DEB3033-C816-4B9C-B628-D55E85A9B5A5}" type="pres">
      <dgm:prSet presAssocID="{FFB0E2B1-B67C-456C-8EB0-6BC7259DD68B}"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oks"/>
        </a:ext>
      </dgm:extLst>
    </dgm:pt>
    <dgm:pt modelId="{067372A1-30AD-4F31-9046-C74B4BD2D7A9}" type="pres">
      <dgm:prSet presAssocID="{FFB0E2B1-B67C-456C-8EB0-6BC7259DD68B}" presName="spaceRect" presStyleCnt="0"/>
      <dgm:spPr/>
    </dgm:pt>
    <dgm:pt modelId="{60AB3B30-939E-43A2-B170-1F600F00C6A8}" type="pres">
      <dgm:prSet presAssocID="{FFB0E2B1-B67C-456C-8EB0-6BC7259DD68B}" presName="parTx" presStyleLbl="revTx" presStyleIdx="1" presStyleCnt="4">
        <dgm:presLayoutVars>
          <dgm:chMax val="0"/>
          <dgm:chPref val="0"/>
        </dgm:presLayoutVars>
      </dgm:prSet>
      <dgm:spPr/>
    </dgm:pt>
    <dgm:pt modelId="{D4173BB7-1722-4263-8A1F-04F5285488E2}" type="pres">
      <dgm:prSet presAssocID="{0BF7C54B-EE1B-4575-8BC9-3401DD68F904}" presName="sibTrans" presStyleCnt="0"/>
      <dgm:spPr/>
    </dgm:pt>
    <dgm:pt modelId="{DDA08094-0F8B-4BA2-B4B7-3F4B58912370}" type="pres">
      <dgm:prSet presAssocID="{778CA154-1217-403E-B283-56D8A409D382}" presName="compNode" presStyleCnt="0"/>
      <dgm:spPr/>
    </dgm:pt>
    <dgm:pt modelId="{39C332E3-ADD6-4F95-ADAA-935E094AF982}" type="pres">
      <dgm:prSet presAssocID="{778CA154-1217-403E-B283-56D8A409D382}" presName="bgRect" presStyleLbl="bgShp" presStyleIdx="2" presStyleCnt="4"/>
      <dgm:spPr/>
    </dgm:pt>
    <dgm:pt modelId="{3DC913E8-10A7-486D-ACB7-EE70FE6DAFE4}" type="pres">
      <dgm:prSet presAssocID="{778CA154-1217-403E-B283-56D8A409D382}" presName="iconRect" presStyleLbl="node1" presStyleIdx="2" presStyleCnt="4"/>
      <dgm:spPr>
        <a:blipFill rotWithShape="1">
          <a:blip xmlns:r="http://schemas.openxmlformats.org/officeDocument/2006/relationships" r:embed="rId7"/>
          <a:srcRect/>
          <a:stretch>
            <a:fillRect/>
          </a:stretch>
        </a:blipFill>
        <a:ln>
          <a:noFill/>
        </a:ln>
      </dgm:spPr>
      <dgm:extLst>
        <a:ext uri="{E40237B7-FDA0-4F09-8148-C483321AD2D9}">
          <dgm14:cNvPr xmlns:dgm14="http://schemas.microsoft.com/office/drawing/2010/diagram" id="0" name="" descr="Teacher"/>
        </a:ext>
      </dgm:extLst>
    </dgm:pt>
    <dgm:pt modelId="{D1DD548B-F158-4C8D-B3FE-F4058B3E4541}" type="pres">
      <dgm:prSet presAssocID="{778CA154-1217-403E-B283-56D8A409D382}" presName="spaceRect" presStyleCnt="0"/>
      <dgm:spPr/>
    </dgm:pt>
    <dgm:pt modelId="{4A9BEEAC-81DE-4E3C-BDC5-8BE02ADC3F32}" type="pres">
      <dgm:prSet presAssocID="{778CA154-1217-403E-B283-56D8A409D382}" presName="parTx" presStyleLbl="revTx" presStyleIdx="2" presStyleCnt="4">
        <dgm:presLayoutVars>
          <dgm:chMax val="0"/>
          <dgm:chPref val="0"/>
        </dgm:presLayoutVars>
      </dgm:prSet>
      <dgm:spPr/>
    </dgm:pt>
    <dgm:pt modelId="{6ED46C31-87B9-4FFD-87DE-A3CEFDB47412}" type="pres">
      <dgm:prSet presAssocID="{93AF3841-D630-4388-A6F7-FB0E17EAC4A9}" presName="sibTrans" presStyleCnt="0"/>
      <dgm:spPr/>
    </dgm:pt>
    <dgm:pt modelId="{21EC1238-2A8E-40A5-9178-3D0428B2E40A}" type="pres">
      <dgm:prSet presAssocID="{855959FF-F73A-4AA7-9251-1F4C8850089E}" presName="compNode" presStyleCnt="0"/>
      <dgm:spPr/>
    </dgm:pt>
    <dgm:pt modelId="{17C32834-9CA0-4508-8DDA-BBC48039ADF2}" type="pres">
      <dgm:prSet presAssocID="{855959FF-F73A-4AA7-9251-1F4C8850089E}" presName="bgRect" presStyleLbl="bgShp" presStyleIdx="3" presStyleCnt="4"/>
      <dgm:spPr/>
    </dgm:pt>
    <dgm:pt modelId="{88DED5C7-01F2-4BB0-816A-9D47B85E566F}" type="pres">
      <dgm:prSet presAssocID="{855959FF-F73A-4AA7-9251-1F4C8850089E}"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lassroom"/>
        </a:ext>
      </dgm:extLst>
    </dgm:pt>
    <dgm:pt modelId="{3D6E7B91-B947-4B89-9D8C-454285496644}" type="pres">
      <dgm:prSet presAssocID="{855959FF-F73A-4AA7-9251-1F4C8850089E}" presName="spaceRect" presStyleCnt="0"/>
      <dgm:spPr/>
    </dgm:pt>
    <dgm:pt modelId="{1F0A79BF-CD87-433D-BDEB-DE908E35A1F5}" type="pres">
      <dgm:prSet presAssocID="{855959FF-F73A-4AA7-9251-1F4C8850089E}" presName="parTx" presStyleLbl="revTx" presStyleIdx="3" presStyleCnt="4">
        <dgm:presLayoutVars>
          <dgm:chMax val="0"/>
          <dgm:chPref val="0"/>
        </dgm:presLayoutVars>
      </dgm:prSet>
      <dgm:spPr/>
    </dgm:pt>
  </dgm:ptLst>
  <dgm:cxnLst>
    <dgm:cxn modelId="{ED15FF03-A26D-4EFC-9FD9-3C72C012B559}" type="presOf" srcId="{38D2B60D-5289-49EA-AE1D-FE164F069B21}" destId="{CA0CB248-CB73-48EC-82C7-E0088B6DDDFA}" srcOrd="0" destOrd="0" presId="urn:microsoft.com/office/officeart/2018/2/layout/IconVerticalSolidList"/>
    <dgm:cxn modelId="{61181611-F1D7-4F7E-A6FF-5E54FBE6ADF1}" type="presOf" srcId="{1FCA7F48-E97F-4FE7-9AFC-E23175FB7B38}" destId="{E395DB84-6B46-4B68-AB7E-80D4143E6F9B}" srcOrd="0" destOrd="0" presId="urn:microsoft.com/office/officeart/2018/2/layout/IconVerticalSolidList"/>
    <dgm:cxn modelId="{9F9A575C-DFAB-4A81-AB02-4FD45C8E48C5}" type="presOf" srcId="{855959FF-F73A-4AA7-9251-1F4C8850089E}" destId="{1F0A79BF-CD87-433D-BDEB-DE908E35A1F5}" srcOrd="0" destOrd="0" presId="urn:microsoft.com/office/officeart/2018/2/layout/IconVerticalSolidList"/>
    <dgm:cxn modelId="{A3A20B62-1B48-434F-BFA1-77FADC565568}" srcId="{1FCA7F48-E97F-4FE7-9AFC-E23175FB7B38}" destId="{38D2B60D-5289-49EA-AE1D-FE164F069B21}" srcOrd="0" destOrd="0" parTransId="{5BCCDD0E-254E-40A7-9F85-F7DA54C5620D}" sibTransId="{711B1FBC-5ECD-4B60-A88F-772FF708DAE1}"/>
    <dgm:cxn modelId="{FBB0C96F-4648-4F27-9DE6-26B7EEDDEA92}" srcId="{1FCA7F48-E97F-4FE7-9AFC-E23175FB7B38}" destId="{855959FF-F73A-4AA7-9251-1F4C8850089E}" srcOrd="3" destOrd="0" parTransId="{EC397A35-2A0E-4B14-8540-D6F39E74C8BB}" sibTransId="{B9D488ED-C98E-4961-84BC-1D9758BD5E3B}"/>
    <dgm:cxn modelId="{D40BEE8A-0843-454C-8874-CCF610100B20}" srcId="{1FCA7F48-E97F-4FE7-9AFC-E23175FB7B38}" destId="{FFB0E2B1-B67C-456C-8EB0-6BC7259DD68B}" srcOrd="1" destOrd="0" parTransId="{B576ED8D-972D-45F3-9373-1169A5CDFBFC}" sibTransId="{0BF7C54B-EE1B-4575-8BC9-3401DD68F904}"/>
    <dgm:cxn modelId="{D0577AAB-58FC-486A-A288-3D00FBDC84D8}" type="presOf" srcId="{FFB0E2B1-B67C-456C-8EB0-6BC7259DD68B}" destId="{60AB3B30-939E-43A2-B170-1F600F00C6A8}" srcOrd="0" destOrd="0" presId="urn:microsoft.com/office/officeart/2018/2/layout/IconVerticalSolidList"/>
    <dgm:cxn modelId="{420076C8-650F-4332-9D24-79C36F185A42}" type="presOf" srcId="{778CA154-1217-403E-B283-56D8A409D382}" destId="{4A9BEEAC-81DE-4E3C-BDC5-8BE02ADC3F32}" srcOrd="0" destOrd="0" presId="urn:microsoft.com/office/officeart/2018/2/layout/IconVerticalSolidList"/>
    <dgm:cxn modelId="{C0195DF7-05FF-471A-AEEE-C42BCB4507AC}" srcId="{1FCA7F48-E97F-4FE7-9AFC-E23175FB7B38}" destId="{778CA154-1217-403E-B283-56D8A409D382}" srcOrd="2" destOrd="0" parTransId="{5368024A-2D6F-4091-B45B-1079F23968AC}" sibTransId="{93AF3841-D630-4388-A6F7-FB0E17EAC4A9}"/>
    <dgm:cxn modelId="{BAE3B45A-D987-49CE-961B-2C3219928E7C}" type="presParOf" srcId="{E395DB84-6B46-4B68-AB7E-80D4143E6F9B}" destId="{6C51A51C-D00C-4A29-9579-D49EBB77EB04}" srcOrd="0" destOrd="0" presId="urn:microsoft.com/office/officeart/2018/2/layout/IconVerticalSolidList"/>
    <dgm:cxn modelId="{F7636088-A353-44BE-9D49-60F2A306455E}" type="presParOf" srcId="{6C51A51C-D00C-4A29-9579-D49EBB77EB04}" destId="{F6C5925F-621C-4949-9ABF-04F51FB4AF8A}" srcOrd="0" destOrd="0" presId="urn:microsoft.com/office/officeart/2018/2/layout/IconVerticalSolidList"/>
    <dgm:cxn modelId="{01C61DE4-F1AD-4739-9636-F1B6D2C92AC9}" type="presParOf" srcId="{6C51A51C-D00C-4A29-9579-D49EBB77EB04}" destId="{8A7D1089-0AC3-4958-9FD7-08FFDF5356F6}" srcOrd="1" destOrd="0" presId="urn:microsoft.com/office/officeart/2018/2/layout/IconVerticalSolidList"/>
    <dgm:cxn modelId="{E9CAEDE3-0F97-4C02-BC4E-C806EA36D83B}" type="presParOf" srcId="{6C51A51C-D00C-4A29-9579-D49EBB77EB04}" destId="{DAAD44E8-FDBE-41E5-B3FA-A7FAC2966558}" srcOrd="2" destOrd="0" presId="urn:microsoft.com/office/officeart/2018/2/layout/IconVerticalSolidList"/>
    <dgm:cxn modelId="{34A9B117-E9B6-414E-B2B9-300BF9A5C3E9}" type="presParOf" srcId="{6C51A51C-D00C-4A29-9579-D49EBB77EB04}" destId="{CA0CB248-CB73-48EC-82C7-E0088B6DDDFA}" srcOrd="3" destOrd="0" presId="urn:microsoft.com/office/officeart/2018/2/layout/IconVerticalSolidList"/>
    <dgm:cxn modelId="{4513C381-9FF3-450F-9914-A7EF8E081606}" type="presParOf" srcId="{E395DB84-6B46-4B68-AB7E-80D4143E6F9B}" destId="{F9DE614C-2BEE-4257-8E5E-8F3DB74745F6}" srcOrd="1" destOrd="0" presId="urn:microsoft.com/office/officeart/2018/2/layout/IconVerticalSolidList"/>
    <dgm:cxn modelId="{65175CCB-0185-49CE-857A-ABF159EFE713}" type="presParOf" srcId="{E395DB84-6B46-4B68-AB7E-80D4143E6F9B}" destId="{34A254B1-E324-4B5A-BE4D-D8D1B160017A}" srcOrd="2" destOrd="0" presId="urn:microsoft.com/office/officeart/2018/2/layout/IconVerticalSolidList"/>
    <dgm:cxn modelId="{18208514-0A5B-4E01-B09A-C22CCD5E2EF3}" type="presParOf" srcId="{34A254B1-E324-4B5A-BE4D-D8D1B160017A}" destId="{FDC0E607-5BAA-4241-A5B1-2FFFC501205F}" srcOrd="0" destOrd="0" presId="urn:microsoft.com/office/officeart/2018/2/layout/IconVerticalSolidList"/>
    <dgm:cxn modelId="{78AC5CB3-5218-4361-B67B-8B543E669403}" type="presParOf" srcId="{34A254B1-E324-4B5A-BE4D-D8D1B160017A}" destId="{8DEB3033-C816-4B9C-B628-D55E85A9B5A5}" srcOrd="1" destOrd="0" presId="urn:microsoft.com/office/officeart/2018/2/layout/IconVerticalSolidList"/>
    <dgm:cxn modelId="{49A4513E-365E-4A5A-BE71-265F915B39F4}" type="presParOf" srcId="{34A254B1-E324-4B5A-BE4D-D8D1B160017A}" destId="{067372A1-30AD-4F31-9046-C74B4BD2D7A9}" srcOrd="2" destOrd="0" presId="urn:microsoft.com/office/officeart/2018/2/layout/IconVerticalSolidList"/>
    <dgm:cxn modelId="{67EFADC3-B495-4FAB-8B00-283CA91DBFD8}" type="presParOf" srcId="{34A254B1-E324-4B5A-BE4D-D8D1B160017A}" destId="{60AB3B30-939E-43A2-B170-1F600F00C6A8}" srcOrd="3" destOrd="0" presId="urn:microsoft.com/office/officeart/2018/2/layout/IconVerticalSolidList"/>
    <dgm:cxn modelId="{69969E3C-72F5-4772-81B5-42DE04613125}" type="presParOf" srcId="{E395DB84-6B46-4B68-AB7E-80D4143E6F9B}" destId="{D4173BB7-1722-4263-8A1F-04F5285488E2}" srcOrd="3" destOrd="0" presId="urn:microsoft.com/office/officeart/2018/2/layout/IconVerticalSolidList"/>
    <dgm:cxn modelId="{75B6FF83-5D91-4681-BC2C-3A5D301072E1}" type="presParOf" srcId="{E395DB84-6B46-4B68-AB7E-80D4143E6F9B}" destId="{DDA08094-0F8B-4BA2-B4B7-3F4B58912370}" srcOrd="4" destOrd="0" presId="urn:microsoft.com/office/officeart/2018/2/layout/IconVerticalSolidList"/>
    <dgm:cxn modelId="{3AD365E0-D52A-47DD-A858-91160AD22C6B}" type="presParOf" srcId="{DDA08094-0F8B-4BA2-B4B7-3F4B58912370}" destId="{39C332E3-ADD6-4F95-ADAA-935E094AF982}" srcOrd="0" destOrd="0" presId="urn:microsoft.com/office/officeart/2018/2/layout/IconVerticalSolidList"/>
    <dgm:cxn modelId="{F3D5BC96-CF5B-4B1C-8DC2-FDE147776CCB}" type="presParOf" srcId="{DDA08094-0F8B-4BA2-B4B7-3F4B58912370}" destId="{3DC913E8-10A7-486D-ACB7-EE70FE6DAFE4}" srcOrd="1" destOrd="0" presId="urn:microsoft.com/office/officeart/2018/2/layout/IconVerticalSolidList"/>
    <dgm:cxn modelId="{AB7F59C3-D5AF-4710-A8A8-887705E01FB3}" type="presParOf" srcId="{DDA08094-0F8B-4BA2-B4B7-3F4B58912370}" destId="{D1DD548B-F158-4C8D-B3FE-F4058B3E4541}" srcOrd="2" destOrd="0" presId="urn:microsoft.com/office/officeart/2018/2/layout/IconVerticalSolidList"/>
    <dgm:cxn modelId="{128471E9-6799-42E9-ACA0-A21874F6E67D}" type="presParOf" srcId="{DDA08094-0F8B-4BA2-B4B7-3F4B58912370}" destId="{4A9BEEAC-81DE-4E3C-BDC5-8BE02ADC3F32}" srcOrd="3" destOrd="0" presId="urn:microsoft.com/office/officeart/2018/2/layout/IconVerticalSolidList"/>
    <dgm:cxn modelId="{24512345-1BF9-4CD9-B9B4-8B340EA190DF}" type="presParOf" srcId="{E395DB84-6B46-4B68-AB7E-80D4143E6F9B}" destId="{6ED46C31-87B9-4FFD-87DE-A3CEFDB47412}" srcOrd="5" destOrd="0" presId="urn:microsoft.com/office/officeart/2018/2/layout/IconVerticalSolidList"/>
    <dgm:cxn modelId="{3276587E-1342-4235-B677-E7050C6445D5}" type="presParOf" srcId="{E395DB84-6B46-4B68-AB7E-80D4143E6F9B}" destId="{21EC1238-2A8E-40A5-9178-3D0428B2E40A}" srcOrd="6" destOrd="0" presId="urn:microsoft.com/office/officeart/2018/2/layout/IconVerticalSolidList"/>
    <dgm:cxn modelId="{AF860183-913C-47A6-B949-92E9EE181307}" type="presParOf" srcId="{21EC1238-2A8E-40A5-9178-3D0428B2E40A}" destId="{17C32834-9CA0-4508-8DDA-BBC48039ADF2}" srcOrd="0" destOrd="0" presId="urn:microsoft.com/office/officeart/2018/2/layout/IconVerticalSolidList"/>
    <dgm:cxn modelId="{CB3D176D-83CD-4760-870F-1B8D10846C09}" type="presParOf" srcId="{21EC1238-2A8E-40A5-9178-3D0428B2E40A}" destId="{88DED5C7-01F2-4BB0-816A-9D47B85E566F}" srcOrd="1" destOrd="0" presId="urn:microsoft.com/office/officeart/2018/2/layout/IconVerticalSolidList"/>
    <dgm:cxn modelId="{423562C5-497F-4E5E-AED4-2452F92CFCE5}" type="presParOf" srcId="{21EC1238-2A8E-40A5-9178-3D0428B2E40A}" destId="{3D6E7B91-B947-4B89-9D8C-454285496644}" srcOrd="2" destOrd="0" presId="urn:microsoft.com/office/officeart/2018/2/layout/IconVerticalSolidList"/>
    <dgm:cxn modelId="{6003617B-2503-4BF2-A235-03F56064AC2E}" type="presParOf" srcId="{21EC1238-2A8E-40A5-9178-3D0428B2E40A}" destId="{1F0A79BF-CD87-433D-BDEB-DE908E35A1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A5FC2-2D2D-47EC-AFE6-805BA6EEF9CD}">
      <dsp:nvSpPr>
        <dsp:cNvPr id="0" name=""/>
        <dsp:cNvSpPr/>
      </dsp:nvSpPr>
      <dsp:spPr>
        <a:xfrm>
          <a:off x="0" y="0"/>
          <a:ext cx="85605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BEFDB-4315-406B-9FF5-8EC0CDF5DCFB}">
      <dsp:nvSpPr>
        <dsp:cNvPr id="0" name=""/>
        <dsp:cNvSpPr/>
      </dsp:nvSpPr>
      <dsp:spPr>
        <a:xfrm>
          <a:off x="0" y="0"/>
          <a:ext cx="8560594"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If you experience any IT/technical problems that you can’t resolve using the guidance/resources in Canvas or in MYE PAD please contact the University of Hull ICT Service Desk using the email address: </a:t>
          </a:r>
          <a:r>
            <a:rPr lang="en-GB" sz="2500" kern="1200" dirty="0">
              <a:hlinkClick xmlns:r="http://schemas.openxmlformats.org/officeDocument/2006/relationships" r:id="rId1"/>
            </a:rPr>
            <a:t>pebblepad@hull.ac.uk</a:t>
          </a:r>
          <a:endParaRPr lang="en-GB" sz="2500" kern="1200" dirty="0"/>
        </a:p>
        <a:p>
          <a:pPr marL="0" lvl="0" indent="0" algn="l" defTabSz="1111250">
            <a:lnSpc>
              <a:spcPct val="90000"/>
            </a:lnSpc>
            <a:spcBef>
              <a:spcPct val="0"/>
            </a:spcBef>
            <a:spcAft>
              <a:spcPct val="35000"/>
            </a:spcAft>
            <a:buNone/>
          </a:pPr>
          <a:endParaRPr lang="en-US" sz="2500" kern="1200" dirty="0"/>
        </a:p>
      </dsp:txBody>
      <dsp:txXfrm>
        <a:off x="0" y="0"/>
        <a:ext cx="8560594" cy="2132893"/>
      </dsp:txXfrm>
    </dsp:sp>
    <dsp:sp modelId="{5748DDDF-4076-491F-AF84-EA76B6BF29CF}">
      <dsp:nvSpPr>
        <dsp:cNvPr id="0" name=""/>
        <dsp:cNvSpPr/>
      </dsp:nvSpPr>
      <dsp:spPr>
        <a:xfrm>
          <a:off x="0" y="2132893"/>
          <a:ext cx="85605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46B79-1BC8-4D2B-8B49-E8D4D32AD352}">
      <dsp:nvSpPr>
        <dsp:cNvPr id="0" name=""/>
        <dsp:cNvSpPr/>
      </dsp:nvSpPr>
      <dsp:spPr>
        <a:xfrm>
          <a:off x="0" y="2132893"/>
          <a:ext cx="8560594"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Please type </a:t>
          </a:r>
          <a:r>
            <a:rPr lang="en-GB" sz="2500" kern="1200" dirty="0" err="1"/>
            <a:t>pebblepad</a:t>
          </a:r>
          <a:r>
            <a:rPr lang="en-GB" sz="2500" kern="1200" dirty="0"/>
            <a:t> in the subject line of the email and provide as much information in the email as you can and remember to include your name and contact details.</a:t>
          </a:r>
          <a:endParaRPr lang="en-US" sz="2500" kern="1200" dirty="0"/>
        </a:p>
      </dsp:txBody>
      <dsp:txXfrm>
        <a:off x="0" y="2132893"/>
        <a:ext cx="8560594" cy="2132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5925F-621C-4949-9ABF-04F51FB4AF8A}">
      <dsp:nvSpPr>
        <dsp:cNvPr id="0" name=""/>
        <dsp:cNvSpPr/>
      </dsp:nvSpPr>
      <dsp:spPr>
        <a:xfrm>
          <a:off x="0" y="2911"/>
          <a:ext cx="8672785" cy="917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D1089-0AC3-4958-9FD7-08FFDF5356F6}">
      <dsp:nvSpPr>
        <dsp:cNvPr id="0" name=""/>
        <dsp:cNvSpPr/>
      </dsp:nvSpPr>
      <dsp:spPr>
        <a:xfrm>
          <a:off x="277645" y="209425"/>
          <a:ext cx="505303" cy="50481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CB248-CB73-48EC-82C7-E0088B6DDDFA}">
      <dsp:nvSpPr>
        <dsp:cNvPr id="0" name=""/>
        <dsp:cNvSpPr/>
      </dsp:nvSpPr>
      <dsp:spPr>
        <a:xfrm>
          <a:off x="1060594" y="2911"/>
          <a:ext cx="7110705" cy="91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33" tIns="97233" rIns="97233" bIns="97233" numCol="1" spcCol="1270" anchor="ctr" anchorCtr="0">
          <a:noAutofit/>
        </a:bodyPr>
        <a:lstStyle/>
        <a:p>
          <a:pPr marL="0" lvl="0" indent="0" algn="l" defTabSz="711200">
            <a:lnSpc>
              <a:spcPct val="100000"/>
            </a:lnSpc>
            <a:spcBef>
              <a:spcPct val="0"/>
            </a:spcBef>
            <a:spcAft>
              <a:spcPct val="35000"/>
            </a:spcAft>
            <a:buNone/>
          </a:pPr>
          <a:r>
            <a:rPr lang="en-GB" sz="1600" kern="1200" dirty="0"/>
            <a:t>There are some help guides in the Guidance tab in MYE PAD for students and practice staff</a:t>
          </a:r>
          <a:endParaRPr lang="en-US" sz="1600" kern="1200" dirty="0"/>
        </a:p>
      </dsp:txBody>
      <dsp:txXfrm>
        <a:off x="1060594" y="2911"/>
        <a:ext cx="7110705" cy="918733"/>
      </dsp:txXfrm>
    </dsp:sp>
    <dsp:sp modelId="{FDC0E607-5BAA-4241-A5B1-2FFFC501205F}">
      <dsp:nvSpPr>
        <dsp:cNvPr id="0" name=""/>
        <dsp:cNvSpPr/>
      </dsp:nvSpPr>
      <dsp:spPr>
        <a:xfrm>
          <a:off x="0" y="1078025"/>
          <a:ext cx="8672785" cy="917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EB3033-C816-4B9C-B628-D55E85A9B5A5}">
      <dsp:nvSpPr>
        <dsp:cNvPr id="0" name=""/>
        <dsp:cNvSpPr/>
      </dsp:nvSpPr>
      <dsp:spPr>
        <a:xfrm>
          <a:off x="277645" y="1284538"/>
          <a:ext cx="505303" cy="50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B3B30-939E-43A2-B170-1F600F00C6A8}">
      <dsp:nvSpPr>
        <dsp:cNvPr id="0" name=""/>
        <dsp:cNvSpPr/>
      </dsp:nvSpPr>
      <dsp:spPr>
        <a:xfrm>
          <a:off x="1060594" y="1078025"/>
          <a:ext cx="7110705" cy="91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33" tIns="97233" rIns="97233" bIns="97233" numCol="1" spcCol="1270" anchor="ctr" anchorCtr="0">
          <a:noAutofit/>
        </a:bodyPr>
        <a:lstStyle/>
        <a:p>
          <a:pPr marL="0" lvl="0" indent="0" algn="l" defTabSz="711200">
            <a:lnSpc>
              <a:spcPct val="100000"/>
            </a:lnSpc>
            <a:spcBef>
              <a:spcPct val="0"/>
            </a:spcBef>
            <a:spcAft>
              <a:spcPct val="35000"/>
            </a:spcAft>
            <a:buNone/>
          </a:pPr>
          <a:endParaRPr lang="en-GB" sz="1600" kern="1200" dirty="0"/>
        </a:p>
        <a:p>
          <a:pPr marL="0" lvl="0" indent="0" algn="l" defTabSz="711200">
            <a:lnSpc>
              <a:spcPct val="100000"/>
            </a:lnSpc>
            <a:spcBef>
              <a:spcPct val="0"/>
            </a:spcBef>
            <a:spcAft>
              <a:spcPct val="35000"/>
            </a:spcAft>
            <a:buNone/>
          </a:pPr>
          <a:r>
            <a:rPr lang="en-GB" sz="1600" kern="1200" dirty="0"/>
            <a:t>These slides and the included resources should be used in conjunction with the Practice Assessor/Practice Supervisor MYE PAD guide, available from </a:t>
          </a:r>
          <a:r>
            <a:rPr lang="en-GB" sz="1600" kern="1200" dirty="0">
              <a:hlinkClick xmlns:r="http://schemas.openxmlformats.org/officeDocument/2006/relationships" r:id="rId5"/>
            </a:rPr>
            <a:t>https://www.hull.ac.uk/faculties/fhs/shsw/placement-team</a:t>
          </a:r>
          <a:endParaRPr lang="en-GB" sz="1600" kern="1200" dirty="0"/>
        </a:p>
        <a:p>
          <a:pPr marL="0" lvl="0" indent="0" algn="l" defTabSz="711200">
            <a:lnSpc>
              <a:spcPct val="100000"/>
            </a:lnSpc>
            <a:spcBef>
              <a:spcPct val="0"/>
            </a:spcBef>
            <a:spcAft>
              <a:spcPct val="35000"/>
            </a:spcAft>
            <a:buNone/>
          </a:pPr>
          <a:endParaRPr lang="en-GB" sz="1600" kern="1200" dirty="0"/>
        </a:p>
      </dsp:txBody>
      <dsp:txXfrm>
        <a:off x="1060594" y="1078025"/>
        <a:ext cx="7110705" cy="918733"/>
      </dsp:txXfrm>
    </dsp:sp>
    <dsp:sp modelId="{39C332E3-ADD6-4F95-ADAA-935E094AF982}">
      <dsp:nvSpPr>
        <dsp:cNvPr id="0" name=""/>
        <dsp:cNvSpPr/>
      </dsp:nvSpPr>
      <dsp:spPr>
        <a:xfrm>
          <a:off x="0" y="2153139"/>
          <a:ext cx="8672785" cy="917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913E8-10A7-486D-ACB7-EE70FE6DAFE4}">
      <dsp:nvSpPr>
        <dsp:cNvPr id="0" name=""/>
        <dsp:cNvSpPr/>
      </dsp:nvSpPr>
      <dsp:spPr>
        <a:xfrm>
          <a:off x="277645" y="2359652"/>
          <a:ext cx="505303" cy="504810"/>
        </a:xfrm>
        <a:prstGeom prst="rect">
          <a:avLst/>
        </a:prstGeom>
        <a:blipFill rotWithShape="1">
          <a:blip xmlns:r="http://schemas.openxmlformats.org/officeDocument/2006/relationships" r:embed="rId6"/>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9BEEAC-81DE-4E3C-BDC5-8BE02ADC3F32}">
      <dsp:nvSpPr>
        <dsp:cNvPr id="0" name=""/>
        <dsp:cNvSpPr/>
      </dsp:nvSpPr>
      <dsp:spPr>
        <a:xfrm>
          <a:off x="1060594" y="2153139"/>
          <a:ext cx="7110705" cy="91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33" tIns="97233" rIns="97233" bIns="97233" numCol="1" spcCol="1270" anchor="ctr" anchorCtr="0">
          <a:noAutofit/>
        </a:bodyPr>
        <a:lstStyle/>
        <a:p>
          <a:pPr marL="0" lvl="0" indent="0" algn="l" defTabSz="711200">
            <a:lnSpc>
              <a:spcPct val="100000"/>
            </a:lnSpc>
            <a:spcBef>
              <a:spcPct val="0"/>
            </a:spcBef>
            <a:spcAft>
              <a:spcPct val="35000"/>
            </a:spcAft>
            <a:buNone/>
          </a:pPr>
          <a:r>
            <a:rPr lang="en-GB" sz="1600" kern="1200" dirty="0"/>
            <a:t>Practice staff can access support materials on the Placement Team website:</a:t>
          </a:r>
        </a:p>
        <a:p>
          <a:pPr marL="0" lvl="0" indent="0" algn="l" defTabSz="711200">
            <a:lnSpc>
              <a:spcPct val="100000"/>
            </a:lnSpc>
            <a:spcBef>
              <a:spcPct val="0"/>
            </a:spcBef>
            <a:spcAft>
              <a:spcPct val="35000"/>
            </a:spcAft>
            <a:buNone/>
          </a:pPr>
          <a:r>
            <a:rPr lang="en-GB" sz="1600" kern="1200" dirty="0">
              <a:hlinkClick xmlns:r="http://schemas.openxmlformats.org/officeDocument/2006/relationships" r:id="rId5"/>
            </a:rPr>
            <a:t>https://www.hull.ac.uk/faculties/fhs/shsw/placement-team</a:t>
          </a:r>
          <a:endParaRPr lang="en-US" sz="1600" kern="1200" dirty="0"/>
        </a:p>
      </dsp:txBody>
      <dsp:txXfrm>
        <a:off x="1060594" y="2153139"/>
        <a:ext cx="7110705" cy="918733"/>
      </dsp:txXfrm>
    </dsp:sp>
    <dsp:sp modelId="{17C32834-9CA0-4508-8DDA-BBC48039ADF2}">
      <dsp:nvSpPr>
        <dsp:cNvPr id="0" name=""/>
        <dsp:cNvSpPr/>
      </dsp:nvSpPr>
      <dsp:spPr>
        <a:xfrm>
          <a:off x="0" y="3228253"/>
          <a:ext cx="8672785" cy="917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ED5C7-01F2-4BB0-816A-9D47B85E566F}">
      <dsp:nvSpPr>
        <dsp:cNvPr id="0" name=""/>
        <dsp:cNvSpPr/>
      </dsp:nvSpPr>
      <dsp:spPr>
        <a:xfrm>
          <a:off x="277645" y="3434766"/>
          <a:ext cx="505303" cy="5048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A79BF-CD87-433D-BDEB-DE908E35A1F5}">
      <dsp:nvSpPr>
        <dsp:cNvPr id="0" name=""/>
        <dsp:cNvSpPr/>
      </dsp:nvSpPr>
      <dsp:spPr>
        <a:xfrm>
          <a:off x="1060594" y="3228253"/>
          <a:ext cx="7110705" cy="91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33" tIns="97233" rIns="97233" bIns="97233" numCol="1" spcCol="1270" anchor="ctr" anchorCtr="0">
          <a:noAutofit/>
        </a:bodyPr>
        <a:lstStyle/>
        <a:p>
          <a:pPr marL="0" lvl="0" indent="0" algn="l" defTabSz="622300">
            <a:lnSpc>
              <a:spcPct val="100000"/>
            </a:lnSpc>
            <a:spcBef>
              <a:spcPct val="0"/>
            </a:spcBef>
            <a:spcAft>
              <a:spcPct val="35000"/>
            </a:spcAft>
            <a:buNone/>
          </a:pPr>
          <a:endParaRPr lang="en-GB" sz="1400" kern="1200" dirty="0"/>
        </a:p>
        <a:p>
          <a:pPr marL="0" lvl="0" indent="0" algn="l" defTabSz="622300">
            <a:lnSpc>
              <a:spcPct val="100000"/>
            </a:lnSpc>
            <a:spcBef>
              <a:spcPct val="0"/>
            </a:spcBef>
            <a:spcAft>
              <a:spcPct val="35000"/>
            </a:spcAft>
            <a:buNone/>
          </a:pPr>
          <a:r>
            <a:rPr lang="en-GB" sz="1600" kern="1200" dirty="0"/>
            <a:t>There is further information and guidance on the University’s open access Canvas site: </a:t>
          </a:r>
          <a:r>
            <a:rPr lang="en-GB" sz="1600" b="0" i="0" kern="1200" dirty="0">
              <a:solidFill>
                <a:srgbClr val="000000"/>
              </a:solidFill>
              <a:effectLst/>
              <a:latin typeface="Calibri" panose="020F0502020204030204" pitchFamily="34" charset="0"/>
              <a:hlinkClick xmlns:r="http://schemas.openxmlformats.org/officeDocument/2006/relationships" r:id="rId9"/>
            </a:rPr>
            <a:t>https://canvas.hull.ac.uk/courses/49705/modules#module_37683</a:t>
          </a:r>
          <a:br>
            <a:rPr lang="en-GB" sz="1400" b="0" i="0" kern="1200" dirty="0">
              <a:solidFill>
                <a:srgbClr val="000000"/>
              </a:solidFill>
              <a:effectLst/>
              <a:latin typeface="Calibri" panose="020F0502020204030204" pitchFamily="34" charset="0"/>
            </a:rPr>
          </a:br>
          <a:endParaRPr lang="en-GB" sz="1400" b="0" i="0" kern="1200" dirty="0">
            <a:solidFill>
              <a:srgbClr val="000000"/>
            </a:solidFill>
            <a:effectLst/>
            <a:latin typeface="Calibri" panose="020F0502020204030204" pitchFamily="34" charset="0"/>
          </a:endParaRPr>
        </a:p>
        <a:p>
          <a:pPr marL="0" lvl="0" indent="0" algn="l" defTabSz="622300">
            <a:lnSpc>
              <a:spcPct val="100000"/>
            </a:lnSpc>
            <a:spcBef>
              <a:spcPct val="0"/>
            </a:spcBef>
            <a:spcAft>
              <a:spcPct val="35000"/>
            </a:spcAft>
            <a:buNone/>
          </a:pPr>
          <a:endParaRPr lang="en-GB" sz="1400" kern="1200" dirty="0"/>
        </a:p>
      </dsp:txBody>
      <dsp:txXfrm>
        <a:off x="1060594" y="3228253"/>
        <a:ext cx="7110705" cy="9187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ABD8D7C-E650-4360-9922-A6BEEC46CAD2}" type="datetimeFigureOut">
              <a:rPr lang="en-GB" smtClean="0"/>
              <a:t>21/08/2020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91B8A62-8116-4C0A-BEDE-7FB8191CA154}" type="slidenum">
              <a:rPr lang="en-GB" smtClean="0"/>
              <a:t>‹#›</a:t>
            </a:fld>
            <a:endParaRPr lang="en-GB"/>
          </a:p>
        </p:txBody>
      </p:sp>
    </p:spTree>
    <p:extLst>
      <p:ext uri="{BB962C8B-B14F-4D97-AF65-F5344CB8AC3E}">
        <p14:creationId xmlns:p14="http://schemas.microsoft.com/office/powerpoint/2010/main" val="155097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1B8A62-8116-4C0A-BEDE-7FB8191CA154}" type="slidenum">
              <a:rPr lang="en-GB" smtClean="0"/>
              <a:t>1</a:t>
            </a:fld>
            <a:endParaRPr lang="en-GB"/>
          </a:p>
        </p:txBody>
      </p:sp>
    </p:spTree>
    <p:extLst>
      <p:ext uri="{BB962C8B-B14F-4D97-AF65-F5344CB8AC3E}">
        <p14:creationId xmlns:p14="http://schemas.microsoft.com/office/powerpoint/2010/main" val="53199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students</a:t>
            </a:r>
            <a:r>
              <a:rPr lang="en-GB" baseline="0" dirty="0"/>
              <a:t> to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D2315-7C9E-4189-8EEC-8AD478FC0F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00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1B8A62-8116-4C0A-BEDE-7FB8191CA154}" type="slidenum">
              <a:rPr lang="en-GB" smtClean="0"/>
              <a:t>8</a:t>
            </a:fld>
            <a:endParaRPr lang="en-GB"/>
          </a:p>
        </p:txBody>
      </p:sp>
    </p:spTree>
    <p:extLst>
      <p:ext uri="{BB962C8B-B14F-4D97-AF65-F5344CB8AC3E}">
        <p14:creationId xmlns:p14="http://schemas.microsoft.com/office/powerpoint/2010/main" val="200950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1B8A62-8116-4C0A-BEDE-7FB8191CA154}"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64314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1B8A62-8116-4C0A-BEDE-7FB8191CA154}" type="slidenum">
              <a:rPr lang="en-GB" smtClean="0"/>
              <a:t>13</a:t>
            </a:fld>
            <a:endParaRPr lang="en-GB"/>
          </a:p>
        </p:txBody>
      </p:sp>
    </p:spTree>
    <p:extLst>
      <p:ext uri="{BB962C8B-B14F-4D97-AF65-F5344CB8AC3E}">
        <p14:creationId xmlns:p14="http://schemas.microsoft.com/office/powerpoint/2010/main" val="63270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1B8A62-8116-4C0A-BEDE-7FB8191CA154}" type="slidenum">
              <a:rPr lang="en-GB" smtClean="0"/>
              <a:t>19</a:t>
            </a:fld>
            <a:endParaRPr lang="en-GB"/>
          </a:p>
        </p:txBody>
      </p:sp>
    </p:spTree>
    <p:extLst>
      <p:ext uri="{BB962C8B-B14F-4D97-AF65-F5344CB8AC3E}">
        <p14:creationId xmlns:p14="http://schemas.microsoft.com/office/powerpoint/2010/main" val="143228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65EAAB6-3FB9-4FD4-86F7-390934BF73CF}"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96012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5EAAB6-3FB9-4FD4-86F7-390934BF73CF}"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244838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5EAAB6-3FB9-4FD4-86F7-390934BF73CF}"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320678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222" y="1412875"/>
            <a:ext cx="8555893" cy="1022212"/>
          </a:xfr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636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38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24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077" y="316366"/>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00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27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31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58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1032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5EAAB6-3FB9-4FD4-86F7-390934BF73CF}"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2403899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78137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31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564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848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rpl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01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5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539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image with caption - purpl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571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image with caption - green">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60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 image with caption - Blu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0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EAAB6-3FB9-4FD4-86F7-390934BF73CF}"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2539119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frame pictur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9"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36019" y="1437482"/>
            <a:ext cx="98702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47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frame image with logo stri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258528"/>
            <a:ext cx="9144000" cy="5599471"/>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028" y="4103688"/>
            <a:ext cx="483393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18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65EAAB6-3FB9-4FD4-86F7-390934BF73CF}"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70303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65EAAB6-3FB9-4FD4-86F7-390934BF73CF}" type="datetimeFigureOut">
              <a:rPr lang="en-GB" smtClean="0"/>
              <a:t>21/08/2020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139062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65EAAB6-3FB9-4FD4-86F7-390934BF73CF}" type="datetimeFigureOut">
              <a:rPr lang="en-GB" smtClean="0"/>
              <a:t>21/08/2020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131149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EAAB6-3FB9-4FD4-86F7-390934BF73CF}" type="datetimeFigureOut">
              <a:rPr lang="en-GB" smtClean="0"/>
              <a:t>21/08/2020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10079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EAAB6-3FB9-4FD4-86F7-390934BF73CF}"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180324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EAAB6-3FB9-4FD4-86F7-390934BF73CF}"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2F26CE-AA75-4449-A4BD-ABBCD6356FDB}" type="slidenum">
              <a:rPr lang="en-GB" smtClean="0"/>
              <a:t>‹#›</a:t>
            </a:fld>
            <a:endParaRPr lang="en-GB"/>
          </a:p>
        </p:txBody>
      </p:sp>
    </p:spTree>
    <p:extLst>
      <p:ext uri="{BB962C8B-B14F-4D97-AF65-F5344CB8AC3E}">
        <p14:creationId xmlns:p14="http://schemas.microsoft.com/office/powerpoint/2010/main" val="315201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EAAB6-3FB9-4FD4-86F7-390934BF73CF}" type="datetimeFigureOut">
              <a:rPr lang="en-GB" smtClean="0"/>
              <a:t>21/08/2020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F26CE-AA75-4449-A4BD-ABBCD6356FDB}" type="slidenum">
              <a:rPr lang="en-GB" smtClean="0"/>
              <a:t>‹#›</a:t>
            </a:fld>
            <a:endParaRPr lang="en-GB"/>
          </a:p>
        </p:txBody>
      </p:sp>
    </p:spTree>
    <p:extLst>
      <p:ext uri="{BB962C8B-B14F-4D97-AF65-F5344CB8AC3E}">
        <p14:creationId xmlns:p14="http://schemas.microsoft.com/office/powerpoint/2010/main" val="181641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5510" y="1408113"/>
            <a:ext cx="8560594"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265510" y="3211514"/>
            <a:ext cx="8560594"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5" name="Picture 11"/>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265510"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494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charset="0"/>
        </a:defRPr>
      </a:lvl2pPr>
      <a:lvl3pPr algn="l" rtl="0" eaLnBrk="1" fontAlgn="base" hangingPunct="1">
        <a:lnSpc>
          <a:spcPct val="90000"/>
        </a:lnSpc>
        <a:spcBef>
          <a:spcPct val="0"/>
        </a:spcBef>
        <a:spcAft>
          <a:spcPct val="0"/>
        </a:spcAft>
        <a:defRPr sz="3300">
          <a:solidFill>
            <a:schemeClr val="tx1"/>
          </a:solidFill>
          <a:latin typeface="Calibri Light" charset="0"/>
        </a:defRPr>
      </a:lvl3pPr>
      <a:lvl4pPr algn="l" rtl="0" eaLnBrk="1" fontAlgn="base" hangingPunct="1">
        <a:lnSpc>
          <a:spcPct val="90000"/>
        </a:lnSpc>
        <a:spcBef>
          <a:spcPct val="0"/>
        </a:spcBef>
        <a:spcAft>
          <a:spcPct val="0"/>
        </a:spcAft>
        <a:defRPr sz="3300">
          <a:solidFill>
            <a:schemeClr val="tx1"/>
          </a:solidFill>
          <a:latin typeface="Calibri Light" charset="0"/>
        </a:defRPr>
      </a:lvl4pPr>
      <a:lvl5pPr algn="l" rtl="0" eaLnBrk="1" fontAlgn="base" hangingPunct="1">
        <a:lnSpc>
          <a:spcPct val="90000"/>
        </a:lnSpc>
        <a:spcBef>
          <a:spcPct val="0"/>
        </a:spcBef>
        <a:spcAft>
          <a:spcPct val="0"/>
        </a:spcAft>
        <a:defRPr sz="3300">
          <a:solidFill>
            <a:schemeClr val="tx1"/>
          </a:solidFill>
          <a:latin typeface="Calibri Light" charset="0"/>
        </a:defRPr>
      </a:lvl5pPr>
      <a:lvl6pPr marL="342900" algn="l" rtl="0" eaLnBrk="1" fontAlgn="base" hangingPunct="1">
        <a:lnSpc>
          <a:spcPct val="90000"/>
        </a:lnSpc>
        <a:spcBef>
          <a:spcPct val="0"/>
        </a:spcBef>
        <a:spcAft>
          <a:spcPct val="0"/>
        </a:spcAft>
        <a:defRPr sz="3300">
          <a:solidFill>
            <a:schemeClr val="tx1"/>
          </a:solidFill>
          <a:latin typeface="Calibri Light" charset="0"/>
        </a:defRPr>
      </a:lvl6pPr>
      <a:lvl7pPr marL="685800" algn="l" rtl="0" eaLnBrk="1" fontAlgn="base" hangingPunct="1">
        <a:lnSpc>
          <a:spcPct val="90000"/>
        </a:lnSpc>
        <a:spcBef>
          <a:spcPct val="0"/>
        </a:spcBef>
        <a:spcAft>
          <a:spcPct val="0"/>
        </a:spcAft>
        <a:defRPr sz="3300">
          <a:solidFill>
            <a:schemeClr val="tx1"/>
          </a:solidFill>
          <a:latin typeface="Calibri Light" charset="0"/>
        </a:defRPr>
      </a:lvl7pPr>
      <a:lvl8pPr marL="1028700" algn="l" rtl="0" eaLnBrk="1" fontAlgn="base" hangingPunct="1">
        <a:lnSpc>
          <a:spcPct val="90000"/>
        </a:lnSpc>
        <a:spcBef>
          <a:spcPct val="0"/>
        </a:spcBef>
        <a:spcAft>
          <a:spcPct val="0"/>
        </a:spcAft>
        <a:defRPr sz="3300">
          <a:solidFill>
            <a:schemeClr val="tx1"/>
          </a:solidFill>
          <a:latin typeface="Calibri Light" charset="0"/>
        </a:defRPr>
      </a:lvl8pPr>
      <a:lvl9pPr marL="1371600" algn="l" rtl="0" eaLnBrk="1" fontAlgn="base" hangingPunct="1">
        <a:lnSpc>
          <a:spcPct val="90000"/>
        </a:lnSpc>
        <a:spcBef>
          <a:spcPct val="0"/>
        </a:spcBef>
        <a:spcAft>
          <a:spcPct val="0"/>
        </a:spcAft>
        <a:defRPr sz="3300">
          <a:solidFill>
            <a:schemeClr val="tx1"/>
          </a:solidFill>
          <a:latin typeface="Calibri Light" charset="0"/>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5Bf1xIYvBU"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cdnapisec.kaltura.com/p/1355621/sp/135562100/embedIframeJs/uiconf_id/38386321/partner_id/1355621?iframeembed=true&amp;playerId=kplayer&amp;entry_id=1_88b04uac&amp;flashvars%5bstreamerType"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hyperlink" Target="https://v3.pebblepad.co.uk/spa/#/public/W887ntcHhtRMW7tzrWH8qMtRqr"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www.hull.ac.uk/faculties/fhs/shsw/placement-team" TargetMode="External"/><Relationship Id="rId2" Type="http://schemas.openxmlformats.org/officeDocument/2006/relationships/hyperlink" Target="https://www.myeplg.ac.uk/"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mailto:noreply@pebblepad.co.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63142" y="1122363"/>
            <a:ext cx="4552207" cy="2902882"/>
          </a:xfrm>
        </p:spPr>
        <p:txBody>
          <a:bodyPr anchor="b">
            <a:normAutofit/>
          </a:bodyPr>
          <a:lstStyle/>
          <a:p>
            <a:pPr algn="l">
              <a:lnSpc>
                <a:spcPct val="90000"/>
              </a:lnSpc>
            </a:pPr>
            <a:r>
              <a:rPr lang="en-GB" sz="2700" dirty="0"/>
              <a:t>The Midlands, Yorkshire and East Practice Assessment Document (MYE PAD) explained for Practice staff</a:t>
            </a:r>
            <a:br>
              <a:rPr lang="en-GB" sz="2700" dirty="0"/>
            </a:br>
            <a:br>
              <a:rPr lang="en-GB" sz="2700" dirty="0"/>
            </a:br>
            <a:endParaRPr lang="en-GB" sz="2700" dirty="0"/>
          </a:p>
        </p:txBody>
      </p:sp>
      <p:pic>
        <p:nvPicPr>
          <p:cNvPr id="4" name="Picture 3">
            <a:extLst>
              <a:ext uri="{FF2B5EF4-FFF2-40B4-BE49-F238E27FC236}">
                <a16:creationId xmlns:a16="http://schemas.microsoft.com/office/drawing/2014/main" id="{D6B7D65F-F330-4222-964A-799C5E2EE38C}"/>
              </a:ext>
            </a:extLst>
          </p:cNvPr>
          <p:cNvPicPr>
            <a:picLocks noChangeAspect="1"/>
          </p:cNvPicPr>
          <p:nvPr/>
        </p:nvPicPr>
        <p:blipFill>
          <a:blip r:embed="rId3"/>
          <a:stretch>
            <a:fillRect/>
          </a:stretch>
        </p:blipFill>
        <p:spPr>
          <a:xfrm>
            <a:off x="324812" y="852258"/>
            <a:ext cx="3120918" cy="803635"/>
          </a:xfrm>
          <a:prstGeom prst="rect">
            <a:avLst/>
          </a:prstGeom>
        </p:spPr>
      </p:pic>
      <p:grpSp>
        <p:nvGrpSpPr>
          <p:cNvPr id="31" name="Group 30">
            <a:extLst>
              <a:ext uri="{FF2B5EF4-FFF2-40B4-BE49-F238E27FC236}">
                <a16:creationId xmlns:a16="http://schemas.microsoft.com/office/drawing/2014/main" id="{AAA676EB-242B-4390-88F7-2BAC94ACF4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26263" y="73152"/>
            <a:ext cx="884223" cy="232963"/>
            <a:chOff x="7763256" y="73152"/>
            <a:chExt cx="1178966" cy="232963"/>
          </a:xfrm>
        </p:grpSpPr>
        <p:sp>
          <p:nvSpPr>
            <p:cNvPr id="32" name="Rectangle 64">
              <a:extLst>
                <a:ext uri="{FF2B5EF4-FFF2-40B4-BE49-F238E27FC236}">
                  <a16:creationId xmlns:a16="http://schemas.microsoft.com/office/drawing/2014/main" id="{F12ACC39-094A-4F99-B28A-08E976DB5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181E6E4-6138-4558-9848-B3475B6B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DB62C467-FD86-4A43-8FFB-43EFB220A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B356FBF0-E118-498E-A615-CFD3D228C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B1942192-3A3E-476C-BA8C-1D5DECA23C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CBBC82D9-5BFB-47FF-862C-E74A313B7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480DF96-A853-42C6-A1CE-74402A0D9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70EF5E7-6256-4002-A7C9-33822A605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27BD14C4-0B3B-4F94-A48A-C89E6DBAB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AAA814A7-1076-4B88-BD8F-C2BF381CE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100EDD6-7832-4C1F-A2DE-A02B48F15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A283D4DA-6919-4ACF-BBF1-12BC2D40E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716771EB-965D-4999-94D7-FE8027DCC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BC849A52-ABC4-40E2-ABC8-9095C8728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3A453E6C-B787-48DB-AAFC-B7BD443E7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0A0E7DD5-3150-46E8-BBBB-047F4BBB7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5C46E3B8-2F56-4AFC-BB39-7C10A1DA6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BFF38648-2EA2-441C-99AD-2797FFB80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104C9F40-2C0A-4BC0-A1D8-1DC255DD1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397A25E6-892D-49A5-9A4F-DA9D49C36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787BD23C-F8BE-474E-85F1-9FB162E29D60}"/>
              </a:ext>
            </a:extLst>
          </p:cNvPr>
          <p:cNvPicPr>
            <a:picLocks noChangeAspect="1"/>
          </p:cNvPicPr>
          <p:nvPr/>
        </p:nvPicPr>
        <p:blipFill>
          <a:blip r:embed="rId4"/>
          <a:stretch>
            <a:fillRect/>
          </a:stretch>
        </p:blipFill>
        <p:spPr>
          <a:xfrm>
            <a:off x="328864" y="2975335"/>
            <a:ext cx="3120918" cy="647590"/>
          </a:xfrm>
          <a:prstGeom prst="rect">
            <a:avLst/>
          </a:prstGeom>
        </p:spPr>
      </p:pic>
      <p:pic>
        <p:nvPicPr>
          <p:cNvPr id="3" name="Picture 2">
            <a:extLst>
              <a:ext uri="{FF2B5EF4-FFF2-40B4-BE49-F238E27FC236}">
                <a16:creationId xmlns:a16="http://schemas.microsoft.com/office/drawing/2014/main" id="{91E25E79-DF4C-4E69-917F-1D478325CB4D}"/>
              </a:ext>
            </a:extLst>
          </p:cNvPr>
          <p:cNvPicPr>
            <a:picLocks noChangeAspect="1"/>
          </p:cNvPicPr>
          <p:nvPr/>
        </p:nvPicPr>
        <p:blipFill>
          <a:blip r:embed="rId5"/>
          <a:stretch>
            <a:fillRect/>
          </a:stretch>
        </p:blipFill>
        <p:spPr>
          <a:xfrm>
            <a:off x="328863" y="5129620"/>
            <a:ext cx="8055939" cy="1107691"/>
          </a:xfrm>
          <a:prstGeom prst="rect">
            <a:avLst/>
          </a:prstGeom>
        </p:spPr>
      </p:pic>
      <p:sp>
        <p:nvSpPr>
          <p:cNvPr id="53" name="Rectangle 52">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7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Voila! You’re on the login page</a:t>
            </a:r>
            <a:br>
              <a:rPr lang="en-GB" dirty="0"/>
            </a:br>
            <a:endParaRPr lang="en-GB" dirty="0"/>
          </a:p>
        </p:txBody>
      </p:sp>
      <p:sp>
        <p:nvSpPr>
          <p:cNvPr id="3" name="Content Placeholder 2"/>
          <p:cNvSpPr>
            <a:spLocks noGrp="1"/>
          </p:cNvSpPr>
          <p:nvPr>
            <p:ph idx="1"/>
          </p:nvPr>
        </p:nvSpPr>
        <p:spPr>
          <a:xfrm>
            <a:off x="457200" y="980728"/>
            <a:ext cx="8229600" cy="5145435"/>
          </a:xfrm>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81" y="817141"/>
            <a:ext cx="5345662" cy="5472607"/>
          </a:xfrm>
          <a:prstGeom prst="rect">
            <a:avLst/>
          </a:prstGeom>
        </p:spPr>
      </p:pic>
      <p:sp>
        <p:nvSpPr>
          <p:cNvPr id="7" name="Rectangular Callout 6"/>
          <p:cNvSpPr/>
          <p:nvPr/>
        </p:nvSpPr>
        <p:spPr>
          <a:xfrm rot="5400000">
            <a:off x="5796136" y="4115640"/>
            <a:ext cx="1152128" cy="1152128"/>
          </a:xfrm>
          <a:prstGeom prst="wedgeRectCallout">
            <a:avLst/>
          </a:prstGeom>
        </p:spPr>
        <p:style>
          <a:lnRef idx="1">
            <a:schemeClr val="accent3"/>
          </a:lnRef>
          <a:fillRef idx="3">
            <a:schemeClr val="accent3"/>
          </a:fillRef>
          <a:effectRef idx="2">
            <a:schemeClr val="accent3"/>
          </a:effectRef>
          <a:fontRef idx="minor">
            <a:schemeClr val="lt1"/>
          </a:fontRef>
        </p:style>
        <p:txBody>
          <a:bodyPr vert="vert270" rtlCol="0" anchor="t"/>
          <a:lstStyle/>
          <a:p>
            <a:pPr algn="ctr"/>
            <a:r>
              <a:rPr lang="en-GB" sz="1200" i="1" dirty="0">
                <a:solidFill>
                  <a:prstClr val="black"/>
                </a:solidFill>
              </a:rPr>
              <a:t>Use these if you forget your password, or to change it to something easy</a:t>
            </a:r>
          </a:p>
        </p:txBody>
      </p:sp>
      <p:sp>
        <p:nvSpPr>
          <p:cNvPr id="9" name="TextBox 8"/>
          <p:cNvSpPr txBox="1"/>
          <p:nvPr/>
        </p:nvSpPr>
        <p:spPr>
          <a:xfrm>
            <a:off x="3347864" y="3284984"/>
            <a:ext cx="2592288" cy="369332"/>
          </a:xfrm>
          <a:prstGeom prst="rect">
            <a:avLst/>
          </a:prstGeom>
          <a:noFill/>
        </p:spPr>
        <p:txBody>
          <a:bodyPr wrap="square" rtlCol="0">
            <a:spAutoFit/>
          </a:bodyPr>
          <a:lstStyle/>
          <a:p>
            <a:r>
              <a:rPr lang="en-GB" dirty="0">
                <a:solidFill>
                  <a:srgbClr val="FF0000"/>
                </a:solidFill>
              </a:rPr>
              <a:t>Your work email address</a:t>
            </a:r>
          </a:p>
        </p:txBody>
      </p:sp>
      <p:sp>
        <p:nvSpPr>
          <p:cNvPr id="10" name="TextBox 9"/>
          <p:cNvSpPr txBox="1"/>
          <p:nvPr/>
        </p:nvSpPr>
        <p:spPr>
          <a:xfrm>
            <a:off x="3347864" y="3654316"/>
            <a:ext cx="2592288" cy="338554"/>
          </a:xfrm>
          <a:prstGeom prst="rect">
            <a:avLst/>
          </a:prstGeom>
          <a:noFill/>
        </p:spPr>
        <p:txBody>
          <a:bodyPr wrap="square" rtlCol="0">
            <a:spAutoFit/>
          </a:bodyPr>
          <a:lstStyle/>
          <a:p>
            <a:r>
              <a:rPr lang="en-GB" sz="1600" dirty="0">
                <a:solidFill>
                  <a:srgbClr val="C00000"/>
                </a:solidFill>
              </a:rPr>
              <a:t>Emailed to you by </a:t>
            </a:r>
            <a:r>
              <a:rPr lang="en-GB" sz="1600" dirty="0" err="1">
                <a:solidFill>
                  <a:srgbClr val="C00000"/>
                </a:solidFill>
              </a:rPr>
              <a:t>PebblePad</a:t>
            </a:r>
            <a:endParaRPr lang="en-GB" sz="1600" dirty="0">
              <a:solidFill>
                <a:srgbClr val="C00000"/>
              </a:solidFill>
            </a:endParaRPr>
          </a:p>
        </p:txBody>
      </p:sp>
    </p:spTree>
    <p:extLst>
      <p:ext uri="{BB962C8B-B14F-4D97-AF65-F5344CB8AC3E}">
        <p14:creationId xmlns:p14="http://schemas.microsoft.com/office/powerpoint/2010/main" val="171906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7257F-6EFD-43F7-9808-4A2C40FACD4C}"/>
              </a:ext>
            </a:extLst>
          </p:cNvPr>
          <p:cNvSpPr>
            <a:spLocks noGrp="1"/>
          </p:cNvSpPr>
          <p:nvPr>
            <p:ph type="title"/>
          </p:nvPr>
        </p:nvSpPr>
        <p:spPr>
          <a:xfrm>
            <a:off x="1691680" y="260648"/>
            <a:ext cx="7452320" cy="1325562"/>
          </a:xfrm>
        </p:spPr>
        <p:txBody>
          <a:bodyPr/>
          <a:lstStyle/>
          <a:p>
            <a:r>
              <a:rPr lang="en-GB" dirty="0"/>
              <a:t>Logging in to </a:t>
            </a:r>
            <a:r>
              <a:rPr lang="en-GB" dirty="0" err="1"/>
              <a:t>PebblePad</a:t>
            </a:r>
            <a:r>
              <a:rPr lang="en-GB" dirty="0"/>
              <a:t> from Organisation Computers</a:t>
            </a:r>
            <a:endParaRPr lang="en-US" dirty="0"/>
          </a:p>
        </p:txBody>
      </p:sp>
      <p:pic>
        <p:nvPicPr>
          <p:cNvPr id="5" name="Picture Placeholder 4">
            <a:extLst>
              <a:ext uri="{FF2B5EF4-FFF2-40B4-BE49-F238E27FC236}">
                <a16:creationId xmlns:a16="http://schemas.microsoft.com/office/drawing/2014/main" id="{0E3E4864-5C65-4C56-BE1C-8C734D266FA2}"/>
              </a:ext>
            </a:extLst>
          </p:cNvPr>
          <p:cNvPicPr>
            <a:picLocks noGrp="1" noChangeAspect="1"/>
          </p:cNvPicPr>
          <p:nvPr>
            <p:ph idx="1"/>
          </p:nvPr>
        </p:nvPicPr>
        <p:blipFill>
          <a:blip r:embed="rId2"/>
          <a:stretch>
            <a:fillRect/>
          </a:stretch>
        </p:blipFill>
        <p:spPr>
          <a:xfrm>
            <a:off x="1" y="1988839"/>
            <a:ext cx="9139476" cy="4752529"/>
          </a:xfrm>
          <a:prstGeom prst="rect">
            <a:avLst/>
          </a:prstGeom>
          <a:noFill/>
        </p:spPr>
      </p:pic>
    </p:spTree>
    <p:extLst>
      <p:ext uri="{BB962C8B-B14F-4D97-AF65-F5344CB8AC3E}">
        <p14:creationId xmlns:p14="http://schemas.microsoft.com/office/powerpoint/2010/main" val="76347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CA1C-013C-4573-8C19-14A92F395A2F}"/>
              </a:ext>
            </a:extLst>
          </p:cNvPr>
          <p:cNvSpPr>
            <a:spLocks noGrp="1"/>
          </p:cNvSpPr>
          <p:nvPr>
            <p:ph type="title"/>
          </p:nvPr>
        </p:nvSpPr>
        <p:spPr/>
        <p:txBody>
          <a:bodyPr/>
          <a:lstStyle/>
          <a:p>
            <a:r>
              <a:rPr lang="en-GB" dirty="0"/>
              <a:t>I am a Practice Assessor, how do I see my student’s MYE PAD?</a:t>
            </a:r>
          </a:p>
        </p:txBody>
      </p:sp>
      <p:sp>
        <p:nvSpPr>
          <p:cNvPr id="3" name="Content Placeholder 2">
            <a:extLst>
              <a:ext uri="{FF2B5EF4-FFF2-40B4-BE49-F238E27FC236}">
                <a16:creationId xmlns:a16="http://schemas.microsoft.com/office/drawing/2014/main" id="{CE76AFF6-918E-42D6-991E-336AF7A72583}"/>
              </a:ext>
            </a:extLst>
          </p:cNvPr>
          <p:cNvSpPr>
            <a:spLocks noGrp="1"/>
          </p:cNvSpPr>
          <p:nvPr>
            <p:ph idx="1"/>
          </p:nvPr>
        </p:nvSpPr>
        <p:spPr>
          <a:xfrm>
            <a:off x="295977" y="2852936"/>
            <a:ext cx="8560594" cy="3259137"/>
          </a:xfrm>
        </p:spPr>
        <p:txBody>
          <a:bodyPr/>
          <a:lstStyle/>
          <a:p>
            <a:r>
              <a:rPr lang="en-GB" dirty="0"/>
              <a:t>As a Practice Assessor your student will ‘share’ their MYE PAD with you so that you can complete the assessments and practice assessor sections for the practice placement and the Ongoing Achievement Record (OAR). </a:t>
            </a:r>
          </a:p>
          <a:p>
            <a:r>
              <a:rPr lang="en-GB" dirty="0"/>
              <a:t>As this ‘share’ action is a student responsibility you will have to ensure that you remind students to share their MYE PAD for the purposes of assessment with you on the first day of placement. </a:t>
            </a:r>
          </a:p>
          <a:p>
            <a:r>
              <a:rPr lang="en-GB" dirty="0"/>
              <a:t>It is recommended that you ask a student to do this when they contact you before the placement begins.</a:t>
            </a:r>
          </a:p>
        </p:txBody>
      </p:sp>
    </p:spTree>
    <p:extLst>
      <p:ext uri="{BB962C8B-B14F-4D97-AF65-F5344CB8AC3E}">
        <p14:creationId xmlns:p14="http://schemas.microsoft.com/office/powerpoint/2010/main" val="240977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Viewing student work</a:t>
            </a: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4559" b="22301"/>
          <a:stretch/>
        </p:blipFill>
        <p:spPr bwMode="auto">
          <a:xfrm>
            <a:off x="3491880" y="1313309"/>
            <a:ext cx="4752528" cy="398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1353933" y="3068960"/>
            <a:ext cx="2853337"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475656" y="3537882"/>
            <a:ext cx="1872208" cy="646331"/>
          </a:xfrm>
          <a:prstGeom prst="rect">
            <a:avLst/>
          </a:prstGeom>
          <a:noFill/>
        </p:spPr>
        <p:txBody>
          <a:bodyPr wrap="square" rtlCol="0">
            <a:spAutoFit/>
          </a:bodyPr>
          <a:lstStyle/>
          <a:p>
            <a:pPr algn="r"/>
            <a:r>
              <a:rPr lang="en-GB" dirty="0">
                <a:solidFill>
                  <a:schemeClr val="bg1"/>
                </a:solidFill>
              </a:rPr>
              <a:t>click on your student’s work </a:t>
            </a:r>
          </a:p>
        </p:txBody>
      </p:sp>
      <p:sp>
        <p:nvSpPr>
          <p:cNvPr id="10" name="TextBox 9"/>
          <p:cNvSpPr txBox="1"/>
          <p:nvPr/>
        </p:nvSpPr>
        <p:spPr>
          <a:xfrm>
            <a:off x="405290" y="5295014"/>
            <a:ext cx="8343174" cy="1200329"/>
          </a:xfrm>
          <a:prstGeom prst="rect">
            <a:avLst/>
          </a:prstGeom>
          <a:noFill/>
        </p:spPr>
        <p:txBody>
          <a:bodyPr wrap="square" rtlCol="0">
            <a:spAutoFit/>
          </a:bodyPr>
          <a:lstStyle/>
          <a:p>
            <a:r>
              <a:rPr lang="en-GB" b="1" dirty="0">
                <a:solidFill>
                  <a:srgbClr val="0070C0"/>
                </a:solidFill>
              </a:rPr>
              <a:t>*your student needs to share their work with you as an ‘external assessor’ so you can see it listed here. They receive guidance from us on how to do this. </a:t>
            </a:r>
          </a:p>
          <a:p>
            <a:pPr marL="285750" indent="-285750">
              <a:buFont typeface="Wingdings" panose="05000000000000000000" pitchFamily="2" charset="2"/>
              <a:buChar char="Ø"/>
            </a:pPr>
            <a:r>
              <a:rPr lang="en-GB" dirty="0"/>
              <a:t>If you don’t see their work yet, they haven’t shared it yet. </a:t>
            </a:r>
          </a:p>
          <a:p>
            <a:pPr marL="285750" indent="-285750">
              <a:buFont typeface="Wingdings" panose="05000000000000000000" pitchFamily="2" charset="2"/>
              <a:buChar char="Ø"/>
            </a:pPr>
            <a:r>
              <a:rPr lang="en-GB" dirty="0"/>
              <a:t>Double-check that your student knows your </a:t>
            </a:r>
            <a:r>
              <a:rPr lang="en-GB" b="1" u="sng" dirty="0">
                <a:solidFill>
                  <a:srgbClr val="00B050"/>
                </a:solidFill>
              </a:rPr>
              <a:t>correct email </a:t>
            </a:r>
            <a:r>
              <a:rPr lang="en-GB" dirty="0"/>
              <a:t>– they need this to share!</a:t>
            </a:r>
          </a:p>
        </p:txBody>
      </p:sp>
    </p:spTree>
    <p:extLst>
      <p:ext uri="{BB962C8B-B14F-4D97-AF65-F5344CB8AC3E}">
        <p14:creationId xmlns:p14="http://schemas.microsoft.com/office/powerpoint/2010/main" val="86210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4F76-A3EA-4F6C-B5FC-8CF2BC1162C0}"/>
              </a:ext>
            </a:extLst>
          </p:cNvPr>
          <p:cNvSpPr>
            <a:spLocks noGrp="1"/>
          </p:cNvSpPr>
          <p:nvPr>
            <p:ph type="title"/>
          </p:nvPr>
        </p:nvSpPr>
        <p:spPr>
          <a:xfrm>
            <a:off x="234065" y="980728"/>
            <a:ext cx="8560594" cy="1008112"/>
          </a:xfrm>
        </p:spPr>
        <p:txBody>
          <a:bodyPr/>
          <a:lstStyle/>
          <a:p>
            <a:r>
              <a:rPr lang="en-GB" dirty="0"/>
              <a:t>I am a Practice Supervisor, do I need access to the MYE PAD?</a:t>
            </a:r>
          </a:p>
        </p:txBody>
      </p:sp>
      <p:sp>
        <p:nvSpPr>
          <p:cNvPr id="3" name="Content Placeholder 2">
            <a:extLst>
              <a:ext uri="{FF2B5EF4-FFF2-40B4-BE49-F238E27FC236}">
                <a16:creationId xmlns:a16="http://schemas.microsoft.com/office/drawing/2014/main" id="{D7BA9C8C-8F01-495D-A802-89C63B92766B}"/>
              </a:ext>
            </a:extLst>
          </p:cNvPr>
          <p:cNvSpPr>
            <a:spLocks noGrp="1"/>
          </p:cNvSpPr>
          <p:nvPr>
            <p:ph idx="1"/>
          </p:nvPr>
        </p:nvSpPr>
        <p:spPr>
          <a:xfrm>
            <a:off x="265510" y="1988840"/>
            <a:ext cx="8560594" cy="4481811"/>
          </a:xfrm>
        </p:spPr>
        <p:txBody>
          <a:bodyPr/>
          <a:lstStyle/>
          <a:p>
            <a:r>
              <a:rPr lang="en-GB" dirty="0"/>
              <a:t>Practice assessors are responsible for completing the MYE PAD and conducting all the assessments for the placement. </a:t>
            </a:r>
          </a:p>
          <a:p>
            <a:r>
              <a:rPr lang="en-GB" dirty="0"/>
              <a:t>It is not necessary for practice supervisors to have access to the student’s MYE PAD as they are contributing to the assessment process by providing feedback on the student’s performance. </a:t>
            </a:r>
          </a:p>
          <a:p>
            <a:r>
              <a:rPr lang="en-GB" dirty="0"/>
              <a:t>However, there are some Practice Supervisors who may need access, e.g. to complete the initial interview; in these cases it is perfectly acceptable for a student to share their MYE PAD with a practice supervisor. </a:t>
            </a:r>
          </a:p>
          <a:p>
            <a:r>
              <a:rPr lang="en-GB" dirty="0"/>
              <a:t>Students will have to maintain records of when they worked with other professionals. The student has access to paper pdf versions of all the feedback forms as well as access to a mobile phone app with off-line feedback and attendance forms. </a:t>
            </a:r>
          </a:p>
        </p:txBody>
      </p:sp>
    </p:spTree>
    <p:extLst>
      <p:ext uri="{BB962C8B-B14F-4D97-AF65-F5344CB8AC3E}">
        <p14:creationId xmlns:p14="http://schemas.microsoft.com/office/powerpoint/2010/main" val="137405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C045F8-274E-47E7-AE11-641FB2484372}"/>
              </a:ext>
            </a:extLst>
          </p:cNvPr>
          <p:cNvSpPr>
            <a:spLocks noGrp="1"/>
          </p:cNvSpPr>
          <p:nvPr>
            <p:ph type="title"/>
          </p:nvPr>
        </p:nvSpPr>
        <p:spPr>
          <a:xfrm>
            <a:off x="270342" y="2530128"/>
            <a:ext cx="8560594" cy="1325562"/>
          </a:xfrm>
        </p:spPr>
        <p:txBody>
          <a:bodyPr/>
          <a:lstStyle/>
          <a:p>
            <a:r>
              <a:rPr lang="en-US" dirty="0"/>
              <a:t>Let’s have a closer look at the MYE PAD</a:t>
            </a:r>
            <a:br>
              <a:rPr lang="en-US" dirty="0"/>
            </a:br>
            <a:br>
              <a:rPr lang="en-GB" dirty="0"/>
            </a:br>
            <a:endParaRPr lang="en-GB" dirty="0"/>
          </a:p>
        </p:txBody>
      </p:sp>
      <p:sp>
        <p:nvSpPr>
          <p:cNvPr id="7" name="Content Placeholder 6">
            <a:extLst>
              <a:ext uri="{FF2B5EF4-FFF2-40B4-BE49-F238E27FC236}">
                <a16:creationId xmlns:a16="http://schemas.microsoft.com/office/drawing/2014/main" id="{E2E5EFB5-C2AD-480C-BD14-CA003DD1B882}"/>
              </a:ext>
            </a:extLst>
          </p:cNvPr>
          <p:cNvSpPr>
            <a:spLocks noGrp="1"/>
          </p:cNvSpPr>
          <p:nvPr>
            <p:ph idx="1"/>
          </p:nvPr>
        </p:nvSpPr>
        <p:spPr>
          <a:xfrm>
            <a:off x="179512" y="3645024"/>
            <a:ext cx="8560594" cy="2177555"/>
          </a:xfrm>
        </p:spPr>
        <p:txBody>
          <a:bodyPr/>
          <a:lstStyle/>
          <a:p>
            <a:r>
              <a:rPr lang="en-GB" b="1" dirty="0"/>
              <a:t>Electronic Practice Assessment Document (MYE PAD) </a:t>
            </a:r>
            <a:br>
              <a:rPr lang="en-GB" dirty="0"/>
            </a:br>
            <a:r>
              <a:rPr lang="en-GB" b="1" dirty="0"/>
              <a:t>Terminology and Symbols explained for External Assessors and students</a:t>
            </a:r>
          </a:p>
          <a:p>
            <a:r>
              <a:rPr lang="en-GB" b="1" dirty="0"/>
              <a:t>The following 4 slides provide an overview of the key features of the MYE PAD</a:t>
            </a:r>
            <a:endParaRPr lang="en-GB" dirty="0"/>
          </a:p>
        </p:txBody>
      </p:sp>
    </p:spTree>
    <p:extLst>
      <p:ext uri="{BB962C8B-B14F-4D97-AF65-F5344CB8AC3E}">
        <p14:creationId xmlns:p14="http://schemas.microsoft.com/office/powerpoint/2010/main" val="147734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15CAB3-F6ED-48E2-8047-7E4818097C64}"/>
              </a:ext>
            </a:extLst>
          </p:cNvPr>
          <p:cNvSpPr>
            <a:spLocks noGrp="1"/>
          </p:cNvSpPr>
          <p:nvPr>
            <p:ph type="title"/>
          </p:nvPr>
        </p:nvSpPr>
        <p:spPr>
          <a:xfrm>
            <a:off x="395536" y="1196752"/>
            <a:ext cx="7134424" cy="864096"/>
          </a:xfrm>
        </p:spPr>
        <p:txBody>
          <a:bodyPr/>
          <a:lstStyle/>
          <a:p>
            <a:r>
              <a:rPr lang="en-GB" dirty="0"/>
              <a:t>Key Terminology</a:t>
            </a:r>
          </a:p>
        </p:txBody>
      </p:sp>
      <p:sp>
        <p:nvSpPr>
          <p:cNvPr id="7" name="Content Placeholder 6">
            <a:extLst>
              <a:ext uri="{FF2B5EF4-FFF2-40B4-BE49-F238E27FC236}">
                <a16:creationId xmlns:a16="http://schemas.microsoft.com/office/drawing/2014/main" id="{ADED4C77-C093-4E4D-981B-F8E2C8EA469C}"/>
              </a:ext>
            </a:extLst>
          </p:cNvPr>
          <p:cNvSpPr>
            <a:spLocks noGrp="1"/>
          </p:cNvSpPr>
          <p:nvPr>
            <p:ph idx="1"/>
          </p:nvPr>
        </p:nvSpPr>
        <p:spPr>
          <a:xfrm>
            <a:off x="291703" y="2060848"/>
            <a:ext cx="8560594" cy="3259137"/>
          </a:xfrm>
        </p:spPr>
        <p:txBody>
          <a:bodyPr/>
          <a:lstStyle/>
          <a:p>
            <a:pPr lvl="0"/>
            <a:r>
              <a:rPr lang="en-GB" b="1" dirty="0"/>
              <a:t>Assets</a:t>
            </a:r>
            <a:r>
              <a:rPr lang="en-GB" dirty="0"/>
              <a:t> – is the space where students keep evidence such as feedback or timesheets. All of the items students create within </a:t>
            </a:r>
            <a:r>
              <a:rPr lang="en-GB" dirty="0" err="1"/>
              <a:t>PebblePad</a:t>
            </a:r>
            <a:r>
              <a:rPr lang="en-GB" dirty="0"/>
              <a:t> or upload into the system are called assets. </a:t>
            </a:r>
          </a:p>
          <a:p>
            <a:pPr lvl="0"/>
            <a:r>
              <a:rPr lang="en-GB" b="1" dirty="0"/>
              <a:t>Workbook</a:t>
            </a:r>
            <a:r>
              <a:rPr lang="en-GB" dirty="0"/>
              <a:t> – a template issued by the University, such as the MYE PAD to provide evidence of achievement. </a:t>
            </a:r>
          </a:p>
          <a:p>
            <a:pPr lvl="0"/>
            <a:r>
              <a:rPr lang="en-GB" b="1" dirty="0"/>
              <a:t>Assessors</a:t>
            </a:r>
            <a:r>
              <a:rPr lang="en-GB" dirty="0"/>
              <a:t> – anyone who has an assessment function – Practice Assessors, Academic Assessors and External Examiners (for review).  </a:t>
            </a:r>
          </a:p>
          <a:p>
            <a:pPr lvl="0"/>
            <a:r>
              <a:rPr lang="en-GB" b="1" dirty="0"/>
              <a:t>External Assessor</a:t>
            </a:r>
            <a:r>
              <a:rPr lang="en-GB" dirty="0"/>
              <a:t>- the type of account that assessors need so students can share their MYE PAD with them.</a:t>
            </a:r>
          </a:p>
          <a:p>
            <a:endParaRPr lang="en-GB" dirty="0"/>
          </a:p>
        </p:txBody>
      </p:sp>
    </p:spTree>
    <p:extLst>
      <p:ext uri="{BB962C8B-B14F-4D97-AF65-F5344CB8AC3E}">
        <p14:creationId xmlns:p14="http://schemas.microsoft.com/office/powerpoint/2010/main" val="402670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1A0C5D2-A120-4823-9BE4-7637AC0E33CC}"/>
              </a:ext>
            </a:extLst>
          </p:cNvPr>
          <p:cNvPicPr>
            <a:picLocks noGrp="1" noChangeAspect="1"/>
          </p:cNvPicPr>
          <p:nvPr>
            <p:ph type="pic" sz="quarter" idx="10"/>
          </p:nvPr>
        </p:nvPicPr>
        <p:blipFill>
          <a:blip r:embed="rId2"/>
          <a:srcRect t="1889" b="1889"/>
          <a:stretch>
            <a:fillRect/>
          </a:stretch>
        </p:blipFill>
        <p:spPr>
          <a:prstGeom prst="rect">
            <a:avLst/>
          </a:prstGeom>
        </p:spPr>
      </p:pic>
    </p:spTree>
    <p:extLst>
      <p:ext uri="{BB962C8B-B14F-4D97-AF65-F5344CB8AC3E}">
        <p14:creationId xmlns:p14="http://schemas.microsoft.com/office/powerpoint/2010/main" val="396205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8A17B89-0B4F-451A-944C-7131B373A923}"/>
              </a:ext>
            </a:extLst>
          </p:cNvPr>
          <p:cNvPicPr>
            <a:picLocks noGrp="1" noChangeAspect="1"/>
          </p:cNvPicPr>
          <p:nvPr>
            <p:ph type="pic" sz="quarter" idx="10"/>
          </p:nvPr>
        </p:nvPicPr>
        <p:blipFill>
          <a:blip r:embed="rId2"/>
          <a:srcRect t="2322" b="2322"/>
          <a:stretch>
            <a:fillRect/>
          </a:stretch>
        </p:blipFill>
        <p:spPr>
          <a:prstGeom prst="rect">
            <a:avLst/>
          </a:prstGeom>
        </p:spPr>
      </p:pic>
    </p:spTree>
    <p:extLst>
      <p:ext uri="{BB962C8B-B14F-4D97-AF65-F5344CB8AC3E}">
        <p14:creationId xmlns:p14="http://schemas.microsoft.com/office/powerpoint/2010/main" val="105383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student work</a:t>
            </a:r>
          </a:p>
        </p:txBody>
      </p:sp>
      <p:sp>
        <p:nvSpPr>
          <p:cNvPr id="3" name="Content Placeholder 2"/>
          <p:cNvSpPr>
            <a:spLocks noGrp="1"/>
          </p:cNvSpPr>
          <p:nvPr>
            <p:ph idx="1"/>
          </p:nvPr>
        </p:nvSpPr>
        <p:spPr/>
        <p:txBody>
          <a:bodyPr>
            <a:normAutofit/>
          </a:bodyPr>
          <a:lstStyle/>
          <a:p>
            <a:pPr marL="0" indent="0">
              <a:buNone/>
            </a:pPr>
            <a:r>
              <a:rPr lang="en-GB" sz="2800" dirty="0"/>
              <a:t>You can give feedback/ assessment wherever you see these labels:</a:t>
            </a:r>
          </a:p>
          <a:p>
            <a:pPr marL="0" indent="0">
              <a:buNone/>
            </a:pPr>
            <a:endParaRPr lang="en-GB" sz="1700" dirty="0"/>
          </a:p>
          <a:p>
            <a:pPr marL="0" indent="0">
              <a:buNone/>
            </a:pPr>
            <a:endParaRPr lang="en-GB" sz="1800" dirty="0"/>
          </a:p>
          <a:p>
            <a:pPr marL="0" indent="0">
              <a:buNone/>
            </a:pPr>
            <a:r>
              <a:rPr lang="en-GB" sz="2800" dirty="0"/>
              <a:t>Usually this will be clicking to say you verify some element in the portfolio, or have done an interview etc. </a:t>
            </a:r>
          </a:p>
          <a:p>
            <a:pPr marL="0" indent="0">
              <a:buNone/>
            </a:pPr>
            <a:endParaRPr lang="en-GB" sz="2000" dirty="0"/>
          </a:p>
          <a:p>
            <a:pPr marL="0" indent="0">
              <a:buNone/>
            </a:pPr>
            <a:r>
              <a:rPr lang="en-GB" dirty="0"/>
              <a:t>When you’ve assessed something, scroll to the bottom of the page and click the ‘</a:t>
            </a:r>
            <a:r>
              <a:rPr lang="en-GB" b="1" dirty="0">
                <a:solidFill>
                  <a:srgbClr val="00B0F0"/>
                </a:solidFill>
              </a:rPr>
              <a:t>Save</a:t>
            </a:r>
            <a:r>
              <a:rPr lang="en-GB" dirty="0"/>
              <a:t>’ button: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988"/>
          <a:stretch/>
        </p:blipFill>
        <p:spPr bwMode="auto">
          <a:xfrm>
            <a:off x="467544" y="2507189"/>
            <a:ext cx="2537282" cy="68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20" t="38851" r="68934" b="11757"/>
          <a:stretch/>
        </p:blipFill>
        <p:spPr bwMode="auto">
          <a:xfrm>
            <a:off x="899592" y="6007392"/>
            <a:ext cx="1440160" cy="699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31840" y="6149689"/>
            <a:ext cx="3871430" cy="369332"/>
          </a:xfrm>
          <a:prstGeom prst="rect">
            <a:avLst/>
          </a:prstGeom>
          <a:noFill/>
        </p:spPr>
        <p:txBody>
          <a:bodyPr wrap="square" rtlCol="0">
            <a:spAutoFit/>
          </a:bodyPr>
          <a:lstStyle/>
          <a:p>
            <a:r>
              <a:rPr lang="en-GB" i="1" dirty="0">
                <a:solidFill>
                  <a:srgbClr val="0070C0"/>
                </a:solidFill>
              </a:rPr>
              <a:t>Please don’t forget to save. Please.</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216" y="2420888"/>
            <a:ext cx="2878198" cy="77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5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par>
                          <p:cTn id="7" fill="hold">
                            <p:stCondLst>
                              <p:cond delay="200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What is </a:t>
            </a:r>
            <a:r>
              <a:rPr lang="en-GB" dirty="0" err="1"/>
              <a:t>PebblePad</a:t>
            </a:r>
            <a:r>
              <a:rPr lang="en-GB" dirty="0"/>
              <a:t>?</a:t>
            </a:r>
          </a:p>
        </p:txBody>
      </p:sp>
      <p:sp>
        <p:nvSpPr>
          <p:cNvPr id="3" name="Content Placeholder 2"/>
          <p:cNvSpPr>
            <a:spLocks noGrp="1"/>
          </p:cNvSpPr>
          <p:nvPr>
            <p:ph idx="1"/>
          </p:nvPr>
        </p:nvSpPr>
        <p:spPr>
          <a:xfrm>
            <a:off x="265510" y="2564904"/>
            <a:ext cx="8560594" cy="1559421"/>
          </a:xfrm>
        </p:spPr>
        <p:txBody>
          <a:bodyPr/>
          <a:lstStyle/>
          <a:p>
            <a:pPr marL="0" indent="0">
              <a:buNone/>
            </a:pPr>
            <a:r>
              <a:rPr lang="en-GB" dirty="0">
                <a:solidFill>
                  <a:schemeClr val="tx2"/>
                </a:solidFill>
              </a:rPr>
              <a:t>Find out about </a:t>
            </a:r>
            <a:r>
              <a:rPr lang="en-GB" dirty="0" err="1">
                <a:solidFill>
                  <a:schemeClr val="tx2"/>
                </a:solidFill>
              </a:rPr>
              <a:t>PebblePad</a:t>
            </a:r>
            <a:r>
              <a:rPr lang="en-GB" dirty="0">
                <a:solidFill>
                  <a:schemeClr val="tx2"/>
                </a:solidFill>
              </a:rPr>
              <a:t> in less than a minute by clicking this link:</a:t>
            </a:r>
          </a:p>
          <a:p>
            <a:pPr marL="0" indent="0">
              <a:buNone/>
            </a:pPr>
            <a:endParaRPr lang="en-GB" dirty="0">
              <a:solidFill>
                <a:schemeClr val="tx2"/>
              </a:solidFill>
            </a:endParaRPr>
          </a:p>
          <a:p>
            <a:pPr marL="0" lvl="0" indent="0" fontAlgn="auto">
              <a:lnSpc>
                <a:spcPct val="100000"/>
              </a:lnSpc>
              <a:spcBef>
                <a:spcPts val="0"/>
              </a:spcBef>
              <a:spcAft>
                <a:spcPts val="0"/>
              </a:spcAft>
              <a:buNone/>
            </a:pPr>
            <a:r>
              <a:rPr lang="en-GB" sz="2200" dirty="0">
                <a:solidFill>
                  <a:srgbClr val="44546A"/>
                </a:solidFill>
                <a:hlinkClick r:id="rId3">
                  <a:extLst>
                    <a:ext uri="{A12FA001-AC4F-418D-AE19-62706E023703}">
                      <ahyp:hlinkClr xmlns:ahyp="http://schemas.microsoft.com/office/drawing/2018/hyperlinkcolor" val="tx"/>
                    </a:ext>
                  </a:extLst>
                </a:hlinkClick>
              </a:rPr>
              <a:t>https://www.youtube.com/watch?v=25Bf1xIYvBU</a:t>
            </a:r>
            <a:endParaRPr lang="en-GB" sz="2200" dirty="0">
              <a:solidFill>
                <a:srgbClr val="44546A"/>
              </a:solidFill>
            </a:endParaRPr>
          </a:p>
          <a:p>
            <a:pPr marL="0" lvl="0" indent="0" fontAlgn="auto">
              <a:lnSpc>
                <a:spcPct val="100000"/>
              </a:lnSpc>
              <a:spcBef>
                <a:spcPts val="0"/>
              </a:spcBef>
              <a:spcAft>
                <a:spcPts val="0"/>
              </a:spcAft>
              <a:buNone/>
            </a:pPr>
            <a:endParaRPr lang="en-GB" sz="2200" dirty="0">
              <a:solidFill>
                <a:srgbClr val="44546A"/>
              </a:solidFill>
            </a:endParaRPr>
          </a:p>
          <a:p>
            <a:pPr marL="0" indent="0" algn="ctr">
              <a:buNone/>
            </a:pPr>
            <a:endParaRPr lang="en-GB" dirty="0">
              <a:solidFill>
                <a:schemeClr val="tx2"/>
              </a:solidFill>
            </a:endParaRPr>
          </a:p>
        </p:txBody>
      </p:sp>
    </p:spTree>
    <p:extLst>
      <p:ext uri="{BB962C8B-B14F-4D97-AF65-F5344CB8AC3E}">
        <p14:creationId xmlns:p14="http://schemas.microsoft.com/office/powerpoint/2010/main" val="4067031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4E9B-2D9B-4AFB-9BCD-F4F951EA7FBB}"/>
              </a:ext>
            </a:extLst>
          </p:cNvPr>
          <p:cNvSpPr>
            <a:spLocks noGrp="1"/>
          </p:cNvSpPr>
          <p:nvPr>
            <p:ph type="title"/>
          </p:nvPr>
        </p:nvSpPr>
        <p:spPr/>
        <p:txBody>
          <a:bodyPr/>
          <a:lstStyle/>
          <a:p>
            <a:r>
              <a:rPr lang="en-GB" dirty="0"/>
              <a:t>MYE PAD Key components</a:t>
            </a:r>
          </a:p>
        </p:txBody>
      </p:sp>
      <p:sp>
        <p:nvSpPr>
          <p:cNvPr id="3" name="Content Placeholder 2">
            <a:extLst>
              <a:ext uri="{FF2B5EF4-FFF2-40B4-BE49-F238E27FC236}">
                <a16:creationId xmlns:a16="http://schemas.microsoft.com/office/drawing/2014/main" id="{E893A0A6-8590-4B87-9554-02A7BD2D3C6A}"/>
              </a:ext>
            </a:extLst>
          </p:cNvPr>
          <p:cNvSpPr>
            <a:spLocks noGrp="1"/>
          </p:cNvSpPr>
          <p:nvPr>
            <p:ph idx="1"/>
          </p:nvPr>
        </p:nvSpPr>
        <p:spPr>
          <a:xfrm>
            <a:off x="265510" y="2606005"/>
            <a:ext cx="8560594" cy="3259137"/>
          </a:xfrm>
        </p:spPr>
        <p:txBody>
          <a:bodyPr/>
          <a:lstStyle/>
          <a:p>
            <a:r>
              <a:rPr lang="en-GB" dirty="0"/>
              <a:t>The MYE PAD is divided into tabs across the screen:</a:t>
            </a:r>
          </a:p>
          <a:p>
            <a:endParaRPr lang="en-GB" dirty="0"/>
          </a:p>
          <a:p>
            <a:endParaRPr lang="en-GB" dirty="0"/>
          </a:p>
          <a:p>
            <a:r>
              <a:rPr lang="en-GB" dirty="0"/>
              <a:t>There is guidance on each page in the MYE PAD which you can access by clicking the pdf links.</a:t>
            </a:r>
          </a:p>
        </p:txBody>
      </p:sp>
      <p:pic>
        <p:nvPicPr>
          <p:cNvPr id="4" name="Picture 3">
            <a:extLst>
              <a:ext uri="{FF2B5EF4-FFF2-40B4-BE49-F238E27FC236}">
                <a16:creationId xmlns:a16="http://schemas.microsoft.com/office/drawing/2014/main" id="{1409FF7C-996A-4DCD-818B-4C30C7638796}"/>
              </a:ext>
            </a:extLst>
          </p:cNvPr>
          <p:cNvPicPr>
            <a:picLocks noChangeAspect="1"/>
          </p:cNvPicPr>
          <p:nvPr/>
        </p:nvPicPr>
        <p:blipFill>
          <a:blip r:embed="rId2"/>
          <a:stretch>
            <a:fillRect/>
          </a:stretch>
        </p:blipFill>
        <p:spPr>
          <a:xfrm>
            <a:off x="134540" y="3068960"/>
            <a:ext cx="8743950" cy="590550"/>
          </a:xfrm>
          <a:prstGeom prst="rect">
            <a:avLst/>
          </a:prstGeom>
        </p:spPr>
      </p:pic>
    </p:spTree>
    <p:extLst>
      <p:ext uri="{BB962C8B-B14F-4D97-AF65-F5344CB8AC3E}">
        <p14:creationId xmlns:p14="http://schemas.microsoft.com/office/powerpoint/2010/main" val="355911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C272-C680-401C-A40F-F08322B68A1B}"/>
              </a:ext>
            </a:extLst>
          </p:cNvPr>
          <p:cNvSpPr>
            <a:spLocks noGrp="1"/>
          </p:cNvSpPr>
          <p:nvPr>
            <p:ph type="title"/>
          </p:nvPr>
        </p:nvSpPr>
        <p:spPr/>
        <p:txBody>
          <a:bodyPr/>
          <a:lstStyle/>
          <a:p>
            <a:r>
              <a:rPr lang="en-GB" dirty="0"/>
              <a:t>MYE PAD explained</a:t>
            </a:r>
          </a:p>
        </p:txBody>
      </p:sp>
      <p:sp>
        <p:nvSpPr>
          <p:cNvPr id="3" name="Content Placeholder 2">
            <a:extLst>
              <a:ext uri="{FF2B5EF4-FFF2-40B4-BE49-F238E27FC236}">
                <a16:creationId xmlns:a16="http://schemas.microsoft.com/office/drawing/2014/main" id="{63522823-5EBE-46BA-8BCE-3EC7489CD580}"/>
              </a:ext>
            </a:extLst>
          </p:cNvPr>
          <p:cNvSpPr>
            <a:spLocks noGrp="1"/>
          </p:cNvSpPr>
          <p:nvPr>
            <p:ph idx="1"/>
          </p:nvPr>
        </p:nvSpPr>
        <p:spPr>
          <a:xfrm>
            <a:off x="291703" y="2494757"/>
            <a:ext cx="8560594" cy="3259137"/>
          </a:xfrm>
        </p:spPr>
        <p:txBody>
          <a:bodyPr/>
          <a:lstStyle/>
          <a:p>
            <a:r>
              <a:rPr lang="en-GB" dirty="0"/>
              <a:t>Please watch the video presentation that guides you through the process of completing the MYE PAD.</a:t>
            </a:r>
          </a:p>
          <a:p>
            <a:r>
              <a:rPr lang="en-GB" dirty="0"/>
              <a:t>It is about 16 minutes long:</a:t>
            </a:r>
          </a:p>
          <a:p>
            <a:r>
              <a:rPr lang="en-GB" dirty="0">
                <a:hlinkClick r:id="rId2"/>
              </a:rPr>
              <a:t>https://cdnapisec.kaltura.com/p/1355621/sp/135562100/embedIframeJs/uiconf_id/38386321/partner_id/1355621?iframeembed=true&amp;playerId=kplayer&amp;entry_id=1_88b04uac&amp;flashvars[streamerType</a:t>
            </a:r>
            <a:r>
              <a:rPr lang="en-GB" dirty="0"/>
              <a: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06126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C272-C680-401C-A40F-F08322B68A1B}"/>
              </a:ext>
            </a:extLst>
          </p:cNvPr>
          <p:cNvSpPr>
            <a:spLocks noGrp="1"/>
          </p:cNvSpPr>
          <p:nvPr>
            <p:ph type="title"/>
          </p:nvPr>
        </p:nvSpPr>
        <p:spPr/>
        <p:txBody>
          <a:bodyPr/>
          <a:lstStyle/>
          <a:p>
            <a:r>
              <a:rPr lang="en-GB" dirty="0"/>
              <a:t>MYE PAD demo version</a:t>
            </a:r>
          </a:p>
        </p:txBody>
      </p:sp>
      <p:sp>
        <p:nvSpPr>
          <p:cNvPr id="3" name="Content Placeholder 2">
            <a:extLst>
              <a:ext uri="{FF2B5EF4-FFF2-40B4-BE49-F238E27FC236}">
                <a16:creationId xmlns:a16="http://schemas.microsoft.com/office/drawing/2014/main" id="{63522823-5EBE-46BA-8BCE-3EC7489CD580}"/>
              </a:ext>
            </a:extLst>
          </p:cNvPr>
          <p:cNvSpPr>
            <a:spLocks noGrp="1"/>
          </p:cNvSpPr>
          <p:nvPr>
            <p:ph idx="1"/>
          </p:nvPr>
        </p:nvSpPr>
        <p:spPr>
          <a:xfrm>
            <a:off x="265510" y="2733675"/>
            <a:ext cx="8560594" cy="3259137"/>
          </a:xfrm>
        </p:spPr>
        <p:txBody>
          <a:bodyPr/>
          <a:lstStyle/>
          <a:p>
            <a:r>
              <a:rPr lang="en-GB" dirty="0"/>
              <a:t>You can access a demo version of the MYE PAD from this link:</a:t>
            </a:r>
          </a:p>
          <a:p>
            <a:r>
              <a:rPr lang="en-GB" dirty="0">
                <a:hlinkClick r:id="rId2"/>
              </a:rPr>
              <a:t>https://v3.pebblepad.co.uk/spa/#/public/W887ntcHhtRMW7tzrWH8qMtRqr</a:t>
            </a:r>
            <a:endParaRPr lang="en-GB" dirty="0"/>
          </a:p>
          <a:p>
            <a:r>
              <a:rPr lang="en-GB" dirty="0"/>
              <a:t>Please use this resource to familiarise yourself with the content and functions of the MYE PAD.</a:t>
            </a:r>
          </a:p>
          <a:p>
            <a:r>
              <a:rPr lang="en-GB" dirty="0"/>
              <a:t>Further information and ‘How to’ guides are also available in the students MYE PAD.</a:t>
            </a:r>
          </a:p>
          <a:p>
            <a:endParaRPr lang="en-GB" dirty="0"/>
          </a:p>
          <a:p>
            <a:endParaRPr lang="en-GB" dirty="0"/>
          </a:p>
        </p:txBody>
      </p:sp>
    </p:spTree>
    <p:extLst>
      <p:ext uri="{BB962C8B-B14F-4D97-AF65-F5344CB8AC3E}">
        <p14:creationId xmlns:p14="http://schemas.microsoft.com/office/powerpoint/2010/main" val="927018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3578-B963-43A1-8849-B244B860D3D7}"/>
              </a:ext>
            </a:extLst>
          </p:cNvPr>
          <p:cNvSpPr>
            <a:spLocks noGrp="1"/>
          </p:cNvSpPr>
          <p:nvPr>
            <p:ph type="title"/>
          </p:nvPr>
        </p:nvSpPr>
        <p:spPr>
          <a:xfrm>
            <a:off x="395536" y="1104106"/>
            <a:ext cx="8560594" cy="1325562"/>
          </a:xfrm>
        </p:spPr>
        <p:txBody>
          <a:bodyPr/>
          <a:lstStyle/>
          <a:p>
            <a:r>
              <a:rPr lang="en-GB" dirty="0"/>
              <a:t>Additional resources</a:t>
            </a:r>
          </a:p>
        </p:txBody>
      </p:sp>
      <p:sp>
        <p:nvSpPr>
          <p:cNvPr id="3" name="Content Placeholder 2">
            <a:extLst>
              <a:ext uri="{FF2B5EF4-FFF2-40B4-BE49-F238E27FC236}">
                <a16:creationId xmlns:a16="http://schemas.microsoft.com/office/drawing/2014/main" id="{4BE0C335-DDCD-4FDC-AAB9-181D4FF98027}"/>
              </a:ext>
            </a:extLst>
          </p:cNvPr>
          <p:cNvSpPr>
            <a:spLocks noGrp="1"/>
          </p:cNvSpPr>
          <p:nvPr>
            <p:ph idx="1"/>
          </p:nvPr>
        </p:nvSpPr>
        <p:spPr>
          <a:xfrm>
            <a:off x="291703" y="2403812"/>
            <a:ext cx="8560594" cy="3259137"/>
          </a:xfrm>
        </p:spPr>
        <p:txBody>
          <a:bodyPr/>
          <a:lstStyle/>
          <a:p>
            <a:r>
              <a:rPr lang="en-GB" dirty="0"/>
              <a:t>All sections of the MYE PAD are available at the PAN Midlands website as a downloadable version with a slightly different format. This would show you all the content across the whole programme if you would like to see that. It can be found at this link: </a:t>
            </a:r>
            <a:r>
              <a:rPr lang="en-GB" dirty="0">
                <a:hlinkClick r:id="rId2"/>
              </a:rPr>
              <a:t>https://www.myeplg.ac.uk/</a:t>
            </a:r>
            <a:endParaRPr lang="en-GB" dirty="0"/>
          </a:p>
          <a:p>
            <a:endParaRPr lang="en-GB" dirty="0"/>
          </a:p>
          <a:p>
            <a:r>
              <a:rPr lang="en-GB" dirty="0"/>
              <a:t>Visit the University of Hull Placement Team website for a demo version of the MYE PAD as well as the full MYE PAD help guide for Practice Assessors and Practice Supervisors: </a:t>
            </a:r>
            <a:r>
              <a:rPr lang="en-GB" dirty="0">
                <a:hlinkClick r:id="rId3"/>
              </a:rPr>
              <a:t>https://www.hull.ac.uk/faculties/fhs/shsw/placement-team</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73258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03" y="548680"/>
            <a:ext cx="8560594" cy="1325562"/>
          </a:xfrm>
        </p:spPr>
        <p:txBody>
          <a:bodyPr/>
          <a:lstStyle/>
          <a:p>
            <a:pPr algn="ctr"/>
            <a:r>
              <a:rPr lang="en-GB" dirty="0"/>
              <a:t>What is MYE PAD?</a:t>
            </a:r>
          </a:p>
        </p:txBody>
      </p:sp>
      <p:sp>
        <p:nvSpPr>
          <p:cNvPr id="4" name="TextBox 3"/>
          <p:cNvSpPr txBox="1"/>
          <p:nvPr/>
        </p:nvSpPr>
        <p:spPr>
          <a:xfrm>
            <a:off x="251520" y="1556792"/>
            <a:ext cx="7652084" cy="526297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F497D"/>
                </a:solidFill>
                <a:effectLst/>
                <a:uLnTx/>
                <a:uFillTx/>
                <a:latin typeface="Calibri" panose="020F0502020204030204"/>
                <a:ea typeface="+mn-ea"/>
                <a:cs typeface="+mn-cs"/>
              </a:rPr>
              <a:t>MYE PAD is a workbook inside the students’ PebblePad account.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1F497D"/>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ircular"/>
                <a:ea typeface="+mn-ea"/>
                <a:cs typeface="+mn-cs"/>
              </a:rPr>
              <a:t>The</a:t>
            </a:r>
            <a:r>
              <a:rPr kumimoji="0" lang="en-GB" sz="2400" b="0" i="0" u="none" strike="noStrike" kern="1200" cap="none" spc="0" normalizeH="0" baseline="0" noProof="0" dirty="0">
                <a:ln>
                  <a:noFill/>
                </a:ln>
                <a:solidFill>
                  <a:srgbClr val="1F497D"/>
                </a:solidFill>
                <a:effectLst/>
                <a:uLnTx/>
                <a:uFillTx/>
                <a:latin typeface="Circular"/>
                <a:ea typeface="+mn-ea"/>
                <a:cs typeface="+mn-cs"/>
              </a:rPr>
              <a:t> </a:t>
            </a:r>
            <a:r>
              <a:rPr kumimoji="0" lang="en-GB" sz="2400" b="0" i="0" u="none" strike="noStrike" kern="1200" cap="none" spc="0" normalizeH="0" baseline="0" noProof="0" dirty="0">
                <a:ln>
                  <a:noFill/>
                </a:ln>
                <a:solidFill>
                  <a:srgbClr val="4A4949"/>
                </a:solidFill>
                <a:effectLst/>
                <a:uLnTx/>
                <a:uFillTx/>
                <a:latin typeface="Circular"/>
                <a:ea typeface="+mn-ea"/>
                <a:cs typeface="+mn-cs"/>
              </a:rPr>
              <a:t>Midlands, Yorkshire and East Practice Assessment Document (MYE PAD) has been developed by the Pan London Practice Learning Group in collaboration with practice partners, mentors, academic staff, students and service users across London, the Midlands, Yorkshire and the East of England regions to support nursing students to achieve the criteria set out in the Future Nurse: Standards of proficiency for registered nurses, (NMC 2018)</a:t>
            </a:r>
            <a:endParaRPr kumimoji="0" lang="en-GB" sz="2400" b="0" i="0" u="none" strike="noStrike" kern="1200" cap="none" spc="0" normalizeH="0" baseline="0" noProof="0" dirty="0">
              <a:ln>
                <a:noFill/>
              </a:ln>
              <a:solidFill>
                <a:srgbClr val="1F497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F497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F497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10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CFC8-F022-407A-BD6F-C6DE37CD81C7}"/>
              </a:ext>
            </a:extLst>
          </p:cNvPr>
          <p:cNvSpPr>
            <a:spLocks noGrp="1"/>
          </p:cNvSpPr>
          <p:nvPr>
            <p:ph type="title"/>
          </p:nvPr>
        </p:nvSpPr>
        <p:spPr>
          <a:xfrm>
            <a:off x="1531148" y="704235"/>
            <a:ext cx="7272808" cy="1325562"/>
          </a:xfrm>
        </p:spPr>
        <p:txBody>
          <a:bodyPr/>
          <a:lstStyle/>
          <a:p>
            <a:r>
              <a:rPr lang="en-GB" dirty="0"/>
              <a:t>Who will be using the MYE PAD?</a:t>
            </a:r>
          </a:p>
        </p:txBody>
      </p:sp>
      <p:sp>
        <p:nvSpPr>
          <p:cNvPr id="3" name="Content Placeholder 2">
            <a:extLst>
              <a:ext uri="{FF2B5EF4-FFF2-40B4-BE49-F238E27FC236}">
                <a16:creationId xmlns:a16="http://schemas.microsoft.com/office/drawing/2014/main" id="{B875FBBE-3FC2-4ABC-8E82-1EA504C90E1C}"/>
              </a:ext>
            </a:extLst>
          </p:cNvPr>
          <p:cNvSpPr>
            <a:spLocks noGrp="1"/>
          </p:cNvSpPr>
          <p:nvPr>
            <p:ph idx="1"/>
          </p:nvPr>
        </p:nvSpPr>
        <p:spPr>
          <a:xfrm>
            <a:off x="265510" y="2070894"/>
            <a:ext cx="8560594" cy="4310434"/>
          </a:xfrm>
        </p:spPr>
        <p:txBody>
          <a:bodyPr/>
          <a:lstStyle/>
          <a:p>
            <a:pPr>
              <a:lnSpc>
                <a:spcPct val="100000"/>
              </a:lnSpc>
            </a:pPr>
            <a:r>
              <a:rPr lang="en-GB" dirty="0"/>
              <a:t>All nursing students will be using an electronic Practice Assessment Document which will be on a web based platform called </a:t>
            </a:r>
            <a:r>
              <a:rPr lang="en-GB" dirty="0" err="1"/>
              <a:t>PebblePad</a:t>
            </a:r>
            <a:r>
              <a:rPr lang="en-GB" dirty="0"/>
              <a:t>.</a:t>
            </a:r>
          </a:p>
          <a:p>
            <a:pPr>
              <a:lnSpc>
                <a:spcPct val="100000"/>
              </a:lnSpc>
            </a:pPr>
            <a:r>
              <a:rPr lang="en-GB" dirty="0"/>
              <a:t>Students currently in their second or third year/part of the nursing programme will be on the existing nursing course and they will continue to use the Electronic Practice Assessment Document (</a:t>
            </a:r>
            <a:r>
              <a:rPr lang="en-GB" dirty="0" err="1"/>
              <a:t>ePAD</a:t>
            </a:r>
            <a:r>
              <a:rPr lang="en-GB" dirty="0"/>
              <a:t>).</a:t>
            </a:r>
          </a:p>
          <a:p>
            <a:pPr>
              <a:lnSpc>
                <a:spcPct val="100000"/>
              </a:lnSpc>
            </a:pPr>
            <a:r>
              <a:rPr lang="en-GB" dirty="0"/>
              <a:t>Students starting their nursing course from September 2020 onwards will  be using the Midlands, Yorkshire and East Practice Assessment Document (MYEPAD).</a:t>
            </a:r>
          </a:p>
          <a:p>
            <a:pPr>
              <a:lnSpc>
                <a:spcPct val="100000"/>
              </a:lnSpc>
            </a:pPr>
            <a:r>
              <a:rPr lang="en-GB" dirty="0"/>
              <a:t>This will include degree nurse apprentices and all 4 fields of the undergraduate BSc nursing programme</a:t>
            </a:r>
          </a:p>
        </p:txBody>
      </p:sp>
    </p:spTree>
    <p:extLst>
      <p:ext uri="{BB962C8B-B14F-4D97-AF65-F5344CB8AC3E}">
        <p14:creationId xmlns:p14="http://schemas.microsoft.com/office/powerpoint/2010/main" val="417995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6000-E2B5-4517-B87D-8CC40435803C}"/>
              </a:ext>
            </a:extLst>
          </p:cNvPr>
          <p:cNvSpPr>
            <a:spLocks noGrp="1"/>
          </p:cNvSpPr>
          <p:nvPr>
            <p:ph type="title"/>
          </p:nvPr>
        </p:nvSpPr>
        <p:spPr>
          <a:xfrm>
            <a:off x="244073" y="950576"/>
            <a:ext cx="8560594" cy="1325562"/>
          </a:xfrm>
        </p:spPr>
        <p:txBody>
          <a:bodyPr/>
          <a:lstStyle/>
          <a:p>
            <a:r>
              <a:rPr lang="en-GB" dirty="0"/>
              <a:t>Key differences from </a:t>
            </a:r>
            <a:r>
              <a:rPr lang="en-GB" dirty="0" err="1"/>
              <a:t>ePAD</a:t>
            </a:r>
            <a:endParaRPr lang="en-GB" dirty="0"/>
          </a:p>
        </p:txBody>
      </p:sp>
      <p:sp>
        <p:nvSpPr>
          <p:cNvPr id="3" name="Content Placeholder 2">
            <a:extLst>
              <a:ext uri="{FF2B5EF4-FFF2-40B4-BE49-F238E27FC236}">
                <a16:creationId xmlns:a16="http://schemas.microsoft.com/office/drawing/2014/main" id="{AEF261AD-197B-4BDC-AD13-05DEBD8D5865}"/>
              </a:ext>
            </a:extLst>
          </p:cNvPr>
          <p:cNvSpPr>
            <a:spLocks noGrp="1"/>
          </p:cNvSpPr>
          <p:nvPr>
            <p:ph idx="1"/>
          </p:nvPr>
        </p:nvSpPr>
        <p:spPr>
          <a:xfrm>
            <a:off x="234154" y="2132857"/>
            <a:ext cx="8560594" cy="3621038"/>
          </a:xfrm>
        </p:spPr>
        <p:txBody>
          <a:bodyPr/>
          <a:lstStyle/>
          <a:p>
            <a:r>
              <a:rPr lang="en-GB" dirty="0"/>
              <a:t>1 document </a:t>
            </a:r>
          </a:p>
          <a:p>
            <a:r>
              <a:rPr lang="en-GB" dirty="0"/>
              <a:t>No nursing field variance</a:t>
            </a:r>
          </a:p>
          <a:p>
            <a:r>
              <a:rPr lang="en-GB" dirty="0"/>
              <a:t>MYE PAD must be used as directed. As it is a shared document with many other universities it cannot be adapted/changes locally</a:t>
            </a:r>
          </a:p>
          <a:p>
            <a:r>
              <a:rPr lang="en-GB" dirty="0"/>
              <a:t>Guidance built into each section/page</a:t>
            </a:r>
          </a:p>
          <a:p>
            <a:r>
              <a:rPr lang="en-GB" dirty="0"/>
              <a:t>More detailed guidance in separate ‘how to’ sections for assessors and supervisors:</a:t>
            </a:r>
          </a:p>
        </p:txBody>
      </p:sp>
      <p:pic>
        <p:nvPicPr>
          <p:cNvPr id="4" name="Picture 3">
            <a:extLst>
              <a:ext uri="{FF2B5EF4-FFF2-40B4-BE49-F238E27FC236}">
                <a16:creationId xmlns:a16="http://schemas.microsoft.com/office/drawing/2014/main" id="{0B5713D7-0027-4A14-89F4-0BA8BCA7D48C}"/>
              </a:ext>
            </a:extLst>
          </p:cNvPr>
          <p:cNvPicPr>
            <a:picLocks noChangeAspect="1"/>
          </p:cNvPicPr>
          <p:nvPr/>
        </p:nvPicPr>
        <p:blipFill>
          <a:blip r:embed="rId2"/>
          <a:stretch>
            <a:fillRect/>
          </a:stretch>
        </p:blipFill>
        <p:spPr>
          <a:xfrm>
            <a:off x="2683541" y="4581863"/>
            <a:ext cx="1695863" cy="1969765"/>
          </a:xfrm>
          <a:prstGeom prst="rect">
            <a:avLst/>
          </a:prstGeom>
        </p:spPr>
      </p:pic>
      <p:sp>
        <p:nvSpPr>
          <p:cNvPr id="5" name="Rectangle 4">
            <a:extLst>
              <a:ext uri="{FF2B5EF4-FFF2-40B4-BE49-F238E27FC236}">
                <a16:creationId xmlns:a16="http://schemas.microsoft.com/office/drawing/2014/main" id="{2BA7B1CC-A3C0-4D37-B66B-396ABDFA3EF5}"/>
              </a:ext>
            </a:extLst>
          </p:cNvPr>
          <p:cNvSpPr/>
          <p:nvPr/>
        </p:nvSpPr>
        <p:spPr>
          <a:xfrm>
            <a:off x="8524654" y="4837471"/>
            <a:ext cx="479513" cy="391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812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52736"/>
            <a:ext cx="8560594" cy="868759"/>
          </a:xfrm>
        </p:spPr>
        <p:txBody>
          <a:bodyPr wrap="square" anchor="b">
            <a:normAutofit/>
          </a:bodyPr>
          <a:lstStyle/>
          <a:p>
            <a:r>
              <a:rPr lang="en-GB" dirty="0"/>
              <a:t>IT/technical support</a:t>
            </a:r>
          </a:p>
        </p:txBody>
      </p:sp>
      <p:graphicFrame>
        <p:nvGraphicFramePr>
          <p:cNvPr id="5" name="Content Placeholder 2">
            <a:extLst>
              <a:ext uri="{FF2B5EF4-FFF2-40B4-BE49-F238E27FC236}">
                <a16:creationId xmlns:a16="http://schemas.microsoft.com/office/drawing/2014/main" id="{C5521B4B-07C9-44FD-B786-B423685A6951}"/>
              </a:ext>
            </a:extLst>
          </p:cNvPr>
          <p:cNvGraphicFramePr>
            <a:graphicFrameLocks noGrp="1"/>
          </p:cNvGraphicFramePr>
          <p:nvPr>
            <p:ph idx="1"/>
            <p:extLst>
              <p:ext uri="{D42A27DB-BD31-4B8C-83A1-F6EECF244321}">
                <p14:modId xmlns:p14="http://schemas.microsoft.com/office/powerpoint/2010/main" val="2906989651"/>
              </p:ext>
            </p:extLst>
          </p:nvPr>
        </p:nvGraphicFramePr>
        <p:xfrm>
          <a:off x="291703" y="1921495"/>
          <a:ext cx="8560594" cy="4265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51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3888432" cy="1008112"/>
          </a:xfrm>
        </p:spPr>
        <p:txBody>
          <a:bodyPr wrap="square" anchor="ctr">
            <a:normAutofit/>
          </a:bodyPr>
          <a:lstStyle/>
          <a:p>
            <a:r>
              <a:rPr lang="en-GB" dirty="0"/>
              <a:t>Help with  MYE PAD…</a:t>
            </a:r>
          </a:p>
        </p:txBody>
      </p:sp>
      <p:graphicFrame>
        <p:nvGraphicFramePr>
          <p:cNvPr id="5" name="Content Placeholder 2">
            <a:extLst>
              <a:ext uri="{FF2B5EF4-FFF2-40B4-BE49-F238E27FC236}">
                <a16:creationId xmlns:a16="http://schemas.microsoft.com/office/drawing/2014/main" id="{175F91D2-A4D8-468F-9965-CAD7F581DC0D}"/>
              </a:ext>
            </a:extLst>
          </p:cNvPr>
          <p:cNvGraphicFramePr>
            <a:graphicFrameLocks noGrp="1"/>
          </p:cNvGraphicFramePr>
          <p:nvPr>
            <p:ph idx="1"/>
            <p:extLst>
              <p:ext uri="{D42A27DB-BD31-4B8C-83A1-F6EECF244321}">
                <p14:modId xmlns:p14="http://schemas.microsoft.com/office/powerpoint/2010/main" val="3926768651"/>
              </p:ext>
            </p:extLst>
          </p:nvPr>
        </p:nvGraphicFramePr>
        <p:xfrm>
          <a:off x="291702" y="1223317"/>
          <a:ext cx="8672785" cy="4149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07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Logging in to </a:t>
            </a:r>
            <a:r>
              <a:rPr lang="en-GB" dirty="0" err="1"/>
              <a:t>PebblePad</a:t>
            </a:r>
            <a:r>
              <a:rPr lang="en-GB" dirty="0"/>
              <a:t> (1)</a:t>
            </a:r>
          </a:p>
        </p:txBody>
      </p:sp>
      <p:sp>
        <p:nvSpPr>
          <p:cNvPr id="3" name="Content Placeholder 2"/>
          <p:cNvSpPr>
            <a:spLocks noGrp="1"/>
          </p:cNvSpPr>
          <p:nvPr>
            <p:ph idx="1"/>
          </p:nvPr>
        </p:nvSpPr>
        <p:spPr>
          <a:xfrm>
            <a:off x="457200" y="1417638"/>
            <a:ext cx="8363272" cy="5179714"/>
          </a:xfrm>
        </p:spPr>
        <p:txBody>
          <a:bodyPr>
            <a:normAutofit fontScale="92500" lnSpcReduction="20000"/>
          </a:bodyPr>
          <a:lstStyle/>
          <a:p>
            <a:pPr marL="0" indent="0">
              <a:buNone/>
            </a:pPr>
            <a:r>
              <a:rPr lang="en-GB" dirty="0"/>
              <a:t>To login, you need two things: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…and a computer of course!</a:t>
            </a:r>
          </a:p>
          <a:p>
            <a:pPr marL="0" indent="0">
              <a:buNone/>
            </a:pPr>
            <a:endParaRPr lang="en-GB" dirty="0"/>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32750744"/>
              </p:ext>
            </p:extLst>
          </p:nvPr>
        </p:nvGraphicFramePr>
        <p:xfrm>
          <a:off x="683568" y="2060848"/>
          <a:ext cx="7848872" cy="3600400"/>
        </p:xfrm>
        <a:graphic>
          <a:graphicData uri="http://schemas.openxmlformats.org/drawingml/2006/table">
            <a:tbl>
              <a:tblPr firstRow="1" bandRow="1">
                <a:tableStyleId>{5940675A-B579-460E-94D1-54222C63F5DA}</a:tableStyleId>
              </a:tblPr>
              <a:tblGrid>
                <a:gridCol w="2667092">
                  <a:extLst>
                    <a:ext uri="{9D8B030D-6E8A-4147-A177-3AD203B41FA5}">
                      <a16:colId xmlns:a16="http://schemas.microsoft.com/office/drawing/2014/main" val="20000"/>
                    </a:ext>
                  </a:extLst>
                </a:gridCol>
                <a:gridCol w="5181780">
                  <a:extLst>
                    <a:ext uri="{9D8B030D-6E8A-4147-A177-3AD203B41FA5}">
                      <a16:colId xmlns:a16="http://schemas.microsoft.com/office/drawing/2014/main" val="20001"/>
                    </a:ext>
                  </a:extLst>
                </a:gridCol>
              </a:tblGrid>
              <a:tr h="1373034">
                <a:tc>
                  <a:txBody>
                    <a:bodyPr/>
                    <a:lstStyle/>
                    <a:p>
                      <a:r>
                        <a:rPr lang="en-GB" sz="2800" dirty="0"/>
                        <a:t>Your username </a:t>
                      </a:r>
                    </a:p>
                  </a:txBody>
                  <a:tcPr/>
                </a:tc>
                <a:tc>
                  <a:txBody>
                    <a:bodyPr/>
                    <a:lstStyle/>
                    <a:p>
                      <a:r>
                        <a:rPr lang="en-GB" sz="2800" dirty="0"/>
                        <a:t>This is your </a:t>
                      </a:r>
                      <a:r>
                        <a:rPr lang="en-GB" sz="2800" b="1" u="sng" dirty="0"/>
                        <a:t>full</a:t>
                      </a:r>
                      <a:r>
                        <a:rPr lang="en-GB" sz="2800" dirty="0"/>
                        <a:t> work email, e.g. florence.nightingale@bthft.nhs.uk</a:t>
                      </a:r>
                    </a:p>
                    <a:p>
                      <a:r>
                        <a:rPr lang="en-GB" sz="2800" dirty="0"/>
                        <a:t> </a:t>
                      </a:r>
                    </a:p>
                  </a:txBody>
                  <a:tcPr/>
                </a:tc>
                <a:extLst>
                  <a:ext uri="{0D108BD9-81ED-4DB2-BD59-A6C34878D82A}">
                    <a16:rowId xmlns:a16="http://schemas.microsoft.com/office/drawing/2014/main" val="10000"/>
                  </a:ext>
                </a:extLst>
              </a:tr>
              <a:tr h="2227366">
                <a:tc>
                  <a:txBody>
                    <a:bodyPr/>
                    <a:lstStyle/>
                    <a:p>
                      <a:r>
                        <a:rPr lang="en-GB" sz="2800" dirty="0"/>
                        <a:t>Your password</a:t>
                      </a:r>
                    </a:p>
                  </a:txBody>
                  <a:tcPr/>
                </a:tc>
                <a:tc>
                  <a:txBody>
                    <a:bodyPr/>
                    <a:lstStyle/>
                    <a:p>
                      <a:r>
                        <a:rPr lang="en-GB" sz="2800" dirty="0"/>
                        <a:t>A randomly generated</a:t>
                      </a:r>
                      <a:r>
                        <a:rPr lang="en-GB" sz="2800" baseline="0" dirty="0"/>
                        <a:t> password will be sent to your work email from </a:t>
                      </a:r>
                      <a:r>
                        <a:rPr lang="en-GB" sz="2800" baseline="0" dirty="0">
                          <a:hlinkClick r:id="rId3"/>
                        </a:rPr>
                        <a:t>noreply@pebblepad.co.uk</a:t>
                      </a:r>
                      <a:r>
                        <a:rPr lang="en-GB" sz="2800" baseline="0" dirty="0"/>
                        <a:t> </a:t>
                      </a:r>
                    </a:p>
                    <a:p>
                      <a:r>
                        <a:rPr lang="en-GB" sz="2800" dirty="0"/>
                        <a:t>You should</a:t>
                      </a:r>
                      <a:r>
                        <a:rPr lang="en-GB" sz="2800" baseline="0" dirty="0"/>
                        <a:t> change it to something memorable when you first login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830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Logging in to </a:t>
            </a:r>
            <a:r>
              <a:rPr lang="en-GB" dirty="0" err="1"/>
              <a:t>PebblePad</a:t>
            </a:r>
            <a:r>
              <a:rPr lang="en-GB" dirty="0"/>
              <a:t> (2) </a:t>
            </a:r>
          </a:p>
        </p:txBody>
      </p:sp>
      <p:sp>
        <p:nvSpPr>
          <p:cNvPr id="3" name="Content Placeholder 2"/>
          <p:cNvSpPr>
            <a:spLocks noGrp="1"/>
          </p:cNvSpPr>
          <p:nvPr>
            <p:ph idx="1"/>
          </p:nvPr>
        </p:nvSpPr>
        <p:spPr>
          <a:xfrm>
            <a:off x="457200" y="1600200"/>
            <a:ext cx="4546848" cy="4525963"/>
          </a:xfrm>
        </p:spPr>
        <p:txBody>
          <a:bodyPr>
            <a:normAutofit/>
          </a:bodyPr>
          <a:lstStyle/>
          <a:p>
            <a:pPr marL="514350" indent="-514350">
              <a:buFont typeface="+mj-lt"/>
              <a:buAutoNum type="arabicPeriod"/>
            </a:pPr>
            <a:r>
              <a:rPr lang="en-GB" dirty="0"/>
              <a:t>Open a browser</a:t>
            </a:r>
          </a:p>
          <a:p>
            <a:pPr marL="514350" indent="-514350">
              <a:buFont typeface="+mj-lt"/>
              <a:buAutoNum type="arabicPeriod"/>
            </a:pPr>
            <a:r>
              <a:rPr lang="en-GB" dirty="0"/>
              <a:t>On a search engine type </a:t>
            </a:r>
            <a:r>
              <a:rPr lang="en-GB" dirty="0" err="1"/>
              <a:t>pebblepad@hull</a:t>
            </a: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pic>
        <p:nvPicPr>
          <p:cNvPr id="5" name="Picture 4" descr="C:\Users\jrobbins\AppData\Local\Microsoft\Windows\Temporary Internet Files\Content.IE5\0QS9BMMA\Logos-Browsers[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355797"/>
            <a:ext cx="871855" cy="871855"/>
          </a:xfrm>
          <a:prstGeom prst="rect">
            <a:avLst/>
          </a:prstGeom>
          <a:noFill/>
          <a:ln>
            <a:noFill/>
          </a:ln>
        </p:spPr>
      </p:pic>
      <p:pic>
        <p:nvPicPr>
          <p:cNvPr id="4" name="Picture 3"/>
          <p:cNvPicPr>
            <a:picLocks noChangeAspect="1"/>
          </p:cNvPicPr>
          <p:nvPr/>
        </p:nvPicPr>
        <p:blipFill>
          <a:blip r:embed="rId4"/>
          <a:stretch>
            <a:fillRect/>
          </a:stretch>
        </p:blipFill>
        <p:spPr>
          <a:xfrm>
            <a:off x="5004048" y="3534505"/>
            <a:ext cx="4023709" cy="3243353"/>
          </a:xfrm>
          <a:prstGeom prst="rect">
            <a:avLst/>
          </a:prstGeom>
        </p:spPr>
      </p:pic>
      <p:sp>
        <p:nvSpPr>
          <p:cNvPr id="12" name="Right Arrow 11"/>
          <p:cNvSpPr/>
          <p:nvPr/>
        </p:nvSpPr>
        <p:spPr>
          <a:xfrm rot="1021734">
            <a:off x="2926395" y="3457220"/>
            <a:ext cx="2066568" cy="241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9221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851b39a-6e03-41c2-a884-922fd12b32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of Hul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H powerpoint Template" id="{1782525B-2C9A-3D4B-884C-4EFFA0E350A8}" vid="{7076B3EB-AE3E-4E45-8263-D65EE85AC5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1480</Words>
  <Application>Microsoft Office PowerPoint</Application>
  <PresentationFormat>On-screen Show (4:3)</PresentationFormat>
  <Paragraphs>116</Paragraphs>
  <Slides>23</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Circular</vt:lpstr>
      <vt:lpstr>Wingdings</vt:lpstr>
      <vt:lpstr>Office Theme</vt:lpstr>
      <vt:lpstr>University of Hull Theme</vt:lpstr>
      <vt:lpstr>The Midlands, Yorkshire and East Practice Assessment Document (MYE PAD) explained for Practice staff  </vt:lpstr>
      <vt:lpstr>What is PebblePad?</vt:lpstr>
      <vt:lpstr>What is MYE PAD?</vt:lpstr>
      <vt:lpstr>Who will be using the MYE PAD?</vt:lpstr>
      <vt:lpstr>Key differences from ePAD</vt:lpstr>
      <vt:lpstr>IT/technical support</vt:lpstr>
      <vt:lpstr>Help with  MYE PAD…</vt:lpstr>
      <vt:lpstr>Logging in to PebblePad (1)</vt:lpstr>
      <vt:lpstr>Logging in to PebblePad (2) </vt:lpstr>
      <vt:lpstr>Voila! You’re on the login page </vt:lpstr>
      <vt:lpstr>Logging in to PebblePad from Organisation Computers</vt:lpstr>
      <vt:lpstr>I am a Practice Assessor, how do I see my student’s MYE PAD?</vt:lpstr>
      <vt:lpstr>2. Viewing student work</vt:lpstr>
      <vt:lpstr>I am a Practice Supervisor, do I need access to the MYE PAD?</vt:lpstr>
      <vt:lpstr>Let’s have a closer look at the MYE PAD  </vt:lpstr>
      <vt:lpstr>Key Terminology</vt:lpstr>
      <vt:lpstr>PowerPoint Presentation</vt:lpstr>
      <vt:lpstr>PowerPoint Presentation</vt:lpstr>
      <vt:lpstr>Assessing student work</vt:lpstr>
      <vt:lpstr>MYE PAD Key components</vt:lpstr>
      <vt:lpstr>MYE PAD explained</vt:lpstr>
      <vt:lpstr>MYE PAD demo version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Midlands, Yorkshire and East Practice Assessment Document (MYE PAD) explained for Practice staff  </dc:title>
  <dc:creator>Anthony Chambers</dc:creator>
  <cp:lastModifiedBy>Anthony Chambers</cp:lastModifiedBy>
  <cp:revision>10</cp:revision>
  <dcterms:created xsi:type="dcterms:W3CDTF">2020-08-07T11:50:42Z</dcterms:created>
  <dcterms:modified xsi:type="dcterms:W3CDTF">2020-08-21T10:41:31Z</dcterms:modified>
</cp:coreProperties>
</file>