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numbering.xml" ContentType="application/vnd.openxmlformats-officedocument.wordprocessingml.numbering+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a="http://schemas.openxmlformats.org/drawingml/2006/main"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sz w:val="36"/>
          <w:szCs w:val="36"/>
        </w:rPr>
        <w:alias w:val="PolicyTitle"/>
        <w:tag w:val="PolicyTitle"/>
        <w:id w:val="1089122508"/>
        <w:lock w:val="sdtLocked"/>
        <w:placeholder>
          <w:docPart w:val="2EDABC3ED9D74702A53636AA315AB221"/>
        </w:placeholder>
        <w:dataBinding w:prefixMappings="xmlns:ns0='http://schemas.microsoft.com/office/2006/coverPageProps' " w:xpath="/ns0:CoverPageProperties[1]/ns0:Abstract[1]" w:storeItemID="{55AF091B-3C7A-41E3-B477-F2FDAA23CFDA}"/>
        <w:text/>
      </w:sdtPr>
      <w:sdtEndPr/>
      <w:sdtContent>
        <w:p w:rsidR="00147CA2" w:rsidP="004E530B" w:rsidRDefault="00E705A7" w14:paraId="567FF2F5" w14:textId="42EE0669">
          <w:pPr>
            <w:pStyle w:val="PolicyTitle"/>
            <w:spacing w:after="360" w:line="240" w:lineRule="auto"/>
            <w:rPr>
              <w:sz w:val="36"/>
              <w:szCs w:val="36"/>
            </w:rPr>
          </w:pPr>
          <w:r w:rsidRPr="00E705A7">
            <w:rPr>
              <w:sz w:val="36"/>
              <w:szCs w:val="36"/>
            </w:rPr>
            <w:t>Recognised Teacher Status (RTS)</w:t>
          </w:r>
        </w:p>
      </w:sdtContent>
    </w:sdt>
    <w:tbl>
      <w:tblPr>
        <w:tblStyle w:val="TableGrid"/>
        <w:tblW w:w="0" w:type="auto"/>
        <w:tblBorders>
          <w:top w:val="none" w:color="auto" w:sz="0" w:space="0"/>
          <w:left w:val="none" w:color="auto" w:sz="0" w:space="0"/>
          <w:bottom w:val="none" w:color="auto" w:sz="0" w:space="0"/>
          <w:right w:val="none" w:color="auto" w:sz="0" w:space="0"/>
          <w:insideH w:val="none" w:color="auto" w:sz="0" w:space="0"/>
          <w:insideV w:val="none" w:color="auto" w:sz="0" w:space="0"/>
        </w:tblBorders>
        <w:tblCellMar>
          <w:left w:w="0" w:type="dxa"/>
        </w:tblCellMar>
        <w:tblLook w:val="04A0" w:firstRow="1" w:lastRow="0" w:firstColumn="1" w:lastColumn="0" w:noHBand="0" w:noVBand="1"/>
      </w:tblPr>
      <w:tblGrid>
        <w:gridCol w:w="2694"/>
        <w:gridCol w:w="6336"/>
      </w:tblGrid>
      <w:tr w:rsidRPr="001C25B7" w:rsidR="00FD5282" w:rsidTr="00594F90" w14:paraId="112186A5" w14:textId="77777777">
        <w:tc>
          <w:tcPr>
            <w:tcW w:w="2694" w:type="dxa"/>
          </w:tcPr>
          <w:p w:rsidRPr="005C3775" w:rsidR="00FD5282" w:rsidP="00E73AF9" w:rsidRDefault="00FD5282" w14:paraId="626E3692" w14:textId="25B24E38">
            <w:pPr>
              <w:pStyle w:val="PolicyTitle"/>
              <w:spacing w:after="240"/>
              <w:rPr>
                <w:color w:val="auto"/>
                <w:sz w:val="22"/>
                <w:szCs w:val="22"/>
              </w:rPr>
            </w:pPr>
            <w:r w:rsidRPr="005C3775">
              <w:rPr>
                <w:color w:val="auto"/>
                <w:sz w:val="22"/>
                <w:szCs w:val="22"/>
              </w:rPr>
              <w:t>Classification</w:t>
            </w:r>
          </w:p>
        </w:tc>
        <w:tc>
          <w:tcPr>
            <w:tcW w:w="6336" w:type="dxa"/>
          </w:tcPr>
          <w:p w:rsidRPr="005C3775" w:rsidR="00FD5282" w:rsidP="00E73AF9" w:rsidRDefault="00C0077F" w14:paraId="39306864" w14:textId="2C238252">
            <w:pPr>
              <w:pStyle w:val="PolicyTitle"/>
              <w:spacing w:after="240"/>
              <w:rPr>
                <w:b w:val="0"/>
                <w:bCs/>
                <w:color w:val="auto"/>
                <w:sz w:val="22"/>
                <w:szCs w:val="22"/>
              </w:rPr>
            </w:pPr>
            <w:sdt>
              <w:sdtPr>
                <w:rPr>
                  <w:b w:val="0"/>
                  <w:bCs/>
                  <w:color w:val="auto"/>
                  <w:sz w:val="22"/>
                  <w:szCs w:val="22"/>
                </w:rPr>
                <w:id w:val="1817217832"/>
                <w:lock w:val="sdtLocked"/>
                <w:placeholder>
                  <w:docPart w:val="E507C9F737744311894DAAE318E5338D"/>
                </w:placeholder>
                <w:dropDownList>
                  <w:listItem w:displayText="Policy" w:value="Policy"/>
                  <w:listItem w:displayText="Procedure" w:value="Procedure"/>
                  <w:listItem w:displayText="Code of Conduct" w:value="Code of Conduct"/>
                  <w:listItem w:displayText="Code of Practice" w:value="Code of Practice"/>
                  <w:listItem w:displayText="Guidance" w:value="Guidance"/>
                  <w:listItem w:displayText="Regulation" w:value="Regulation"/>
                </w:dropDownList>
              </w:sdtPr>
              <w:sdtEndPr/>
              <w:sdtContent>
                <w:r w:rsidR="00E705A7">
                  <w:rPr>
                    <w:b w:val="0"/>
                    <w:bCs/>
                    <w:color w:val="auto"/>
                    <w:sz w:val="22"/>
                    <w:szCs w:val="22"/>
                  </w:rPr>
                  <w:t>Code of Practice</w:t>
                </w:r>
              </w:sdtContent>
            </w:sdt>
          </w:p>
        </w:tc>
      </w:tr>
      <w:tr w:rsidRPr="001C25B7" w:rsidR="00FD5282" w:rsidTr="00594F90" w14:paraId="453D8AC5" w14:textId="77777777">
        <w:tc>
          <w:tcPr>
            <w:tcW w:w="2694" w:type="dxa"/>
          </w:tcPr>
          <w:p w:rsidRPr="005C3775" w:rsidR="00FD5282" w:rsidP="00E73AF9" w:rsidRDefault="00FD5282" w14:paraId="4E3711E7" w14:textId="7FCC32DB">
            <w:pPr>
              <w:pStyle w:val="PolicyTitle"/>
              <w:spacing w:after="240"/>
              <w:rPr>
                <w:color w:val="auto"/>
                <w:sz w:val="22"/>
                <w:szCs w:val="22"/>
              </w:rPr>
            </w:pPr>
            <w:r w:rsidRPr="005C3775">
              <w:rPr>
                <w:color w:val="auto"/>
                <w:sz w:val="22"/>
                <w:szCs w:val="22"/>
              </w:rPr>
              <w:t>Version number:</w:t>
            </w:r>
          </w:p>
        </w:tc>
        <w:tc>
          <w:tcPr>
            <w:tcW w:w="6336" w:type="dxa"/>
          </w:tcPr>
          <w:p w:rsidRPr="005C3775" w:rsidR="00FD5282" w:rsidP="00E73AF9" w:rsidRDefault="00C0077F" w14:paraId="31B699F8" w14:textId="344EE851">
            <w:pPr>
              <w:pStyle w:val="PolicyTitle"/>
              <w:spacing w:after="240"/>
              <w:rPr>
                <w:b w:val="0"/>
                <w:bCs/>
                <w:color w:val="auto"/>
                <w:sz w:val="22"/>
                <w:szCs w:val="22"/>
              </w:rPr>
            </w:pPr>
            <w:sdt>
              <w:sdtPr>
                <w:rPr>
                  <w:b w:val="0"/>
                  <w:bCs/>
                  <w:color w:val="auto"/>
                  <w:sz w:val="22"/>
                  <w:szCs w:val="22"/>
                </w:rPr>
                <w:alias w:val="VerNum"/>
                <w:tag w:val="VerNum"/>
                <w:id w:val="-1711804932"/>
                <w:lock w:val="sdtLocked"/>
                <w:placeholder>
                  <w:docPart w:val="6BD1689B186548D0B9360FDD935CE116"/>
                </w:placeholder>
                <w:dataBinding w:prefixMappings="xmlns:ns0='http://purl.org/dc/elements/1.1/' xmlns:ns1='http://schemas.openxmlformats.org/package/2006/metadata/core-properties' " w:xpath="/ns1:coreProperties[1]/ns1:contentStatus[1]" w:storeItemID="{6C3C8BC8-F283-45AE-878A-BAB7291924A1}"/>
                <w:text/>
              </w:sdtPr>
              <w:sdtEndPr/>
              <w:sdtContent>
                <w:r w:rsidR="004A674C">
                  <w:rPr>
                    <w:b w:val="0"/>
                    <w:bCs/>
                    <w:color w:val="auto"/>
                    <w:sz w:val="22"/>
                    <w:szCs w:val="22"/>
                  </w:rPr>
                  <w:t>3 02</w:t>
                </w:r>
              </w:sdtContent>
            </w:sdt>
          </w:p>
        </w:tc>
      </w:tr>
      <w:tr w:rsidRPr="001C25B7" w:rsidR="00FD5282" w:rsidTr="00594F90" w14:paraId="2181B9F3" w14:textId="77777777">
        <w:tc>
          <w:tcPr>
            <w:tcW w:w="2694" w:type="dxa"/>
          </w:tcPr>
          <w:p w:rsidRPr="005C3775" w:rsidR="00FD5282" w:rsidP="00E73AF9" w:rsidRDefault="00FD5282" w14:paraId="650192F0" w14:textId="499C5740">
            <w:pPr>
              <w:pStyle w:val="PolicyTitle"/>
              <w:spacing w:after="240"/>
              <w:rPr>
                <w:color w:val="auto"/>
                <w:sz w:val="22"/>
                <w:szCs w:val="22"/>
              </w:rPr>
            </w:pPr>
            <w:r w:rsidRPr="005C3775">
              <w:rPr>
                <w:color w:val="auto"/>
                <w:sz w:val="22"/>
                <w:szCs w:val="22"/>
              </w:rPr>
              <w:t>Status</w:t>
            </w:r>
          </w:p>
        </w:tc>
        <w:tc>
          <w:tcPr>
            <w:tcW w:w="6336" w:type="dxa"/>
          </w:tcPr>
          <w:p w:rsidRPr="005C3775" w:rsidR="00FD5282" w:rsidP="00E73AF9" w:rsidRDefault="00C0077F" w14:paraId="086EE632" w14:textId="6280BD73">
            <w:pPr>
              <w:pStyle w:val="PolicyTitle"/>
              <w:spacing w:after="240"/>
              <w:rPr>
                <w:b w:val="0"/>
                <w:bCs/>
                <w:color w:val="auto"/>
                <w:sz w:val="22"/>
                <w:szCs w:val="22"/>
              </w:rPr>
            </w:pPr>
            <w:sdt>
              <w:sdtPr>
                <w:rPr>
                  <w:b w:val="0"/>
                  <w:bCs/>
                  <w:color w:val="auto"/>
                  <w:sz w:val="22"/>
                  <w:szCs w:val="22"/>
                </w:rPr>
                <w:alias w:val="Status"/>
                <w:tag w:val="Status"/>
                <w:id w:val="268832550"/>
                <w:lock w:val="sdtLocked"/>
                <w:placeholder>
                  <w:docPart w:val="15C57208DDDF461A925381E71B7DB6A9"/>
                </w:placeholder>
                <w:dropDownList>
                  <w:listItem w:displayText="Draft" w:value="Draft"/>
                  <w:listItem w:displayText="Approved" w:value="Approved"/>
                  <w:listItem w:displayText="Superseded" w:value="Superseded"/>
                </w:dropDownList>
              </w:sdtPr>
              <w:sdtEndPr/>
              <w:sdtContent>
                <w:r w:rsidR="00E705A7">
                  <w:rPr>
                    <w:b w:val="0"/>
                    <w:bCs/>
                    <w:color w:val="auto"/>
                    <w:sz w:val="22"/>
                    <w:szCs w:val="22"/>
                  </w:rPr>
                  <w:t>Approved</w:t>
                </w:r>
              </w:sdtContent>
            </w:sdt>
          </w:p>
        </w:tc>
      </w:tr>
      <w:tr w:rsidRPr="001C25B7" w:rsidR="00FD5282" w:rsidTr="00594F90" w14:paraId="04F24A66" w14:textId="77777777">
        <w:tc>
          <w:tcPr>
            <w:tcW w:w="2694" w:type="dxa"/>
          </w:tcPr>
          <w:p w:rsidRPr="005C3775" w:rsidR="00FD5282" w:rsidP="00E73AF9" w:rsidRDefault="00FD5282" w14:paraId="08C75215" w14:textId="38AA7D21">
            <w:pPr>
              <w:pStyle w:val="PolicyTitle"/>
              <w:spacing w:after="240"/>
              <w:rPr>
                <w:color w:val="auto"/>
                <w:sz w:val="22"/>
                <w:szCs w:val="22"/>
              </w:rPr>
            </w:pPr>
            <w:r w:rsidRPr="005C3775">
              <w:rPr>
                <w:color w:val="auto"/>
                <w:sz w:val="22"/>
                <w:szCs w:val="22"/>
              </w:rPr>
              <w:t>Approved by:</w:t>
            </w:r>
          </w:p>
        </w:tc>
        <w:tc>
          <w:tcPr>
            <w:tcW w:w="6336" w:type="dxa"/>
          </w:tcPr>
          <w:p w:rsidRPr="005C3775" w:rsidR="00FD5282" w:rsidP="00E73AF9" w:rsidRDefault="004A674C" w14:paraId="61A4A8F3" w14:textId="52423FE6">
            <w:pPr>
              <w:pStyle w:val="PolicyTitle"/>
              <w:spacing w:after="240"/>
              <w:rPr>
                <w:b w:val="0"/>
                <w:bCs/>
                <w:color w:val="auto"/>
                <w:sz w:val="22"/>
                <w:szCs w:val="22"/>
              </w:rPr>
            </w:pPr>
            <w:sdt>
              <w:sdtPr>
                <w:rPr>
                  <w:b w:val="0"/>
                  <w:bCs/>
                  <w:color w:val="auto"/>
                  <w:sz w:val="22"/>
                  <w:szCs w:val="22"/>
                </w:rPr>
                <w:alias w:val="ApprovedBy"/>
                <w:tag w:val="ApprovedBy"/>
                <w:id w:val="1430548045"/>
                <w:lock w:val="sdtLocked"/>
                <w:placeholder>
                  <w:docPart w:val="1D375033ED99477DB8F71FD481E605BF"/>
                </w:placeholder>
                <w:dataBinding w:prefixMappings="xmlns:ns0='http://purl.org/dc/elements/1.1/' xmlns:ns1='http://schemas.openxmlformats.org/package/2006/metadata/core-properties' " w:xpath="/ns1:coreProperties[1]/ns1:keywords[1]" w:storeItemID="{6C3C8BC8-F283-45AE-878A-BAB7291924A1}"/>
                <w:text/>
              </w:sdtPr>
              <w:sdtContent>
                <w:r>
                  <w:rPr>
                    <w:b w:val="0"/>
                    <w:bCs/>
                    <w:color w:val="auto"/>
                    <w:sz w:val="22"/>
                    <w:szCs w:val="22"/>
                  </w:rPr>
                  <w:t>Education Committee</w:t>
                </w:r>
              </w:sdtContent>
            </w:sdt>
          </w:p>
        </w:tc>
      </w:tr>
      <w:tr w:rsidRPr="001C25B7" w:rsidR="00FD5282" w:rsidTr="00594F90" w14:paraId="133EF387" w14:textId="77777777">
        <w:tc>
          <w:tcPr>
            <w:tcW w:w="2694" w:type="dxa"/>
          </w:tcPr>
          <w:p w:rsidRPr="005C3775" w:rsidR="00FD5282" w:rsidP="00E73AF9" w:rsidRDefault="00FD5282" w14:paraId="5E1CCF8B" w14:textId="3656A068">
            <w:pPr>
              <w:pStyle w:val="PolicyTitle"/>
              <w:spacing w:after="240"/>
              <w:rPr>
                <w:color w:val="auto"/>
                <w:sz w:val="22"/>
                <w:szCs w:val="22"/>
              </w:rPr>
            </w:pPr>
            <w:r w:rsidRPr="005C3775">
              <w:rPr>
                <w:color w:val="auto"/>
                <w:sz w:val="22"/>
                <w:szCs w:val="22"/>
              </w:rPr>
              <w:t>Approval date:</w:t>
            </w:r>
          </w:p>
        </w:tc>
        <w:tc>
          <w:tcPr>
            <w:tcW w:w="6336" w:type="dxa"/>
          </w:tcPr>
          <w:p w:rsidRPr="005C3775" w:rsidR="00FD5282" w:rsidP="00E73AF9" w:rsidRDefault="00C0077F" w14:paraId="1252F2F2" w14:textId="4471E567">
            <w:pPr>
              <w:pStyle w:val="PolicyTitle"/>
              <w:spacing w:after="240"/>
              <w:rPr>
                <w:b w:val="0"/>
                <w:bCs/>
                <w:color w:val="auto"/>
                <w:sz w:val="22"/>
                <w:szCs w:val="22"/>
              </w:rPr>
            </w:pPr>
            <w:sdt>
              <w:sdtPr>
                <w:rPr>
                  <w:b w:val="0"/>
                  <w:bCs/>
                  <w:color w:val="auto"/>
                  <w:sz w:val="22"/>
                  <w:szCs w:val="22"/>
                </w:rPr>
                <w:alias w:val="ApprovalDate"/>
                <w:tag w:val="ApprovalDate"/>
                <w:id w:val="1434630112"/>
                <w:lock w:val="sdtLocked"/>
                <w:placeholder>
                  <w:docPart w:val="F3218A63D4164A4491FB340EAD25D80B"/>
                </w:placeholder>
                <w:dataBinding w:prefixMappings="xmlns:ns0='http://schemas.microsoft.com/office/2006/coverPageProps' " w:xpath="/ns0:CoverPageProperties[1]/ns0:PublishDate[1]" w:storeItemID="{55AF091B-3C7A-41E3-B477-F2FDAA23CFDA}"/>
                <w:date w:fullDate="2026-05-21T00:00:00Z">
                  <w:dateFormat w:val="dd MMMM yyyy"/>
                  <w:lid w:val="en-GB"/>
                  <w:storeMappedDataAs w:val="dateTime"/>
                  <w:calendar w:val="gregorian"/>
                </w:date>
              </w:sdtPr>
              <w:sdtEndPr/>
              <w:sdtContent>
                <w:r w:rsidR="004A674C">
                  <w:rPr>
                    <w:b w:val="0"/>
                    <w:bCs/>
                    <w:color w:val="auto"/>
                    <w:sz w:val="22"/>
                    <w:szCs w:val="22"/>
                  </w:rPr>
                  <w:t>21 May 2026</w:t>
                </w:r>
              </w:sdtContent>
            </w:sdt>
          </w:p>
        </w:tc>
      </w:tr>
      <w:tr w:rsidRPr="001C25B7" w:rsidR="00FD5282" w:rsidTr="00594F90" w14:paraId="6A0D93B2" w14:textId="77777777">
        <w:tc>
          <w:tcPr>
            <w:tcW w:w="2694" w:type="dxa"/>
          </w:tcPr>
          <w:p w:rsidRPr="005C3775" w:rsidR="00FD5282" w:rsidP="00E73AF9" w:rsidRDefault="00FD5282" w14:paraId="71112BB3" w14:textId="345EC3C6">
            <w:pPr>
              <w:pStyle w:val="PolicyTitle"/>
              <w:spacing w:after="240"/>
              <w:rPr>
                <w:color w:val="auto"/>
                <w:sz w:val="22"/>
                <w:szCs w:val="22"/>
              </w:rPr>
            </w:pPr>
            <w:r w:rsidRPr="005C3775">
              <w:rPr>
                <w:color w:val="auto"/>
                <w:sz w:val="22"/>
                <w:szCs w:val="22"/>
              </w:rPr>
              <w:t>Effective from:</w:t>
            </w:r>
          </w:p>
        </w:tc>
        <w:tc>
          <w:tcPr>
            <w:tcW w:w="6336" w:type="dxa"/>
          </w:tcPr>
          <w:p w:rsidRPr="005C3775" w:rsidR="00FD5282" w:rsidP="00E73AF9" w:rsidRDefault="00C0077F" w14:paraId="3AC671EE" w14:textId="102D9AC9">
            <w:pPr>
              <w:pStyle w:val="PolicyTitle"/>
              <w:spacing w:after="240"/>
              <w:rPr>
                <w:b w:val="0"/>
                <w:bCs/>
                <w:color w:val="auto"/>
                <w:sz w:val="22"/>
                <w:szCs w:val="22"/>
              </w:rPr>
            </w:pPr>
            <w:sdt>
              <w:sdtPr>
                <w:rPr>
                  <w:b w:val="0"/>
                  <w:bCs/>
                  <w:color w:val="auto"/>
                  <w:sz w:val="22"/>
                  <w:szCs w:val="22"/>
                </w:rPr>
                <w:alias w:val="EffectiveDate"/>
                <w:tag w:val="EffectiveDate"/>
                <w:id w:val="702591846"/>
                <w:lock w:val="sdtLocked"/>
                <w:placeholder>
                  <w:docPart w:val="5CFA03EB971143B7A2E187425D288487"/>
                </w:placeholder>
                <w:date w:fullDate="2026-05-21T00:00:00Z">
                  <w:dateFormat w:val="dd MMMM yyyy"/>
                  <w:lid w:val="en-GB"/>
                  <w:storeMappedDataAs w:val="dateTime"/>
                  <w:calendar w:val="gregorian"/>
                </w:date>
              </w:sdtPr>
              <w:sdtEndPr/>
              <w:sdtContent>
                <w:r w:rsidR="004A674C">
                  <w:rPr>
                    <w:b w:val="0"/>
                    <w:bCs/>
                    <w:color w:val="auto"/>
                    <w:sz w:val="22"/>
                    <w:szCs w:val="22"/>
                  </w:rPr>
                  <w:t>21 May 2026</w:t>
                </w:r>
              </w:sdtContent>
            </w:sdt>
          </w:p>
        </w:tc>
      </w:tr>
      <w:tr w:rsidRPr="001C25B7" w:rsidR="00FD5282" w:rsidTr="00594F90" w14:paraId="49F64098" w14:textId="77777777">
        <w:tc>
          <w:tcPr>
            <w:tcW w:w="2694" w:type="dxa"/>
          </w:tcPr>
          <w:p w:rsidRPr="005C3775" w:rsidR="00FD5282" w:rsidP="00E73AF9" w:rsidRDefault="00FD5282" w14:paraId="25E80482" w14:textId="33332950">
            <w:pPr>
              <w:pStyle w:val="PolicyTitle"/>
              <w:spacing w:after="240"/>
              <w:rPr>
                <w:color w:val="auto"/>
                <w:sz w:val="22"/>
                <w:szCs w:val="22"/>
              </w:rPr>
            </w:pPr>
            <w:r w:rsidRPr="005C3775">
              <w:rPr>
                <w:color w:val="auto"/>
                <w:sz w:val="22"/>
                <w:szCs w:val="22"/>
              </w:rPr>
              <w:t>Next review date:</w:t>
            </w:r>
          </w:p>
        </w:tc>
        <w:tc>
          <w:tcPr>
            <w:tcW w:w="6336" w:type="dxa"/>
          </w:tcPr>
          <w:p w:rsidRPr="005C3775" w:rsidR="00FD5282" w:rsidP="00E73AF9" w:rsidRDefault="00C0077F" w14:paraId="5101B7D5" w14:textId="61981630">
            <w:pPr>
              <w:pStyle w:val="PolicyTitle"/>
              <w:spacing w:after="240"/>
              <w:rPr>
                <w:b w:val="0"/>
                <w:bCs/>
                <w:color w:val="auto"/>
                <w:sz w:val="22"/>
                <w:szCs w:val="22"/>
              </w:rPr>
            </w:pPr>
            <w:sdt>
              <w:sdtPr>
                <w:rPr>
                  <w:b w:val="0"/>
                  <w:bCs/>
                  <w:color w:val="auto"/>
                  <w:sz w:val="22"/>
                  <w:szCs w:val="22"/>
                </w:rPr>
                <w:alias w:val="ReviewDate"/>
                <w:tag w:val="RevireDate"/>
                <w:id w:val="110182650"/>
                <w:lock w:val="sdtLocked"/>
                <w:placeholder>
                  <w:docPart w:val="7EB78D90C2B74017B8DF7716CDC9F20C"/>
                </w:placeholder>
                <w:date>
                  <w:dateFormat w:val="dd MMMM yyyy"/>
                  <w:lid w:val="en-GB"/>
                  <w:storeMappedDataAs w:val="dateTime"/>
                  <w:calendar w:val="gregorian"/>
                </w:date>
              </w:sdtPr>
              <w:sdtEndPr/>
              <w:sdtContent>
                <w:r w:rsidR="00E705A7">
                  <w:rPr>
                    <w:b w:val="0"/>
                    <w:bCs/>
                    <w:color w:val="auto"/>
                    <w:sz w:val="22"/>
                    <w:szCs w:val="22"/>
                  </w:rPr>
                  <w:t>2028-29</w:t>
                </w:r>
              </w:sdtContent>
            </w:sdt>
          </w:p>
        </w:tc>
      </w:tr>
      <w:tr w:rsidRPr="001C25B7" w:rsidR="00FD5282" w:rsidTr="00594F90" w14:paraId="48CDCDB5" w14:textId="77777777">
        <w:tc>
          <w:tcPr>
            <w:tcW w:w="2694" w:type="dxa"/>
          </w:tcPr>
          <w:p w:rsidRPr="005C3775" w:rsidR="00FD5282" w:rsidP="00E73AF9" w:rsidRDefault="00FD5282" w14:paraId="0718D55F" w14:textId="77E81E54">
            <w:pPr>
              <w:pStyle w:val="PolicyTitle"/>
              <w:spacing w:after="240"/>
              <w:rPr>
                <w:color w:val="auto"/>
                <w:sz w:val="22"/>
                <w:szCs w:val="22"/>
              </w:rPr>
            </w:pPr>
            <w:r w:rsidRPr="005C3775">
              <w:rPr>
                <w:color w:val="auto"/>
                <w:sz w:val="22"/>
                <w:szCs w:val="22"/>
              </w:rPr>
              <w:t>Document author:</w:t>
            </w:r>
          </w:p>
        </w:tc>
        <w:tc>
          <w:tcPr>
            <w:tcW w:w="6336" w:type="dxa"/>
          </w:tcPr>
          <w:p w:rsidRPr="005C3775" w:rsidR="00FD5282" w:rsidP="00E73AF9" w:rsidRDefault="00C0077F" w14:paraId="5EBE624B" w14:textId="364167F8">
            <w:pPr>
              <w:pStyle w:val="PolicyTitle"/>
              <w:spacing w:after="240"/>
              <w:rPr>
                <w:b w:val="0"/>
                <w:bCs/>
                <w:color w:val="auto"/>
                <w:sz w:val="22"/>
                <w:szCs w:val="22"/>
              </w:rPr>
            </w:pPr>
            <w:sdt>
              <w:sdtPr>
                <w:rPr>
                  <w:b w:val="0"/>
                  <w:bCs/>
                  <w:color w:val="auto"/>
                  <w:sz w:val="22"/>
                  <w:szCs w:val="22"/>
                </w:rPr>
                <w:alias w:val="Author"/>
                <w:tag w:val="Author"/>
                <w:id w:val="-141051502"/>
                <w:lock w:val="sdtLocked"/>
                <w:placeholder>
                  <w:docPart w:val="8250844927944CF78258ACC755082764"/>
                </w:placeholder>
                <w:text/>
              </w:sdtPr>
              <w:sdtEndPr/>
              <w:sdtContent>
                <w:r w:rsidR="00E705A7">
                  <w:rPr>
                    <w:b w:val="0"/>
                    <w:bCs/>
                    <w:color w:val="auto"/>
                    <w:sz w:val="22"/>
                    <w:szCs w:val="22"/>
                  </w:rPr>
                  <w:t>Quality Manager</w:t>
                </w:r>
              </w:sdtContent>
            </w:sdt>
          </w:p>
        </w:tc>
      </w:tr>
      <w:tr w:rsidRPr="001C25B7" w:rsidR="00FD5282" w:rsidTr="00594F90" w14:paraId="3B510BC3" w14:textId="77777777">
        <w:tc>
          <w:tcPr>
            <w:tcW w:w="2694" w:type="dxa"/>
          </w:tcPr>
          <w:p w:rsidRPr="005C3775" w:rsidR="00FD5282" w:rsidP="00E73AF9" w:rsidRDefault="00FD5282" w14:paraId="7942F956" w14:textId="4B9B811E">
            <w:pPr>
              <w:pStyle w:val="PolicyTitle"/>
              <w:spacing w:after="240"/>
              <w:rPr>
                <w:color w:val="auto"/>
                <w:sz w:val="22"/>
                <w:szCs w:val="22"/>
              </w:rPr>
            </w:pPr>
            <w:r w:rsidRPr="005C3775">
              <w:rPr>
                <w:color w:val="auto"/>
                <w:sz w:val="22"/>
                <w:szCs w:val="22"/>
              </w:rPr>
              <w:t>Document owner:</w:t>
            </w:r>
          </w:p>
        </w:tc>
        <w:tc>
          <w:tcPr>
            <w:tcW w:w="6336" w:type="dxa"/>
          </w:tcPr>
          <w:p w:rsidRPr="005C3775" w:rsidR="00FD5282" w:rsidP="00E73AF9" w:rsidRDefault="00C0077F" w14:paraId="196463B0" w14:textId="125CD55E">
            <w:pPr>
              <w:pStyle w:val="PolicyTitle"/>
              <w:spacing w:after="240"/>
              <w:rPr>
                <w:b w:val="0"/>
                <w:bCs/>
                <w:color w:val="auto"/>
                <w:sz w:val="22"/>
                <w:szCs w:val="22"/>
              </w:rPr>
            </w:pPr>
            <w:sdt>
              <w:sdtPr>
                <w:rPr>
                  <w:b w:val="0"/>
                  <w:bCs/>
                  <w:color w:val="auto"/>
                  <w:sz w:val="22"/>
                  <w:szCs w:val="22"/>
                </w:rPr>
                <w:alias w:val="Owner"/>
                <w:tag w:val="Owner"/>
                <w:id w:val="1510026200"/>
                <w:lock w:val="sdtLocked"/>
                <w:placeholder>
                  <w:docPart w:val="2917681A25CF4897AA16C76FABA5B22B"/>
                </w:placeholder>
                <w:text/>
              </w:sdtPr>
              <w:sdtEndPr/>
              <w:sdtContent>
                <w:r w:rsidR="00E705A7">
                  <w:rPr>
                    <w:b w:val="0"/>
                    <w:bCs/>
                    <w:color w:val="auto"/>
                    <w:sz w:val="22"/>
                    <w:szCs w:val="22"/>
                  </w:rPr>
                  <w:t>Quality Manager</w:t>
                </w:r>
              </w:sdtContent>
            </w:sdt>
          </w:p>
        </w:tc>
      </w:tr>
      <w:tr w:rsidRPr="001C25B7" w:rsidR="00FD5282" w:rsidTr="00594F90" w14:paraId="60452574" w14:textId="77777777">
        <w:tc>
          <w:tcPr>
            <w:tcW w:w="2694" w:type="dxa"/>
          </w:tcPr>
          <w:p w:rsidR="00FD5282" w:rsidP="00E73AF9" w:rsidRDefault="00FD5282" w14:paraId="652C7058" w14:textId="77777777">
            <w:pPr>
              <w:pStyle w:val="PolicyTitle"/>
              <w:spacing w:after="240"/>
              <w:rPr>
                <w:color w:val="auto"/>
                <w:sz w:val="22"/>
                <w:szCs w:val="22"/>
              </w:rPr>
            </w:pPr>
            <w:r w:rsidRPr="005C3775">
              <w:rPr>
                <w:color w:val="auto"/>
                <w:sz w:val="22"/>
                <w:szCs w:val="22"/>
              </w:rPr>
              <w:t>Contact:</w:t>
            </w:r>
          </w:p>
          <w:p w:rsidRPr="005C3775" w:rsidR="0048198B" w:rsidP="00E73AF9" w:rsidRDefault="0048198B" w14:paraId="17A0E353" w14:textId="35CA1B48">
            <w:pPr>
              <w:pStyle w:val="PolicyTitle"/>
              <w:spacing w:after="240"/>
              <w:rPr>
                <w:color w:val="auto"/>
                <w:sz w:val="22"/>
                <w:szCs w:val="22"/>
              </w:rPr>
            </w:pPr>
            <w:r>
              <w:rPr>
                <w:color w:val="auto"/>
                <w:sz w:val="22"/>
                <w:szCs w:val="22"/>
              </w:rPr>
              <w:t>Report exemptions to:</w:t>
            </w:r>
          </w:p>
        </w:tc>
        <w:tc>
          <w:tcPr>
            <w:tcW w:w="6336" w:type="dxa"/>
          </w:tcPr>
          <w:p w:rsidR="00FD5282" w:rsidP="00E73AF9" w:rsidRDefault="00C0077F" w14:paraId="4CE9E240" w14:textId="77777777">
            <w:pPr>
              <w:pStyle w:val="PolicyTitle"/>
              <w:spacing w:after="240"/>
              <w:rPr>
                <w:b w:val="0"/>
                <w:bCs/>
                <w:color w:val="auto"/>
                <w:sz w:val="22"/>
                <w:szCs w:val="22"/>
                <w:lang w:val="it-IT"/>
              </w:rPr>
            </w:pPr>
            <w:sdt>
              <w:sdtPr>
                <w:rPr>
                  <w:b w:val="0"/>
                  <w:bCs/>
                  <w:color w:val="auto"/>
                  <w:sz w:val="22"/>
                  <w:szCs w:val="22"/>
                  <w:lang w:val="it-IT"/>
                </w:rPr>
                <w:alias w:val="Contact"/>
                <w:tag w:val="Contact"/>
                <w:id w:val="587740204"/>
                <w:lock w:val="sdtLocked"/>
                <w:placeholder>
                  <w:docPart w:val="E55C6A308B5A41DFA72B6F342C2834FC"/>
                </w:placeholder>
                <w:text/>
              </w:sdtPr>
              <w:sdtEndPr/>
              <w:sdtContent>
                <w:r w:rsidR="00E705A7">
                  <w:rPr>
                    <w:b w:val="0"/>
                    <w:bCs/>
                    <w:color w:val="auto"/>
                    <w:sz w:val="22"/>
                    <w:szCs w:val="22"/>
                    <w:lang w:val="it-IT"/>
                  </w:rPr>
                  <w:t>Quality Support Service</w:t>
                </w:r>
                <w:r w:rsidR="005A0FA8">
                  <w:rPr>
                    <w:b w:val="0"/>
                    <w:bCs/>
                    <w:color w:val="auto"/>
                    <w:sz w:val="22"/>
                    <w:szCs w:val="22"/>
                    <w:lang w:val="it-IT"/>
                  </w:rPr>
                  <w:t xml:space="preserve"> (QSS)</w:t>
                </w:r>
              </w:sdtContent>
            </w:sdt>
          </w:p>
          <w:p w:rsidRPr="0048198B" w:rsidR="0048198B" w:rsidP="0048198B" w:rsidRDefault="00A850FC" w14:paraId="123D99E2" w14:textId="44513638">
            <w:r>
              <w:t>Education</w:t>
            </w:r>
            <w:r w:rsidR="0048198B">
              <w:t xml:space="preserve"> Committee</w:t>
            </w:r>
          </w:p>
        </w:tc>
      </w:tr>
      <w:tr w:rsidRPr="001C25B7" w:rsidR="00FD5282" w:rsidTr="00594F90" w14:paraId="544F706C" w14:textId="77777777">
        <w:tc>
          <w:tcPr>
            <w:tcW w:w="2694" w:type="dxa"/>
          </w:tcPr>
          <w:p w:rsidRPr="005C3775" w:rsidR="00796F35" w:rsidP="00E73AF9" w:rsidRDefault="00FD5282" w14:paraId="482DE973" w14:textId="764C5B17">
            <w:pPr>
              <w:pStyle w:val="PolicyTitle"/>
              <w:rPr>
                <w:color w:val="auto"/>
                <w:sz w:val="22"/>
                <w:szCs w:val="22"/>
              </w:rPr>
            </w:pPr>
            <w:r w:rsidRPr="005C3775">
              <w:rPr>
                <w:color w:val="auto"/>
                <w:sz w:val="22"/>
                <w:szCs w:val="22"/>
              </w:rPr>
              <w:t>Collaborative provision:</w:t>
            </w:r>
          </w:p>
        </w:tc>
        <w:tc>
          <w:tcPr>
            <w:tcW w:w="6336" w:type="dxa"/>
          </w:tcPr>
          <w:p w:rsidRPr="005C3775" w:rsidR="00A764B0" w:rsidP="00E73AF9" w:rsidRDefault="00C0077F" w14:paraId="2461BAFE" w14:textId="1E15879A">
            <w:pPr>
              <w:pStyle w:val="PolicyTitle"/>
              <w:rPr>
                <w:b w:val="0"/>
                <w:bCs/>
                <w:color w:val="auto"/>
                <w:sz w:val="22"/>
                <w:szCs w:val="22"/>
              </w:rPr>
            </w:pPr>
            <w:sdt>
              <w:sdtPr>
                <w:rPr>
                  <w:b w:val="0"/>
                  <w:bCs/>
                  <w:color w:val="auto"/>
                  <w:sz w:val="22"/>
                  <w:szCs w:val="22"/>
                </w:rPr>
                <w:alias w:val="CollabProvision"/>
                <w:tag w:val="CollabProvision"/>
                <w:id w:val="1300964552"/>
                <w:lock w:val="sdtLocked"/>
                <w:placeholder>
                  <w:docPart w:val="5EC62629D61C463D9DA0483D0462D90C"/>
                </w:placeholder>
                <w:dropDownList>
                  <w:listItem w:displayText="Not mandatory" w:value="Not mandatory"/>
                  <w:listItem w:displayText="Mandatory" w:value="Mandatory"/>
                </w:dropDownList>
              </w:sdtPr>
              <w:sdtEndPr/>
              <w:sdtContent>
                <w:r w:rsidR="00E705A7">
                  <w:rPr>
                    <w:b w:val="0"/>
                    <w:bCs/>
                    <w:color w:val="auto"/>
                    <w:sz w:val="22"/>
                    <w:szCs w:val="22"/>
                  </w:rPr>
                  <w:t>Mandatory</w:t>
                </w:r>
              </w:sdtContent>
            </w:sdt>
          </w:p>
        </w:tc>
      </w:tr>
      <w:tr w:rsidRPr="001C25B7" w:rsidR="00FB6C3F" w:rsidTr="00594F90" w14:paraId="1389BB30" w14:textId="77777777">
        <w:tc>
          <w:tcPr>
            <w:tcW w:w="9030" w:type="dxa"/>
            <w:gridSpan w:val="2"/>
          </w:tcPr>
          <w:p w:rsidRPr="005C3775" w:rsidR="00FB6C3F" w:rsidP="00E73AF9" w:rsidRDefault="00FB6C3F" w14:paraId="08BB466F" w14:textId="0F993ADB">
            <w:pPr>
              <w:pStyle w:val="PolicyTitle"/>
              <w:spacing w:after="240"/>
              <w:rPr>
                <w:b w:val="0"/>
                <w:bCs/>
                <w:color w:val="auto"/>
                <w:sz w:val="18"/>
                <w:szCs w:val="18"/>
              </w:rPr>
            </w:pPr>
            <w:r w:rsidRPr="005C3775">
              <w:rPr>
                <w:b w:val="0"/>
                <w:bCs/>
                <w:i/>
                <w:iCs/>
                <w:color w:val="auto"/>
                <w:sz w:val="18"/>
                <w:szCs w:val="18"/>
              </w:rPr>
              <w:t>State whether this document is applicable to the University’s collaborative partners</w:t>
            </w:r>
          </w:p>
        </w:tc>
      </w:tr>
      <w:tr w:rsidRPr="001C25B7" w:rsidR="00FD5282" w:rsidTr="00594F90" w14:paraId="647C6272" w14:textId="77777777">
        <w:tc>
          <w:tcPr>
            <w:tcW w:w="2694" w:type="dxa"/>
          </w:tcPr>
          <w:p w:rsidRPr="005C3775" w:rsidR="00FD5282" w:rsidP="00E73AF9" w:rsidRDefault="00FD5282" w14:paraId="3A177089" w14:textId="78C56840">
            <w:pPr>
              <w:pStyle w:val="PolicyTitle"/>
              <w:spacing w:after="240"/>
              <w:rPr>
                <w:color w:val="auto"/>
                <w:sz w:val="22"/>
                <w:szCs w:val="22"/>
              </w:rPr>
            </w:pPr>
            <w:r w:rsidRPr="005C3775">
              <w:rPr>
                <w:color w:val="auto"/>
                <w:sz w:val="22"/>
                <w:szCs w:val="22"/>
              </w:rPr>
              <w:t>Related documents:</w:t>
            </w:r>
          </w:p>
        </w:tc>
        <w:tc>
          <w:tcPr>
            <w:tcW w:w="6336" w:type="dxa"/>
          </w:tcPr>
          <w:p w:rsidRPr="005C3775" w:rsidR="00FD5282" w:rsidP="00E73AF9" w:rsidRDefault="00C0077F" w14:paraId="30450FD0" w14:textId="52619CBD">
            <w:pPr>
              <w:pStyle w:val="PolicyTitle"/>
              <w:spacing w:after="240"/>
              <w:rPr>
                <w:b w:val="0"/>
                <w:bCs/>
                <w:color w:val="auto"/>
                <w:sz w:val="22"/>
                <w:szCs w:val="22"/>
              </w:rPr>
            </w:pPr>
            <w:sdt>
              <w:sdtPr>
                <w:rPr>
                  <w:b w:val="0"/>
                  <w:bCs/>
                  <w:color w:val="auto"/>
                  <w:sz w:val="22"/>
                  <w:szCs w:val="22"/>
                </w:rPr>
                <w:alias w:val="RelDocs"/>
                <w:tag w:val="RelDocs"/>
                <w:id w:val="-880247332"/>
                <w:lock w:val="sdtLocked"/>
                <w:placeholder>
                  <w:docPart w:val="417AE3AC0C754BC4A48474CC5D152DA4"/>
                </w:placeholder>
                <w:showingPlcHdr/>
                <w:text/>
              </w:sdtPr>
              <w:sdtEndPr/>
              <w:sdtContent>
                <w:r w:rsidRPr="005C3775" w:rsidR="004A674C">
                  <w:rPr>
                    <w:rStyle w:val="PlaceholderText"/>
                    <w:b w:val="0"/>
                    <w:bCs/>
                    <w:color w:val="auto"/>
                    <w:sz w:val="22"/>
                    <w:szCs w:val="22"/>
                  </w:rPr>
                  <w:t>Click to list any documents which have been referenced within this document, or should be considered in conjunction with this document.</w:t>
                </w:r>
              </w:sdtContent>
            </w:sdt>
          </w:p>
        </w:tc>
      </w:tr>
      <w:tr w:rsidRPr="001C25B7" w:rsidR="00FD5282" w:rsidTr="00594F90" w14:paraId="6CFA7CC5" w14:textId="77777777">
        <w:tc>
          <w:tcPr>
            <w:tcW w:w="2694" w:type="dxa"/>
          </w:tcPr>
          <w:p w:rsidRPr="005C3775" w:rsidR="00FD5282" w:rsidP="00E73AF9" w:rsidRDefault="00FD5282" w14:paraId="55394233" w14:textId="5EB05323">
            <w:pPr>
              <w:pStyle w:val="PolicyTitle"/>
              <w:rPr>
                <w:color w:val="auto"/>
                <w:sz w:val="22"/>
                <w:szCs w:val="22"/>
              </w:rPr>
            </w:pPr>
            <w:r w:rsidRPr="005C3775">
              <w:rPr>
                <w:color w:val="auto"/>
                <w:sz w:val="22"/>
                <w:szCs w:val="22"/>
              </w:rPr>
              <w:t>University document:</w:t>
            </w:r>
          </w:p>
        </w:tc>
        <w:tc>
          <w:tcPr>
            <w:tcW w:w="6336" w:type="dxa"/>
          </w:tcPr>
          <w:p w:rsidRPr="005C3775" w:rsidR="00A764B0" w:rsidP="00E73AF9" w:rsidRDefault="00C0077F" w14:paraId="10AD8CAD" w14:textId="196E8BB0">
            <w:pPr>
              <w:pStyle w:val="PolicyTitle"/>
              <w:rPr>
                <w:b w:val="0"/>
                <w:bCs/>
                <w:color w:val="auto"/>
                <w:sz w:val="22"/>
                <w:szCs w:val="22"/>
              </w:rPr>
            </w:pPr>
            <w:sdt>
              <w:sdtPr>
                <w:rPr>
                  <w:b w:val="0"/>
                  <w:bCs/>
                  <w:color w:val="auto"/>
                  <w:sz w:val="22"/>
                  <w:szCs w:val="22"/>
                </w:rPr>
                <w:alias w:val="UniDoc"/>
                <w:tag w:val="UniDoc"/>
                <w:id w:val="-1663154793"/>
                <w:lock w:val="sdtLocked"/>
                <w:placeholder>
                  <w:docPart w:val="161087A8BDD545CC8421BD34D3A4AC3A"/>
                </w:placeholder>
                <w:dropDownList>
                  <w:listItem w:displayText="Yes" w:value="Yes"/>
                  <w:listItem w:displayText="No" w:value="No"/>
                </w:dropDownList>
              </w:sdtPr>
              <w:sdtEndPr/>
              <w:sdtContent>
                <w:r w:rsidR="00E705A7">
                  <w:rPr>
                    <w:b w:val="0"/>
                    <w:bCs/>
                    <w:color w:val="auto"/>
                    <w:sz w:val="22"/>
                    <w:szCs w:val="22"/>
                  </w:rPr>
                  <w:t>Yes</w:t>
                </w:r>
              </w:sdtContent>
            </w:sdt>
          </w:p>
        </w:tc>
      </w:tr>
      <w:tr w:rsidRPr="001C25B7" w:rsidR="00FB6C3F" w:rsidTr="00594F90" w14:paraId="3C19976C" w14:textId="77777777">
        <w:tc>
          <w:tcPr>
            <w:tcW w:w="9030" w:type="dxa"/>
            <w:gridSpan w:val="2"/>
          </w:tcPr>
          <w:p w:rsidRPr="005C3775" w:rsidR="00FB6C3F" w:rsidP="00E73AF9" w:rsidRDefault="00FB6C3F" w14:paraId="1F73E4B4" w14:textId="5911E415">
            <w:pPr>
              <w:pStyle w:val="PolicyTitle"/>
              <w:spacing w:after="240"/>
              <w:rPr>
                <w:b w:val="0"/>
                <w:bCs/>
                <w:color w:val="auto"/>
                <w:sz w:val="18"/>
                <w:szCs w:val="18"/>
              </w:rPr>
            </w:pPr>
            <w:r w:rsidRPr="005C3775">
              <w:rPr>
                <w:b w:val="0"/>
                <w:bCs/>
                <w:i/>
                <w:iCs/>
                <w:color w:val="auto"/>
                <w:sz w:val="18"/>
                <w:szCs w:val="18"/>
              </w:rPr>
              <w:t>A University document applies across the institution, is approved by a committee of Council or Senate and is held in the University Policy Directory on SharePoint.</w:t>
            </w:r>
          </w:p>
        </w:tc>
      </w:tr>
      <w:tr w:rsidRPr="001C25B7" w:rsidR="00FD5282" w:rsidTr="00594F90" w14:paraId="7A5D9348" w14:textId="77777777">
        <w:tc>
          <w:tcPr>
            <w:tcW w:w="2694" w:type="dxa"/>
          </w:tcPr>
          <w:p w:rsidRPr="005C3775" w:rsidR="00FD5282" w:rsidP="00E73AF9" w:rsidRDefault="00FD5282" w14:paraId="18656271" w14:textId="24611EA5">
            <w:pPr>
              <w:pStyle w:val="PolicyTitle"/>
              <w:spacing w:after="240"/>
              <w:rPr>
                <w:color w:val="auto"/>
                <w:sz w:val="22"/>
                <w:szCs w:val="22"/>
              </w:rPr>
            </w:pPr>
            <w:r w:rsidRPr="005C3775">
              <w:rPr>
                <w:color w:val="auto"/>
                <w:sz w:val="22"/>
                <w:szCs w:val="22"/>
              </w:rPr>
              <w:t>Published location:</w:t>
            </w:r>
          </w:p>
        </w:tc>
        <w:tc>
          <w:tcPr>
            <w:tcW w:w="6336" w:type="dxa"/>
          </w:tcPr>
          <w:p w:rsidRPr="005C3775" w:rsidR="00FD5282" w:rsidP="00E73AF9" w:rsidRDefault="00C0077F" w14:paraId="047E3FAD" w14:textId="2A6374D3">
            <w:pPr>
              <w:pStyle w:val="PolicyTitle"/>
              <w:spacing w:after="240"/>
              <w:rPr>
                <w:b w:val="0"/>
                <w:bCs/>
                <w:color w:val="auto"/>
                <w:sz w:val="22"/>
                <w:szCs w:val="22"/>
              </w:rPr>
            </w:pPr>
            <w:sdt>
              <w:sdtPr>
                <w:rPr>
                  <w:b w:val="0"/>
                  <w:bCs/>
                  <w:color w:val="auto"/>
                  <w:sz w:val="22"/>
                  <w:szCs w:val="22"/>
                </w:rPr>
                <w:alias w:val="PubLocation"/>
                <w:tag w:val="PubLocation"/>
                <w:id w:val="1912337761"/>
                <w:lock w:val="sdtLocked"/>
                <w:placeholder>
                  <w:docPart w:val="E762B9BC75A743F088B52A4F7C3FABF4"/>
                </w:placeholder>
                <w:text/>
              </w:sdtPr>
              <w:sdtEndPr/>
              <w:sdtContent>
                <w:r w:rsidRPr="00E705A7" w:rsidR="00E705A7">
                  <w:rPr>
                    <w:b w:val="0"/>
                    <w:bCs/>
                    <w:color w:val="auto"/>
                    <w:sz w:val="22"/>
                    <w:szCs w:val="22"/>
                  </w:rPr>
                  <w:t>https://www.hull.ac.uk/choose-hull/university-and-region/key-documents/quality</w:t>
                </w:r>
              </w:sdtContent>
            </w:sdt>
          </w:p>
        </w:tc>
      </w:tr>
    </w:tbl>
    <w:p w:rsidR="00EA0B48" w:rsidP="00147CA2" w:rsidRDefault="00EA0B48" w14:paraId="5A9C47F4" w14:textId="77777777">
      <w:pPr>
        <w:pStyle w:val="PolicyTitle"/>
        <w:rPr>
          <w:sz w:val="20"/>
          <w:szCs w:val="20"/>
        </w:rPr>
      </w:pPr>
    </w:p>
    <w:p w:rsidRPr="005C3775" w:rsidR="00FB6C3F" w:rsidP="005C3775" w:rsidRDefault="00FB6C3F" w14:paraId="0C6C026E" w14:textId="3F0A0F87">
      <w:pPr>
        <w:pStyle w:val="PolicyTitle"/>
        <w:numPr>
          <w:ilvl w:val="0"/>
          <w:numId w:val="25"/>
        </w:numPr>
        <w:rPr>
          <w:b w:val="0"/>
          <w:color w:val="auto"/>
          <w:sz w:val="22"/>
          <w:szCs w:val="22"/>
        </w:rPr>
      </w:pPr>
      <w:r w:rsidRPr="005C3775">
        <w:rPr>
          <w:b w:val="0"/>
          <w:color w:val="auto"/>
          <w:sz w:val="22"/>
          <w:szCs w:val="22"/>
        </w:rPr>
        <w:t xml:space="preserve">The University has adopted the principles of </w:t>
      </w:r>
      <w:r w:rsidRPr="00645B3F">
        <w:rPr>
          <w:b w:val="0"/>
          <w:bCs/>
          <w:color w:val="auto"/>
          <w:sz w:val="22"/>
          <w:szCs w:val="22"/>
        </w:rPr>
        <w:t xml:space="preserve">Designing </w:t>
      </w:r>
      <w:r w:rsidRPr="00645B3F" w:rsidR="00B30933">
        <w:rPr>
          <w:b w:val="0"/>
          <w:bCs/>
          <w:color w:val="auto"/>
          <w:sz w:val="22"/>
          <w:szCs w:val="22"/>
        </w:rPr>
        <w:t>for</w:t>
      </w:r>
      <w:r w:rsidRPr="00645B3F">
        <w:rPr>
          <w:b w:val="0"/>
          <w:bCs/>
          <w:color w:val="auto"/>
          <w:sz w:val="22"/>
          <w:szCs w:val="22"/>
        </w:rPr>
        <w:t xml:space="preserve"> Diverse Learners</w:t>
      </w:r>
      <w:r w:rsidRPr="005C3775">
        <w:rPr>
          <w:b w:val="0"/>
          <w:color w:val="auto"/>
          <w:sz w:val="22"/>
          <w:szCs w:val="22"/>
        </w:rPr>
        <w:t>, and all policy documents should be written with reference to these principles. Further information is available at</w:t>
      </w:r>
      <w:r w:rsidRPr="005C3775">
        <w:rPr>
          <w:rFonts w:cs="Calibri"/>
          <w:color w:val="auto"/>
          <w:sz w:val="22"/>
          <w:szCs w:val="22"/>
        </w:rPr>
        <w:t xml:space="preserve"> </w:t>
      </w:r>
      <w:r w:rsidRPr="005C3775" w:rsidR="00DC493A">
        <w:rPr>
          <w:rFonts w:cs="Calibri"/>
          <w:b w:val="0"/>
          <w:bCs/>
          <w:color w:val="auto"/>
          <w:sz w:val="22"/>
          <w:szCs w:val="22"/>
        </w:rPr>
        <w:t>the</w:t>
      </w:r>
      <w:r w:rsidRPr="005C3775" w:rsidR="00DC493A">
        <w:rPr>
          <w:rFonts w:cs="Calibri"/>
          <w:color w:val="auto"/>
          <w:sz w:val="22"/>
          <w:szCs w:val="22"/>
        </w:rPr>
        <w:t xml:space="preserve"> </w:t>
      </w:r>
      <w:hyperlink w:history="1" r:id="rId13">
        <w:r w:rsidR="00645B3F">
          <w:rPr>
            <w:rStyle w:val="Hyperlink"/>
            <w:rFonts w:cs="Calibri"/>
            <w:color w:val="auto"/>
            <w:sz w:val="22"/>
            <w:szCs w:val="22"/>
            <w:u w:val="none"/>
          </w:rPr>
          <w:t xml:space="preserve">Designing for diverse </w:t>
        </w:r>
        <w:proofErr w:type="gramStart"/>
        <w:r w:rsidR="00645B3F">
          <w:rPr>
            <w:rStyle w:val="Hyperlink"/>
            <w:rFonts w:cs="Calibri"/>
            <w:color w:val="auto"/>
            <w:sz w:val="22"/>
            <w:szCs w:val="22"/>
            <w:u w:val="none"/>
          </w:rPr>
          <w:t>learners</w:t>
        </w:r>
        <w:proofErr w:type="gramEnd"/>
        <w:r w:rsidR="00645B3F">
          <w:rPr>
            <w:rStyle w:val="Hyperlink"/>
            <w:rFonts w:cs="Calibri"/>
            <w:color w:val="auto"/>
            <w:sz w:val="22"/>
            <w:szCs w:val="22"/>
            <w:u w:val="none"/>
          </w:rPr>
          <w:t xml:space="preserve"> website</w:t>
        </w:r>
      </w:hyperlink>
      <w:r w:rsidRPr="005C3775" w:rsidR="00DC493A">
        <w:rPr>
          <w:rStyle w:val="Hyperlink"/>
          <w:rFonts w:cs="Calibri"/>
          <w:b w:val="0"/>
          <w:bCs/>
          <w:color w:val="auto"/>
          <w:sz w:val="22"/>
          <w:szCs w:val="22"/>
          <w:u w:val="none"/>
        </w:rPr>
        <w:t>.</w:t>
      </w:r>
    </w:p>
    <w:p w:rsidRPr="005C3775" w:rsidR="00B93213" w:rsidP="005C3775" w:rsidRDefault="00FB6C3F" w14:paraId="675B7820" w14:textId="3FFB0092">
      <w:pPr>
        <w:pStyle w:val="PolicyTitle"/>
        <w:numPr>
          <w:ilvl w:val="0"/>
          <w:numId w:val="25"/>
        </w:numPr>
        <w:rPr>
          <w:b w:val="0"/>
          <w:color w:val="auto"/>
          <w:sz w:val="22"/>
          <w:szCs w:val="22"/>
        </w:rPr>
      </w:pPr>
      <w:r w:rsidRPr="005C3775">
        <w:rPr>
          <w:b w:val="0"/>
          <w:color w:val="auto"/>
          <w:sz w:val="22"/>
          <w:szCs w:val="22"/>
        </w:rPr>
        <w:t>An Equality Impact Assessment</w:t>
      </w:r>
      <w:r w:rsidR="00645B3F">
        <w:rPr>
          <w:b w:val="0"/>
          <w:color w:val="auto"/>
          <w:sz w:val="22"/>
          <w:szCs w:val="22"/>
        </w:rPr>
        <w:t xml:space="preserve"> (EIA)</w:t>
      </w:r>
      <w:r w:rsidRPr="005C3775">
        <w:rPr>
          <w:b w:val="0"/>
          <w:color w:val="auto"/>
          <w:sz w:val="22"/>
          <w:szCs w:val="22"/>
        </w:rPr>
        <w:t xml:space="preserve"> must be considered for all new and amended policies. Further information is available from the</w:t>
      </w:r>
      <w:r w:rsidRPr="005C3775">
        <w:rPr>
          <w:rFonts w:cs="Calibri"/>
          <w:color w:val="auto"/>
          <w:sz w:val="22"/>
          <w:szCs w:val="22"/>
        </w:rPr>
        <w:t xml:space="preserve"> </w:t>
      </w:r>
      <w:hyperlink w:history="1" r:id="rId14">
        <w:r w:rsidRPr="00645B3F">
          <w:rPr>
            <w:rStyle w:val="Hyperlink"/>
            <w:rFonts w:cs="Calibri"/>
            <w:color w:val="auto"/>
            <w:sz w:val="22"/>
            <w:szCs w:val="22"/>
            <w:u w:val="none"/>
          </w:rPr>
          <w:t>EIA section of SharePoint</w:t>
        </w:r>
      </w:hyperlink>
      <w:r w:rsidRPr="005C3775">
        <w:rPr>
          <w:b w:val="0"/>
          <w:color w:val="auto"/>
          <w:sz w:val="22"/>
          <w:szCs w:val="22"/>
        </w:rPr>
        <w:t>.</w:t>
      </w:r>
    </w:p>
    <w:p w:rsidRPr="005C3775" w:rsidR="005C3775" w:rsidP="005C3775" w:rsidRDefault="005C3775" w14:paraId="298E9ADB" w14:textId="450FB5A4">
      <w:pPr>
        <w:pStyle w:val="Footer"/>
        <w:numPr>
          <w:ilvl w:val="0"/>
          <w:numId w:val="25"/>
        </w:numPr>
        <w:spacing w:after="240"/>
      </w:pPr>
      <w:r w:rsidRPr="005C3775">
        <w:t xml:space="preserve">This document is available in alternative formats from </w:t>
      </w:r>
      <w:hyperlink w:history="1" r:id="rId15">
        <w:r w:rsidRPr="00645B3F">
          <w:rPr>
            <w:rStyle w:val="Hyperlink"/>
            <w:b/>
            <w:bCs/>
            <w:color w:val="auto"/>
            <w:u w:val="none"/>
          </w:rPr>
          <w:t>policy@hull.ac.uk</w:t>
        </w:r>
      </w:hyperlink>
      <w:r w:rsidR="00645B3F">
        <w:rPr>
          <w:rStyle w:val="Hyperlink"/>
          <w:color w:val="auto"/>
          <w:u w:val="none"/>
        </w:rPr>
        <w:t>.</w:t>
      </w:r>
    </w:p>
    <w:p w:rsidRPr="005C3775" w:rsidR="005C3775" w:rsidP="005C3775" w:rsidRDefault="005C3775" w14:paraId="656981E2" w14:textId="5ED788B7">
      <w:pPr>
        <w:pStyle w:val="PolicyTitle"/>
        <w:numPr>
          <w:ilvl w:val="0"/>
          <w:numId w:val="25"/>
        </w:numPr>
        <w:rPr>
          <w:b w:val="0"/>
          <w:bCs/>
          <w:color w:val="auto"/>
          <w:sz w:val="22"/>
          <w:szCs w:val="22"/>
        </w:rPr>
        <w:sectPr w:rsidRPr="005C3775" w:rsidR="005C3775" w:rsidSect="005C3775">
          <w:headerReference w:type="default" r:id="rId16"/>
          <w:footerReference w:type="default" r:id="rId17"/>
          <w:headerReference w:type="first" r:id="rId18"/>
          <w:footerReference w:type="first" r:id="rId19"/>
          <w:pgSz w:w="11910" w:h="16840"/>
          <w:pgMar w:top="2041" w:right="1440" w:bottom="1440" w:left="1440" w:header="709" w:footer="709" w:gutter="0"/>
          <w:cols w:space="720"/>
          <w:titlePg/>
          <w:docGrid w:linePitch="299"/>
        </w:sectPr>
      </w:pPr>
      <w:r w:rsidRPr="005C3775">
        <w:rPr>
          <w:b w:val="0"/>
          <w:bCs/>
          <w:color w:val="auto"/>
          <w:sz w:val="22"/>
          <w:szCs w:val="22"/>
        </w:rPr>
        <w:t>All printed or downloaded versions of this document are classified as uncontrolled</w:t>
      </w:r>
    </w:p>
    <w:sdt>
      <w:sdtPr>
        <w:rPr>
          <w:sz w:val="36"/>
          <w:szCs w:val="36"/>
        </w:rPr>
        <w:alias w:val="PolicyTitle"/>
        <w:tag w:val="PolicyTitle"/>
        <w:id w:val="-750739083"/>
        <w:lock w:val="sdtContentLocked"/>
        <w:placeholder>
          <w:docPart w:val="0B14A4662E034D3D9585F4DA1601CB16"/>
        </w:placeholder>
        <w:dataBinding w:prefixMappings="xmlns:ns0='http://schemas.microsoft.com/office/2006/coverPageProps' " w:xpath="/ns0:CoverPageProperties[1]/ns0:Abstract[1]" w:storeItemID="{55AF091B-3C7A-41E3-B477-F2FDAA23CFDA}"/>
        <w:text/>
      </w:sdtPr>
      <w:sdtEndPr/>
      <w:sdtContent>
        <w:p w:rsidR="00574245" w:rsidP="00574245" w:rsidRDefault="00E705A7" w14:paraId="338EF9A3" w14:textId="3309777D">
          <w:pPr>
            <w:pStyle w:val="PolicyTitle"/>
            <w:spacing w:after="360" w:line="240" w:lineRule="auto"/>
            <w:rPr>
              <w:sz w:val="36"/>
              <w:szCs w:val="36"/>
            </w:rPr>
          </w:pPr>
          <w:r>
            <w:rPr>
              <w:sz w:val="36"/>
              <w:szCs w:val="36"/>
            </w:rPr>
            <w:t>Recognised Teacher Status (RTS)</w:t>
          </w:r>
        </w:p>
      </w:sdtContent>
    </w:sdt>
    <w:sdt>
      <w:sdtPr>
        <w:rPr>
          <w:rFonts w:eastAsiaTheme="minorEastAsia" w:cstheme="minorBidi"/>
          <w:b w:val="0"/>
          <w:szCs w:val="22"/>
          <w:lang w:val="en-GB" w:eastAsia="zh-CN"/>
        </w:rPr>
        <w:id w:val="1119728221"/>
        <w:docPartObj>
          <w:docPartGallery w:val="Table of Contents"/>
          <w:docPartUnique/>
        </w:docPartObj>
      </w:sdtPr>
      <w:sdtEndPr>
        <w:rPr>
          <w:bCs/>
          <w:noProof/>
        </w:rPr>
      </w:sdtEndPr>
      <w:sdtContent>
        <w:p w:rsidRPr="002E6BBA" w:rsidR="00F24D55" w:rsidP="00C557E3" w:rsidRDefault="00F24D55" w14:paraId="476B48A2" w14:textId="36BA5374">
          <w:pPr>
            <w:pStyle w:val="TOCHeading"/>
            <w:numPr>
              <w:ilvl w:val="0"/>
              <w:numId w:val="0"/>
            </w:numPr>
          </w:pPr>
          <w:r w:rsidRPr="002E6BBA">
            <w:t>Table of Contents</w:t>
          </w:r>
        </w:p>
        <w:p w:rsidR="00C93A35" w:rsidRDefault="00F24D55" w14:paraId="00D23B85" w14:textId="2C4CC4B5">
          <w:pPr>
            <w:pStyle w:val="TOC1"/>
            <w:rPr>
              <w:rFonts w:asciiTheme="minorHAnsi" w:hAnsiTheme="minorHAnsi" w:cstheme="minorBidi"/>
              <w:noProof/>
              <w:kern w:val="2"/>
              <w:sz w:val="24"/>
              <w:szCs w:val="24"/>
              <w:lang w:val="en-GB" w:eastAsia="en-GB"/>
              <w14:ligatures w14:val="standardContextual"/>
            </w:rPr>
          </w:pPr>
          <w:r w:rsidRPr="009500FF">
            <w:fldChar w:fldCharType="begin"/>
          </w:r>
          <w:r w:rsidRPr="009500FF">
            <w:instrText xml:space="preserve"> TOC \o "1-3" \h \z \u </w:instrText>
          </w:r>
          <w:r w:rsidRPr="009500FF">
            <w:fldChar w:fldCharType="separate"/>
          </w:r>
          <w:hyperlink w:history="1" w:anchor="_Toc230684232">
            <w:r w:rsidRPr="00251B7E" w:rsidR="00C93A35">
              <w:rPr>
                <w:rStyle w:val="Hyperlink"/>
                <w:noProof/>
              </w:rPr>
              <w:t>1</w:t>
            </w:r>
            <w:r w:rsidR="00C93A35">
              <w:rPr>
                <w:rFonts w:asciiTheme="minorHAnsi" w:hAnsiTheme="minorHAnsi" w:cstheme="minorBidi"/>
                <w:noProof/>
                <w:kern w:val="2"/>
                <w:sz w:val="24"/>
                <w:szCs w:val="24"/>
                <w:lang w:val="en-GB" w:eastAsia="en-GB"/>
                <w14:ligatures w14:val="standardContextual"/>
              </w:rPr>
              <w:tab/>
            </w:r>
            <w:r w:rsidRPr="00251B7E" w:rsidR="00C93A35">
              <w:rPr>
                <w:rStyle w:val="Hyperlink"/>
                <w:noProof/>
              </w:rPr>
              <w:t>Introduction</w:t>
            </w:r>
            <w:r w:rsidR="00C93A35">
              <w:rPr>
                <w:noProof/>
                <w:webHidden/>
              </w:rPr>
              <w:tab/>
            </w:r>
            <w:r w:rsidR="00C93A35">
              <w:rPr>
                <w:noProof/>
                <w:webHidden/>
              </w:rPr>
              <w:fldChar w:fldCharType="begin"/>
            </w:r>
            <w:r w:rsidR="00C93A35">
              <w:rPr>
                <w:noProof/>
                <w:webHidden/>
              </w:rPr>
              <w:instrText xml:space="preserve"> PAGEREF _Toc230684232 \h </w:instrText>
            </w:r>
            <w:r w:rsidR="00C93A35">
              <w:rPr>
                <w:noProof/>
                <w:webHidden/>
              </w:rPr>
            </w:r>
            <w:r w:rsidR="00C93A35">
              <w:rPr>
                <w:noProof/>
                <w:webHidden/>
              </w:rPr>
              <w:fldChar w:fldCharType="separate"/>
            </w:r>
            <w:r w:rsidR="00C93A35">
              <w:rPr>
                <w:noProof/>
                <w:webHidden/>
              </w:rPr>
              <w:t>3</w:t>
            </w:r>
            <w:r w:rsidR="00C93A35">
              <w:rPr>
                <w:noProof/>
                <w:webHidden/>
              </w:rPr>
              <w:fldChar w:fldCharType="end"/>
            </w:r>
          </w:hyperlink>
        </w:p>
        <w:p w:rsidR="00C93A35" w:rsidRDefault="00C93A35" w14:paraId="1C42046E" w14:textId="18A7513F">
          <w:pPr>
            <w:pStyle w:val="TOC1"/>
            <w:rPr>
              <w:rFonts w:asciiTheme="minorHAnsi" w:hAnsiTheme="minorHAnsi" w:cstheme="minorBidi"/>
              <w:noProof/>
              <w:kern w:val="2"/>
              <w:sz w:val="24"/>
              <w:szCs w:val="24"/>
              <w:lang w:val="en-GB" w:eastAsia="en-GB"/>
              <w14:ligatures w14:val="standardContextual"/>
            </w:rPr>
          </w:pPr>
          <w:hyperlink w:history="1" w:anchor="_Toc230684233">
            <w:r w:rsidRPr="00251B7E">
              <w:rPr>
                <w:rStyle w:val="Hyperlink"/>
                <w:noProof/>
              </w:rPr>
              <w:t>2</w:t>
            </w:r>
            <w:r>
              <w:rPr>
                <w:rFonts w:asciiTheme="minorHAnsi" w:hAnsiTheme="minorHAnsi" w:cstheme="minorBidi"/>
                <w:noProof/>
                <w:kern w:val="2"/>
                <w:sz w:val="24"/>
                <w:szCs w:val="24"/>
                <w:lang w:val="en-GB" w:eastAsia="en-GB"/>
                <w14:ligatures w14:val="standardContextual"/>
              </w:rPr>
              <w:tab/>
            </w:r>
            <w:r w:rsidRPr="00251B7E">
              <w:rPr>
                <w:rStyle w:val="Hyperlink"/>
                <w:noProof/>
              </w:rPr>
              <w:t>Scope</w:t>
            </w:r>
            <w:r>
              <w:rPr>
                <w:noProof/>
                <w:webHidden/>
              </w:rPr>
              <w:tab/>
            </w:r>
            <w:r>
              <w:rPr>
                <w:noProof/>
                <w:webHidden/>
              </w:rPr>
              <w:fldChar w:fldCharType="begin"/>
            </w:r>
            <w:r>
              <w:rPr>
                <w:noProof/>
                <w:webHidden/>
              </w:rPr>
              <w:instrText xml:space="preserve"> PAGEREF _Toc230684233 \h </w:instrText>
            </w:r>
            <w:r>
              <w:rPr>
                <w:noProof/>
                <w:webHidden/>
              </w:rPr>
            </w:r>
            <w:r>
              <w:rPr>
                <w:noProof/>
                <w:webHidden/>
              </w:rPr>
              <w:fldChar w:fldCharType="separate"/>
            </w:r>
            <w:r>
              <w:rPr>
                <w:noProof/>
                <w:webHidden/>
              </w:rPr>
              <w:t>3</w:t>
            </w:r>
            <w:r>
              <w:rPr>
                <w:noProof/>
                <w:webHidden/>
              </w:rPr>
              <w:fldChar w:fldCharType="end"/>
            </w:r>
          </w:hyperlink>
        </w:p>
        <w:p w:rsidR="00C93A35" w:rsidRDefault="00C93A35" w14:paraId="2BB0C2C2" w14:textId="0F417096">
          <w:pPr>
            <w:pStyle w:val="TOC1"/>
            <w:rPr>
              <w:rFonts w:asciiTheme="minorHAnsi" w:hAnsiTheme="minorHAnsi" w:cstheme="minorBidi"/>
              <w:noProof/>
              <w:kern w:val="2"/>
              <w:sz w:val="24"/>
              <w:szCs w:val="24"/>
              <w:lang w:val="en-GB" w:eastAsia="en-GB"/>
              <w14:ligatures w14:val="standardContextual"/>
            </w:rPr>
          </w:pPr>
          <w:hyperlink w:history="1" w:anchor="_Toc230684234">
            <w:r w:rsidRPr="00251B7E">
              <w:rPr>
                <w:rStyle w:val="Hyperlink"/>
                <w:noProof/>
              </w:rPr>
              <w:t>3</w:t>
            </w:r>
            <w:r>
              <w:rPr>
                <w:rFonts w:asciiTheme="minorHAnsi" w:hAnsiTheme="minorHAnsi" w:cstheme="minorBidi"/>
                <w:noProof/>
                <w:kern w:val="2"/>
                <w:sz w:val="24"/>
                <w:szCs w:val="24"/>
                <w:lang w:val="en-GB" w:eastAsia="en-GB"/>
                <w14:ligatures w14:val="standardContextual"/>
              </w:rPr>
              <w:tab/>
            </w:r>
            <w:r w:rsidRPr="00251B7E">
              <w:rPr>
                <w:rStyle w:val="Hyperlink"/>
                <w:noProof/>
              </w:rPr>
              <w:t>Criteria for granting RTS.</w:t>
            </w:r>
            <w:r>
              <w:rPr>
                <w:noProof/>
                <w:webHidden/>
              </w:rPr>
              <w:tab/>
            </w:r>
            <w:r>
              <w:rPr>
                <w:noProof/>
                <w:webHidden/>
              </w:rPr>
              <w:fldChar w:fldCharType="begin"/>
            </w:r>
            <w:r>
              <w:rPr>
                <w:noProof/>
                <w:webHidden/>
              </w:rPr>
              <w:instrText xml:space="preserve"> PAGEREF _Toc230684234 \h </w:instrText>
            </w:r>
            <w:r>
              <w:rPr>
                <w:noProof/>
                <w:webHidden/>
              </w:rPr>
            </w:r>
            <w:r>
              <w:rPr>
                <w:noProof/>
                <w:webHidden/>
              </w:rPr>
              <w:fldChar w:fldCharType="separate"/>
            </w:r>
            <w:r>
              <w:rPr>
                <w:noProof/>
                <w:webHidden/>
              </w:rPr>
              <w:t>3</w:t>
            </w:r>
            <w:r>
              <w:rPr>
                <w:noProof/>
                <w:webHidden/>
              </w:rPr>
              <w:fldChar w:fldCharType="end"/>
            </w:r>
          </w:hyperlink>
        </w:p>
        <w:p w:rsidR="00C93A35" w:rsidRDefault="00C93A35" w14:paraId="372C66CE" w14:textId="0AB81942">
          <w:pPr>
            <w:pStyle w:val="TOC2"/>
            <w:rPr>
              <w:rFonts w:asciiTheme="minorHAnsi" w:hAnsiTheme="minorHAnsi" w:cstheme="minorBidi"/>
              <w:noProof/>
              <w:kern w:val="2"/>
              <w:sz w:val="24"/>
              <w:szCs w:val="24"/>
              <w:lang w:val="en-GB" w:eastAsia="en-GB"/>
              <w14:ligatures w14:val="standardContextual"/>
            </w:rPr>
          </w:pPr>
          <w:hyperlink w:history="1" w:anchor="_Toc230684235">
            <w:r w:rsidRPr="00251B7E">
              <w:rPr>
                <w:rStyle w:val="Hyperlink"/>
                <w:noProof/>
              </w:rPr>
              <w:t>Academic route</w:t>
            </w:r>
            <w:r>
              <w:rPr>
                <w:noProof/>
                <w:webHidden/>
              </w:rPr>
              <w:tab/>
            </w:r>
            <w:r>
              <w:rPr>
                <w:noProof/>
                <w:webHidden/>
              </w:rPr>
              <w:fldChar w:fldCharType="begin"/>
            </w:r>
            <w:r>
              <w:rPr>
                <w:noProof/>
                <w:webHidden/>
              </w:rPr>
              <w:instrText xml:space="preserve"> PAGEREF _Toc230684235 \h </w:instrText>
            </w:r>
            <w:r>
              <w:rPr>
                <w:noProof/>
                <w:webHidden/>
              </w:rPr>
            </w:r>
            <w:r>
              <w:rPr>
                <w:noProof/>
                <w:webHidden/>
              </w:rPr>
              <w:fldChar w:fldCharType="separate"/>
            </w:r>
            <w:r>
              <w:rPr>
                <w:noProof/>
                <w:webHidden/>
              </w:rPr>
              <w:t>4</w:t>
            </w:r>
            <w:r>
              <w:rPr>
                <w:noProof/>
                <w:webHidden/>
              </w:rPr>
              <w:fldChar w:fldCharType="end"/>
            </w:r>
          </w:hyperlink>
        </w:p>
        <w:p w:rsidR="00C93A35" w:rsidRDefault="00C93A35" w14:paraId="3D70B242" w14:textId="4B33337D">
          <w:pPr>
            <w:pStyle w:val="TOC2"/>
            <w:rPr>
              <w:rFonts w:asciiTheme="minorHAnsi" w:hAnsiTheme="minorHAnsi" w:cstheme="minorBidi"/>
              <w:noProof/>
              <w:kern w:val="2"/>
              <w:sz w:val="24"/>
              <w:szCs w:val="24"/>
              <w:lang w:val="en-GB" w:eastAsia="en-GB"/>
              <w14:ligatures w14:val="standardContextual"/>
            </w:rPr>
          </w:pPr>
          <w:hyperlink w:history="1" w:anchor="_Toc230684236">
            <w:r w:rsidRPr="00251B7E">
              <w:rPr>
                <w:rStyle w:val="Hyperlink"/>
                <w:noProof/>
              </w:rPr>
              <w:t>Experience route.</w:t>
            </w:r>
            <w:r>
              <w:rPr>
                <w:noProof/>
                <w:webHidden/>
              </w:rPr>
              <w:tab/>
            </w:r>
            <w:r>
              <w:rPr>
                <w:noProof/>
                <w:webHidden/>
              </w:rPr>
              <w:fldChar w:fldCharType="begin"/>
            </w:r>
            <w:r>
              <w:rPr>
                <w:noProof/>
                <w:webHidden/>
              </w:rPr>
              <w:instrText xml:space="preserve"> PAGEREF _Toc230684236 \h </w:instrText>
            </w:r>
            <w:r>
              <w:rPr>
                <w:noProof/>
                <w:webHidden/>
              </w:rPr>
            </w:r>
            <w:r>
              <w:rPr>
                <w:noProof/>
                <w:webHidden/>
              </w:rPr>
              <w:fldChar w:fldCharType="separate"/>
            </w:r>
            <w:r>
              <w:rPr>
                <w:noProof/>
                <w:webHidden/>
              </w:rPr>
              <w:t>4</w:t>
            </w:r>
            <w:r>
              <w:rPr>
                <w:noProof/>
                <w:webHidden/>
              </w:rPr>
              <w:fldChar w:fldCharType="end"/>
            </w:r>
          </w:hyperlink>
        </w:p>
        <w:p w:rsidR="00C93A35" w:rsidRDefault="00C93A35" w14:paraId="27735FCD" w14:textId="0D30D646">
          <w:pPr>
            <w:pStyle w:val="TOC2"/>
            <w:rPr>
              <w:rFonts w:asciiTheme="minorHAnsi" w:hAnsiTheme="minorHAnsi" w:cstheme="minorBidi"/>
              <w:noProof/>
              <w:kern w:val="2"/>
              <w:sz w:val="24"/>
              <w:szCs w:val="24"/>
              <w:lang w:val="en-GB" w:eastAsia="en-GB"/>
              <w14:ligatures w14:val="standardContextual"/>
            </w:rPr>
          </w:pPr>
          <w:hyperlink w:history="1" w:anchor="_Toc230684237">
            <w:r w:rsidRPr="00251B7E">
              <w:rPr>
                <w:rStyle w:val="Hyperlink"/>
                <w:noProof/>
              </w:rPr>
              <w:t>Determining the outcome of the application</w:t>
            </w:r>
            <w:r>
              <w:rPr>
                <w:noProof/>
                <w:webHidden/>
              </w:rPr>
              <w:tab/>
            </w:r>
            <w:r>
              <w:rPr>
                <w:noProof/>
                <w:webHidden/>
              </w:rPr>
              <w:fldChar w:fldCharType="begin"/>
            </w:r>
            <w:r>
              <w:rPr>
                <w:noProof/>
                <w:webHidden/>
              </w:rPr>
              <w:instrText xml:space="preserve"> PAGEREF _Toc230684237 \h </w:instrText>
            </w:r>
            <w:r>
              <w:rPr>
                <w:noProof/>
                <w:webHidden/>
              </w:rPr>
            </w:r>
            <w:r>
              <w:rPr>
                <w:noProof/>
                <w:webHidden/>
              </w:rPr>
              <w:fldChar w:fldCharType="separate"/>
            </w:r>
            <w:r>
              <w:rPr>
                <w:noProof/>
                <w:webHidden/>
              </w:rPr>
              <w:t>4</w:t>
            </w:r>
            <w:r>
              <w:rPr>
                <w:noProof/>
                <w:webHidden/>
              </w:rPr>
              <w:fldChar w:fldCharType="end"/>
            </w:r>
          </w:hyperlink>
        </w:p>
        <w:p w:rsidR="00C93A35" w:rsidRDefault="00C93A35" w14:paraId="102EFC70" w14:textId="7A1D08E7">
          <w:pPr>
            <w:pStyle w:val="TOC1"/>
            <w:rPr>
              <w:rFonts w:asciiTheme="minorHAnsi" w:hAnsiTheme="minorHAnsi" w:cstheme="minorBidi"/>
              <w:noProof/>
              <w:kern w:val="2"/>
              <w:sz w:val="24"/>
              <w:szCs w:val="24"/>
              <w:lang w:val="en-GB" w:eastAsia="en-GB"/>
              <w14:ligatures w14:val="standardContextual"/>
            </w:rPr>
          </w:pPr>
          <w:hyperlink w:history="1" w:anchor="_Toc230684238">
            <w:r w:rsidRPr="00251B7E">
              <w:rPr>
                <w:rStyle w:val="Hyperlink"/>
                <w:noProof/>
              </w:rPr>
              <w:t>5</w:t>
            </w:r>
            <w:r>
              <w:rPr>
                <w:rFonts w:asciiTheme="minorHAnsi" w:hAnsiTheme="minorHAnsi" w:cstheme="minorBidi"/>
                <w:noProof/>
                <w:kern w:val="2"/>
                <w:sz w:val="24"/>
                <w:szCs w:val="24"/>
                <w:lang w:val="en-GB" w:eastAsia="en-GB"/>
                <w14:ligatures w14:val="standardContextual"/>
              </w:rPr>
              <w:tab/>
            </w:r>
            <w:r w:rsidRPr="00251B7E">
              <w:rPr>
                <w:rStyle w:val="Hyperlink"/>
                <w:noProof/>
              </w:rPr>
              <w:t>Termination of RTS</w:t>
            </w:r>
            <w:r>
              <w:rPr>
                <w:noProof/>
                <w:webHidden/>
              </w:rPr>
              <w:tab/>
            </w:r>
            <w:r>
              <w:rPr>
                <w:noProof/>
                <w:webHidden/>
              </w:rPr>
              <w:fldChar w:fldCharType="begin"/>
            </w:r>
            <w:r>
              <w:rPr>
                <w:noProof/>
                <w:webHidden/>
              </w:rPr>
              <w:instrText xml:space="preserve"> PAGEREF _Toc230684238 \h </w:instrText>
            </w:r>
            <w:r>
              <w:rPr>
                <w:noProof/>
                <w:webHidden/>
              </w:rPr>
            </w:r>
            <w:r>
              <w:rPr>
                <w:noProof/>
                <w:webHidden/>
              </w:rPr>
              <w:fldChar w:fldCharType="separate"/>
            </w:r>
            <w:r>
              <w:rPr>
                <w:noProof/>
                <w:webHidden/>
              </w:rPr>
              <w:t>5</w:t>
            </w:r>
            <w:r>
              <w:rPr>
                <w:noProof/>
                <w:webHidden/>
              </w:rPr>
              <w:fldChar w:fldCharType="end"/>
            </w:r>
          </w:hyperlink>
        </w:p>
        <w:p w:rsidR="00C93A35" w:rsidRDefault="00C93A35" w14:paraId="75971AAB" w14:textId="53D00D15">
          <w:pPr>
            <w:pStyle w:val="TOC1"/>
            <w:rPr>
              <w:rFonts w:asciiTheme="minorHAnsi" w:hAnsiTheme="minorHAnsi" w:cstheme="minorBidi"/>
              <w:noProof/>
              <w:kern w:val="2"/>
              <w:sz w:val="24"/>
              <w:szCs w:val="24"/>
              <w:lang w:val="en-GB" w:eastAsia="en-GB"/>
              <w14:ligatures w14:val="standardContextual"/>
            </w:rPr>
          </w:pPr>
          <w:hyperlink w:history="1" w:anchor="_Toc230684239">
            <w:r w:rsidRPr="00251B7E">
              <w:rPr>
                <w:rStyle w:val="Hyperlink"/>
                <w:noProof/>
              </w:rPr>
              <w:t>6</w:t>
            </w:r>
            <w:r>
              <w:rPr>
                <w:rFonts w:asciiTheme="minorHAnsi" w:hAnsiTheme="minorHAnsi" w:cstheme="minorBidi"/>
                <w:noProof/>
                <w:kern w:val="2"/>
                <w:sz w:val="24"/>
                <w:szCs w:val="24"/>
                <w:lang w:val="en-GB" w:eastAsia="en-GB"/>
                <w14:ligatures w14:val="standardContextual"/>
              </w:rPr>
              <w:tab/>
            </w:r>
            <w:r w:rsidRPr="00251B7E">
              <w:rPr>
                <w:rStyle w:val="Hyperlink"/>
                <w:noProof/>
              </w:rPr>
              <w:t>External Examiner Appointments</w:t>
            </w:r>
            <w:r>
              <w:rPr>
                <w:noProof/>
                <w:webHidden/>
              </w:rPr>
              <w:tab/>
            </w:r>
            <w:r>
              <w:rPr>
                <w:noProof/>
                <w:webHidden/>
              </w:rPr>
              <w:fldChar w:fldCharType="begin"/>
            </w:r>
            <w:r>
              <w:rPr>
                <w:noProof/>
                <w:webHidden/>
              </w:rPr>
              <w:instrText xml:space="preserve"> PAGEREF _Toc230684239 \h </w:instrText>
            </w:r>
            <w:r>
              <w:rPr>
                <w:noProof/>
                <w:webHidden/>
              </w:rPr>
            </w:r>
            <w:r>
              <w:rPr>
                <w:noProof/>
                <w:webHidden/>
              </w:rPr>
              <w:fldChar w:fldCharType="separate"/>
            </w:r>
            <w:r>
              <w:rPr>
                <w:noProof/>
                <w:webHidden/>
              </w:rPr>
              <w:t>5</w:t>
            </w:r>
            <w:r>
              <w:rPr>
                <w:noProof/>
                <w:webHidden/>
              </w:rPr>
              <w:fldChar w:fldCharType="end"/>
            </w:r>
          </w:hyperlink>
        </w:p>
        <w:p w:rsidR="00C93A35" w:rsidRDefault="00C93A35" w14:paraId="40E704FD" w14:textId="6954556E">
          <w:pPr>
            <w:pStyle w:val="TOC1"/>
            <w:rPr>
              <w:rFonts w:asciiTheme="minorHAnsi" w:hAnsiTheme="minorHAnsi" w:cstheme="minorBidi"/>
              <w:noProof/>
              <w:kern w:val="2"/>
              <w:sz w:val="24"/>
              <w:szCs w:val="24"/>
              <w:lang w:val="en-GB" w:eastAsia="en-GB"/>
              <w14:ligatures w14:val="standardContextual"/>
            </w:rPr>
          </w:pPr>
          <w:hyperlink w:history="1" w:anchor="_Toc230684240">
            <w:r w:rsidRPr="00251B7E">
              <w:rPr>
                <w:rStyle w:val="Hyperlink"/>
                <w:noProof/>
              </w:rPr>
              <w:t>7</w:t>
            </w:r>
            <w:r>
              <w:rPr>
                <w:rFonts w:asciiTheme="minorHAnsi" w:hAnsiTheme="minorHAnsi" w:cstheme="minorBidi"/>
                <w:noProof/>
                <w:kern w:val="2"/>
                <w:sz w:val="24"/>
                <w:szCs w:val="24"/>
                <w:lang w:val="en-GB" w:eastAsia="en-GB"/>
                <w14:ligatures w14:val="standardContextual"/>
              </w:rPr>
              <w:tab/>
            </w:r>
            <w:r w:rsidRPr="00251B7E">
              <w:rPr>
                <w:rStyle w:val="Hyperlink"/>
                <w:noProof/>
              </w:rPr>
              <w:t>RTS Register and Monitoring</w:t>
            </w:r>
            <w:r>
              <w:rPr>
                <w:noProof/>
                <w:webHidden/>
              </w:rPr>
              <w:tab/>
            </w:r>
            <w:r>
              <w:rPr>
                <w:noProof/>
                <w:webHidden/>
              </w:rPr>
              <w:fldChar w:fldCharType="begin"/>
            </w:r>
            <w:r>
              <w:rPr>
                <w:noProof/>
                <w:webHidden/>
              </w:rPr>
              <w:instrText xml:space="preserve"> PAGEREF _Toc230684240 \h </w:instrText>
            </w:r>
            <w:r>
              <w:rPr>
                <w:noProof/>
                <w:webHidden/>
              </w:rPr>
            </w:r>
            <w:r>
              <w:rPr>
                <w:noProof/>
                <w:webHidden/>
              </w:rPr>
              <w:fldChar w:fldCharType="separate"/>
            </w:r>
            <w:r>
              <w:rPr>
                <w:noProof/>
                <w:webHidden/>
              </w:rPr>
              <w:t>5</w:t>
            </w:r>
            <w:r>
              <w:rPr>
                <w:noProof/>
                <w:webHidden/>
              </w:rPr>
              <w:fldChar w:fldCharType="end"/>
            </w:r>
          </w:hyperlink>
        </w:p>
        <w:p w:rsidR="00C93A35" w:rsidRDefault="00C93A35" w14:paraId="79B722EA" w14:textId="32D04C78">
          <w:pPr>
            <w:pStyle w:val="TOC1"/>
            <w:rPr>
              <w:rFonts w:asciiTheme="minorHAnsi" w:hAnsiTheme="minorHAnsi" w:cstheme="minorBidi"/>
              <w:noProof/>
              <w:kern w:val="2"/>
              <w:sz w:val="24"/>
              <w:szCs w:val="24"/>
              <w:lang w:val="en-GB" w:eastAsia="en-GB"/>
              <w14:ligatures w14:val="standardContextual"/>
            </w:rPr>
          </w:pPr>
          <w:hyperlink w:history="1" w:anchor="_Toc230684241">
            <w:r w:rsidRPr="00251B7E">
              <w:rPr>
                <w:rStyle w:val="Hyperlink"/>
                <w:noProof/>
              </w:rPr>
              <w:t>8</w:t>
            </w:r>
            <w:r>
              <w:rPr>
                <w:rFonts w:asciiTheme="minorHAnsi" w:hAnsiTheme="minorHAnsi" w:cstheme="minorBidi"/>
                <w:noProof/>
                <w:kern w:val="2"/>
                <w:sz w:val="24"/>
                <w:szCs w:val="24"/>
                <w:lang w:val="en-GB" w:eastAsia="en-GB"/>
                <w14:ligatures w14:val="standardContextual"/>
              </w:rPr>
              <w:tab/>
            </w:r>
            <w:r w:rsidRPr="00251B7E">
              <w:rPr>
                <w:rStyle w:val="Hyperlink"/>
                <w:noProof/>
              </w:rPr>
              <w:t>Annexe 1: Rights and privileges - Information for those granted RTS.</w:t>
            </w:r>
            <w:r>
              <w:rPr>
                <w:noProof/>
                <w:webHidden/>
              </w:rPr>
              <w:tab/>
            </w:r>
            <w:r>
              <w:rPr>
                <w:noProof/>
                <w:webHidden/>
              </w:rPr>
              <w:fldChar w:fldCharType="begin"/>
            </w:r>
            <w:r>
              <w:rPr>
                <w:noProof/>
                <w:webHidden/>
              </w:rPr>
              <w:instrText xml:space="preserve"> PAGEREF _Toc230684241 \h </w:instrText>
            </w:r>
            <w:r>
              <w:rPr>
                <w:noProof/>
                <w:webHidden/>
              </w:rPr>
            </w:r>
            <w:r>
              <w:rPr>
                <w:noProof/>
                <w:webHidden/>
              </w:rPr>
              <w:fldChar w:fldCharType="separate"/>
            </w:r>
            <w:r>
              <w:rPr>
                <w:noProof/>
                <w:webHidden/>
              </w:rPr>
              <w:t>6</w:t>
            </w:r>
            <w:r>
              <w:rPr>
                <w:noProof/>
                <w:webHidden/>
              </w:rPr>
              <w:fldChar w:fldCharType="end"/>
            </w:r>
          </w:hyperlink>
        </w:p>
        <w:p w:rsidR="00C93A35" w:rsidRDefault="00C93A35" w14:paraId="01C37661" w14:textId="6A9680FE">
          <w:pPr>
            <w:pStyle w:val="TOC1"/>
            <w:rPr>
              <w:rFonts w:asciiTheme="minorHAnsi" w:hAnsiTheme="minorHAnsi" w:cstheme="minorBidi"/>
              <w:noProof/>
              <w:kern w:val="2"/>
              <w:sz w:val="24"/>
              <w:szCs w:val="24"/>
              <w:lang w:val="en-GB" w:eastAsia="en-GB"/>
              <w14:ligatures w14:val="standardContextual"/>
            </w:rPr>
          </w:pPr>
          <w:hyperlink w:history="1" w:anchor="_Toc230684242">
            <w:r w:rsidRPr="00251B7E">
              <w:rPr>
                <w:rStyle w:val="Hyperlink"/>
                <w:noProof/>
              </w:rPr>
              <w:t>9</w:t>
            </w:r>
            <w:r>
              <w:rPr>
                <w:rFonts w:asciiTheme="minorHAnsi" w:hAnsiTheme="minorHAnsi" w:cstheme="minorBidi"/>
                <w:noProof/>
                <w:kern w:val="2"/>
                <w:sz w:val="24"/>
                <w:szCs w:val="24"/>
                <w:lang w:val="en-GB" w:eastAsia="en-GB"/>
                <w14:ligatures w14:val="standardContextual"/>
              </w:rPr>
              <w:tab/>
            </w:r>
            <w:r w:rsidRPr="00251B7E">
              <w:rPr>
                <w:rStyle w:val="Hyperlink"/>
                <w:noProof/>
              </w:rPr>
              <w:t>Annexe 2 -  Application for Recognised Teacher Status</w:t>
            </w:r>
            <w:r>
              <w:rPr>
                <w:noProof/>
                <w:webHidden/>
              </w:rPr>
              <w:tab/>
            </w:r>
            <w:r>
              <w:rPr>
                <w:noProof/>
                <w:webHidden/>
              </w:rPr>
              <w:fldChar w:fldCharType="begin"/>
            </w:r>
            <w:r>
              <w:rPr>
                <w:noProof/>
                <w:webHidden/>
              </w:rPr>
              <w:instrText xml:space="preserve"> PAGEREF _Toc230684242 \h </w:instrText>
            </w:r>
            <w:r>
              <w:rPr>
                <w:noProof/>
                <w:webHidden/>
              </w:rPr>
            </w:r>
            <w:r>
              <w:rPr>
                <w:noProof/>
                <w:webHidden/>
              </w:rPr>
              <w:fldChar w:fldCharType="separate"/>
            </w:r>
            <w:r>
              <w:rPr>
                <w:noProof/>
                <w:webHidden/>
              </w:rPr>
              <w:t>8</w:t>
            </w:r>
            <w:r>
              <w:rPr>
                <w:noProof/>
                <w:webHidden/>
              </w:rPr>
              <w:fldChar w:fldCharType="end"/>
            </w:r>
          </w:hyperlink>
        </w:p>
        <w:p w:rsidR="00C93A35" w:rsidRDefault="00C93A35" w14:paraId="42A11505" w14:textId="5DAAEA82">
          <w:pPr>
            <w:pStyle w:val="TOC1"/>
            <w:rPr>
              <w:rFonts w:asciiTheme="minorHAnsi" w:hAnsiTheme="minorHAnsi" w:cstheme="minorBidi"/>
              <w:noProof/>
              <w:kern w:val="2"/>
              <w:sz w:val="24"/>
              <w:szCs w:val="24"/>
              <w:lang w:val="en-GB" w:eastAsia="en-GB"/>
              <w14:ligatures w14:val="standardContextual"/>
            </w:rPr>
          </w:pPr>
          <w:hyperlink w:history="1" w:anchor="_Toc230684243">
            <w:r w:rsidRPr="00251B7E">
              <w:rPr>
                <w:rStyle w:val="Hyperlink"/>
                <w:noProof/>
              </w:rPr>
              <w:t>10</w:t>
            </w:r>
            <w:r>
              <w:rPr>
                <w:rFonts w:asciiTheme="minorHAnsi" w:hAnsiTheme="minorHAnsi" w:cstheme="minorBidi"/>
                <w:noProof/>
                <w:kern w:val="2"/>
                <w:sz w:val="24"/>
                <w:szCs w:val="24"/>
                <w:lang w:val="en-GB" w:eastAsia="en-GB"/>
                <w14:ligatures w14:val="standardContextual"/>
              </w:rPr>
              <w:tab/>
            </w:r>
            <w:r w:rsidRPr="00251B7E">
              <w:rPr>
                <w:rStyle w:val="Hyperlink"/>
                <w:noProof/>
              </w:rPr>
              <w:t>Annexe 3a - RTS approval letter template</w:t>
            </w:r>
            <w:r>
              <w:rPr>
                <w:noProof/>
                <w:webHidden/>
              </w:rPr>
              <w:tab/>
            </w:r>
            <w:r>
              <w:rPr>
                <w:noProof/>
                <w:webHidden/>
              </w:rPr>
              <w:fldChar w:fldCharType="begin"/>
            </w:r>
            <w:r>
              <w:rPr>
                <w:noProof/>
                <w:webHidden/>
              </w:rPr>
              <w:instrText xml:space="preserve"> PAGEREF _Toc230684243 \h </w:instrText>
            </w:r>
            <w:r>
              <w:rPr>
                <w:noProof/>
                <w:webHidden/>
              </w:rPr>
            </w:r>
            <w:r>
              <w:rPr>
                <w:noProof/>
                <w:webHidden/>
              </w:rPr>
              <w:fldChar w:fldCharType="separate"/>
            </w:r>
            <w:r>
              <w:rPr>
                <w:noProof/>
                <w:webHidden/>
              </w:rPr>
              <w:t>10</w:t>
            </w:r>
            <w:r>
              <w:rPr>
                <w:noProof/>
                <w:webHidden/>
              </w:rPr>
              <w:fldChar w:fldCharType="end"/>
            </w:r>
          </w:hyperlink>
        </w:p>
        <w:p w:rsidR="00C93A35" w:rsidRDefault="00C93A35" w14:paraId="38B039FC" w14:textId="14C71D2D">
          <w:pPr>
            <w:pStyle w:val="TOC1"/>
            <w:rPr>
              <w:rFonts w:asciiTheme="minorHAnsi" w:hAnsiTheme="minorHAnsi" w:cstheme="minorBidi"/>
              <w:noProof/>
              <w:kern w:val="2"/>
              <w:sz w:val="24"/>
              <w:szCs w:val="24"/>
              <w:lang w:val="en-GB" w:eastAsia="en-GB"/>
              <w14:ligatures w14:val="standardContextual"/>
            </w:rPr>
          </w:pPr>
          <w:hyperlink w:history="1" w:anchor="_Toc230684244">
            <w:r w:rsidRPr="00251B7E">
              <w:rPr>
                <w:rStyle w:val="Hyperlink"/>
                <w:noProof/>
              </w:rPr>
              <w:t>11</w:t>
            </w:r>
            <w:r>
              <w:rPr>
                <w:rFonts w:asciiTheme="minorHAnsi" w:hAnsiTheme="minorHAnsi" w:cstheme="minorBidi"/>
                <w:noProof/>
                <w:kern w:val="2"/>
                <w:sz w:val="24"/>
                <w:szCs w:val="24"/>
                <w:lang w:val="en-GB" w:eastAsia="en-GB"/>
                <w14:ligatures w14:val="standardContextual"/>
              </w:rPr>
              <w:tab/>
            </w:r>
            <w:r w:rsidRPr="00251B7E">
              <w:rPr>
                <w:rStyle w:val="Hyperlink"/>
                <w:noProof/>
              </w:rPr>
              <w:t>Annexe 3b - RTS not approved letter template.</w:t>
            </w:r>
            <w:r>
              <w:rPr>
                <w:noProof/>
                <w:webHidden/>
              </w:rPr>
              <w:tab/>
            </w:r>
            <w:r>
              <w:rPr>
                <w:noProof/>
                <w:webHidden/>
              </w:rPr>
              <w:fldChar w:fldCharType="begin"/>
            </w:r>
            <w:r>
              <w:rPr>
                <w:noProof/>
                <w:webHidden/>
              </w:rPr>
              <w:instrText xml:space="preserve"> PAGEREF _Toc230684244 \h </w:instrText>
            </w:r>
            <w:r>
              <w:rPr>
                <w:noProof/>
                <w:webHidden/>
              </w:rPr>
            </w:r>
            <w:r>
              <w:rPr>
                <w:noProof/>
                <w:webHidden/>
              </w:rPr>
              <w:fldChar w:fldCharType="separate"/>
            </w:r>
            <w:r>
              <w:rPr>
                <w:noProof/>
                <w:webHidden/>
              </w:rPr>
              <w:t>11</w:t>
            </w:r>
            <w:r>
              <w:rPr>
                <w:noProof/>
                <w:webHidden/>
              </w:rPr>
              <w:fldChar w:fldCharType="end"/>
            </w:r>
          </w:hyperlink>
        </w:p>
        <w:p w:rsidR="00C93A35" w:rsidRDefault="00C93A35" w14:paraId="5BAD48DE" w14:textId="47C14DD3">
          <w:pPr>
            <w:pStyle w:val="TOC1"/>
            <w:rPr>
              <w:rFonts w:asciiTheme="minorHAnsi" w:hAnsiTheme="minorHAnsi" w:cstheme="minorBidi"/>
              <w:noProof/>
              <w:kern w:val="2"/>
              <w:sz w:val="24"/>
              <w:szCs w:val="24"/>
              <w:lang w:val="en-GB" w:eastAsia="en-GB"/>
              <w14:ligatures w14:val="standardContextual"/>
            </w:rPr>
          </w:pPr>
          <w:hyperlink w:history="1" w:anchor="_Toc230684245">
            <w:r w:rsidRPr="00251B7E">
              <w:rPr>
                <w:rStyle w:val="Hyperlink"/>
                <w:noProof/>
              </w:rPr>
              <w:t>13</w:t>
            </w:r>
            <w:r>
              <w:rPr>
                <w:rFonts w:asciiTheme="minorHAnsi" w:hAnsiTheme="minorHAnsi" w:cstheme="minorBidi"/>
                <w:noProof/>
                <w:kern w:val="2"/>
                <w:sz w:val="24"/>
                <w:szCs w:val="24"/>
                <w:lang w:val="en-GB" w:eastAsia="en-GB"/>
                <w14:ligatures w14:val="standardContextual"/>
              </w:rPr>
              <w:tab/>
            </w:r>
            <w:r w:rsidRPr="00251B7E">
              <w:rPr>
                <w:rStyle w:val="Hyperlink"/>
                <w:noProof/>
              </w:rPr>
              <w:t>Version control</w:t>
            </w:r>
            <w:r>
              <w:rPr>
                <w:noProof/>
                <w:webHidden/>
              </w:rPr>
              <w:tab/>
            </w:r>
            <w:r>
              <w:rPr>
                <w:noProof/>
                <w:webHidden/>
              </w:rPr>
              <w:fldChar w:fldCharType="begin"/>
            </w:r>
            <w:r>
              <w:rPr>
                <w:noProof/>
                <w:webHidden/>
              </w:rPr>
              <w:instrText xml:space="preserve"> PAGEREF _Toc230684245 \h </w:instrText>
            </w:r>
            <w:r>
              <w:rPr>
                <w:noProof/>
                <w:webHidden/>
              </w:rPr>
            </w:r>
            <w:r>
              <w:rPr>
                <w:noProof/>
                <w:webHidden/>
              </w:rPr>
              <w:fldChar w:fldCharType="separate"/>
            </w:r>
            <w:r>
              <w:rPr>
                <w:noProof/>
                <w:webHidden/>
              </w:rPr>
              <w:t>12</w:t>
            </w:r>
            <w:r>
              <w:rPr>
                <w:noProof/>
                <w:webHidden/>
              </w:rPr>
              <w:fldChar w:fldCharType="end"/>
            </w:r>
          </w:hyperlink>
        </w:p>
        <w:p w:rsidR="00F24D55" w:rsidRDefault="00F24D55" w14:paraId="79CE4072" w14:textId="21D16210">
          <w:r w:rsidRPr="009500FF">
            <w:rPr>
              <w:b/>
              <w:bCs/>
              <w:noProof/>
            </w:rPr>
            <w:fldChar w:fldCharType="end"/>
          </w:r>
        </w:p>
      </w:sdtContent>
    </w:sdt>
    <w:p w:rsidR="00CE07EB" w:rsidP="00CE07EB" w:rsidRDefault="00CE07EB" w14:paraId="13CC9DB7" w14:textId="0BEFAC55">
      <w:pPr>
        <w:spacing w:after="120" w:line="240" w:lineRule="auto"/>
        <w:rPr>
          <w:rFonts w:ascii="Calibri" w:hAnsi="Calibri" w:cs="Arial"/>
          <w:b/>
          <w:bCs/>
        </w:rPr>
      </w:pPr>
    </w:p>
    <w:p w:rsidR="00CE07EB" w:rsidP="00CE07EB" w:rsidRDefault="00CE07EB" w14:paraId="04B2E3BE" w14:textId="371A0266">
      <w:pPr>
        <w:spacing w:after="120" w:line="240" w:lineRule="auto"/>
        <w:rPr>
          <w:rFonts w:ascii="Calibri" w:hAnsi="Calibri" w:cs="Arial"/>
          <w:b/>
          <w:bCs/>
        </w:rPr>
      </w:pPr>
    </w:p>
    <w:p w:rsidR="00680727" w:rsidP="00CE07EB" w:rsidRDefault="00680727" w14:paraId="3AB2EDE8" w14:textId="77777777">
      <w:pPr>
        <w:spacing w:after="120" w:line="240" w:lineRule="auto"/>
        <w:rPr>
          <w:rFonts w:ascii="Calibri" w:hAnsi="Calibri" w:cs="Arial"/>
          <w:b/>
          <w:bCs/>
        </w:rPr>
        <w:sectPr w:rsidR="00680727" w:rsidSect="005C3775">
          <w:pgSz w:w="11906" w:h="16838"/>
          <w:pgMar w:top="1814" w:right="1440" w:bottom="1440" w:left="1440" w:header="709" w:footer="567" w:gutter="0"/>
          <w:cols w:space="708"/>
          <w:formProt w:val="0"/>
          <w:docGrid w:linePitch="360"/>
        </w:sectPr>
      </w:pPr>
    </w:p>
    <w:sdt>
      <w:sdtPr>
        <w:alias w:val="PolicyTitle"/>
        <w:tag w:val="PolicyTitle"/>
        <w:id w:val="-2111805860"/>
        <w:lock w:val="sdtContentLocked"/>
        <w:placeholder>
          <w:docPart w:val="8F21A8F1DBCE4FBAA94FC56DEE948182"/>
        </w:placeholder>
        <w:dataBinding w:prefixMappings="xmlns:ns0='http://schemas.microsoft.com/office/2006/coverPageProps' " w:xpath="/ns0:CoverPageProperties[1]/ns0:Abstract[1]" w:storeItemID="{55AF091B-3C7A-41E3-B477-F2FDAA23CFDA}"/>
        <w:text/>
      </w:sdtPr>
      <w:sdtEndPr/>
      <w:sdtContent>
        <w:p w:rsidR="00317908" w:rsidP="00317908" w:rsidRDefault="00E705A7" w14:paraId="1027AF12" w14:textId="76311320">
          <w:pPr>
            <w:pStyle w:val="PolicyTitle"/>
            <w:spacing w:after="360" w:line="240" w:lineRule="auto"/>
            <w:rPr>
              <w:sz w:val="36"/>
              <w:szCs w:val="36"/>
            </w:rPr>
          </w:pPr>
          <w:r>
            <w:t>Recognised Teacher Status (RTS)</w:t>
          </w:r>
        </w:p>
      </w:sdtContent>
    </w:sdt>
    <w:p w:rsidR="00BC5840" w:rsidP="00BC5840" w:rsidRDefault="005A6998" w14:paraId="1470D4D5" w14:textId="37903655">
      <w:pPr>
        <w:pStyle w:val="Heading1"/>
      </w:pPr>
      <w:bookmarkStart w:name="_Toc230684232" w:id="0"/>
      <w:r w:rsidRPr="00780B17">
        <w:t>Introduction</w:t>
      </w:r>
      <w:bookmarkEnd w:id="0"/>
    </w:p>
    <w:p w:rsidRPr="002427A1" w:rsidR="002427A1" w:rsidP="002427A1" w:rsidRDefault="002427A1" w14:paraId="0DEA8BD2" w14:textId="77777777">
      <w:pPr>
        <w:pStyle w:val="MainBullet"/>
        <w:rPr>
          <w:lang w:val="en-GB" w:eastAsia="zh-CN"/>
        </w:rPr>
      </w:pPr>
      <w:r w:rsidRPr="002427A1">
        <w:rPr>
          <w:lang w:val="en-GB" w:eastAsia="zh-CN"/>
        </w:rPr>
        <w:t>The University of Hull requires that all persons engaged in the delivery or support of programmes leading to University of Hull awards are appointed as Recognised Teachers of the University. This includes the following activities:</w:t>
      </w:r>
    </w:p>
    <w:p w:rsidRPr="002427A1" w:rsidR="002427A1" w:rsidP="002427A1" w:rsidRDefault="002427A1" w14:paraId="7A02AEBC" w14:textId="77777777">
      <w:pPr>
        <w:pStyle w:val="MainBullet"/>
        <w:numPr>
          <w:ilvl w:val="2"/>
          <w:numId w:val="27"/>
        </w:numPr>
        <w:rPr>
          <w:lang w:val="en-GB" w:eastAsia="zh-CN"/>
        </w:rPr>
      </w:pPr>
      <w:r w:rsidRPr="002427A1">
        <w:rPr>
          <w:lang w:val="en-GB" w:eastAsia="zh-CN"/>
        </w:rPr>
        <w:t>teaching (including the supervising of dissertations and projects)</w:t>
      </w:r>
    </w:p>
    <w:p w:rsidRPr="002427A1" w:rsidR="002427A1" w:rsidP="002427A1" w:rsidRDefault="002427A1" w14:paraId="53F64C05" w14:textId="77777777">
      <w:pPr>
        <w:pStyle w:val="MainBullet"/>
        <w:numPr>
          <w:ilvl w:val="2"/>
          <w:numId w:val="27"/>
        </w:numPr>
        <w:rPr>
          <w:lang w:val="en-GB" w:eastAsia="zh-CN"/>
        </w:rPr>
      </w:pPr>
      <w:r w:rsidRPr="002427A1">
        <w:rPr>
          <w:lang w:val="en-GB" w:eastAsia="zh-CN"/>
        </w:rPr>
        <w:t>preparation of assessment tasks</w:t>
      </w:r>
    </w:p>
    <w:p w:rsidRPr="002427A1" w:rsidR="002427A1" w:rsidP="002427A1" w:rsidRDefault="002427A1" w14:paraId="2ACF410C" w14:textId="77777777">
      <w:pPr>
        <w:pStyle w:val="MainBullet"/>
        <w:numPr>
          <w:ilvl w:val="2"/>
          <w:numId w:val="27"/>
        </w:numPr>
        <w:rPr>
          <w:lang w:val="en-GB" w:eastAsia="zh-CN"/>
        </w:rPr>
      </w:pPr>
      <w:r w:rsidRPr="002427A1">
        <w:rPr>
          <w:lang w:val="en-GB" w:eastAsia="zh-CN"/>
        </w:rPr>
        <w:t>first /second marking, or moderation, of student output.</w:t>
      </w:r>
    </w:p>
    <w:p w:rsidRPr="002427A1" w:rsidR="002427A1" w:rsidP="002427A1" w:rsidRDefault="002427A1" w14:paraId="6BFF2C0B" w14:textId="7F62C1B9">
      <w:pPr>
        <w:pStyle w:val="MainBullet"/>
        <w:rPr>
          <w:lang w:val="en-GB" w:eastAsia="zh-CN"/>
        </w:rPr>
      </w:pPr>
      <w:r w:rsidRPr="002427A1">
        <w:rPr>
          <w:lang w:val="en-GB" w:eastAsia="zh-CN"/>
        </w:rPr>
        <w:t>The mechanism through which this is achieved is the granting of Recognised Teacher Status (RTS).</w:t>
      </w:r>
    </w:p>
    <w:p w:rsidRPr="002427A1" w:rsidR="002427A1" w:rsidP="002427A1" w:rsidRDefault="002427A1" w14:paraId="37499529" w14:textId="3B430E48">
      <w:pPr>
        <w:pStyle w:val="MainBullet"/>
        <w:rPr>
          <w:lang w:val="en-GB" w:eastAsia="zh-CN"/>
        </w:rPr>
      </w:pPr>
      <w:r w:rsidRPr="002427A1">
        <w:rPr>
          <w:lang w:val="en-GB" w:eastAsia="zh-CN"/>
        </w:rPr>
        <w:t>This Code of Practice sets out the way in which the University assures itself that RTS is granted only to those who are appropriately qualified for the role, and that the University and its Partner Institutions have processes in place to ensure that the granting of RTS is appropriately recorded, monitored and terminated.</w:t>
      </w:r>
    </w:p>
    <w:p w:rsidRPr="002427A1" w:rsidR="00AD62EF" w:rsidP="002427A1" w:rsidRDefault="002427A1" w14:paraId="73A8E4C2" w14:textId="5842062F">
      <w:pPr>
        <w:pStyle w:val="MainBullet"/>
        <w:rPr>
          <w:lang w:val="en-GB" w:eastAsia="zh-CN"/>
        </w:rPr>
      </w:pPr>
      <w:r w:rsidRPr="002427A1">
        <w:rPr>
          <w:lang w:val="en-GB" w:eastAsia="zh-CN"/>
        </w:rPr>
        <w:t xml:space="preserve">The granting of RTS also provides a means through which the University can give specific rights and privileges to those involved in the delivery and/or support of programmes. These rights and privileges are described in </w:t>
      </w:r>
      <w:r w:rsidRPr="00B35E43">
        <w:rPr>
          <w:lang w:val="en-GB" w:eastAsia="zh-CN"/>
        </w:rPr>
        <w:t>Annexe 1.</w:t>
      </w:r>
    </w:p>
    <w:p w:rsidR="00617924" w:rsidP="009D0825" w:rsidRDefault="00617924" w14:paraId="488384CC" w14:textId="3A775FC9">
      <w:pPr>
        <w:pStyle w:val="Heading1"/>
      </w:pPr>
      <w:bookmarkStart w:name="_Toc230684233" w:id="1"/>
      <w:r w:rsidRPr="00780B17">
        <w:t>Scope</w:t>
      </w:r>
      <w:bookmarkEnd w:id="1"/>
    </w:p>
    <w:p w:rsidRPr="002427A1" w:rsidR="002427A1" w:rsidP="002427A1" w:rsidRDefault="002427A1" w14:paraId="254B88F7" w14:textId="77777777">
      <w:pPr>
        <w:pStyle w:val="MainBullet"/>
        <w:rPr>
          <w:lang w:val="en-GB" w:eastAsia="zh-CN"/>
        </w:rPr>
      </w:pPr>
      <w:r w:rsidRPr="002427A1">
        <w:rPr>
          <w:lang w:val="en-GB" w:eastAsia="zh-CN"/>
        </w:rPr>
        <w:t xml:space="preserve">This Code applies to persons not employed by the University who are engaged in delivering or supporting programmes leading to University of Hull awards, </w:t>
      </w:r>
      <w:proofErr w:type="gramStart"/>
      <w:r w:rsidRPr="002427A1">
        <w:rPr>
          <w:lang w:val="en-GB" w:eastAsia="zh-CN"/>
        </w:rPr>
        <w:t>whether or not</w:t>
      </w:r>
      <w:proofErr w:type="gramEnd"/>
      <w:r w:rsidRPr="002427A1">
        <w:rPr>
          <w:lang w:val="en-GB" w:eastAsia="zh-CN"/>
        </w:rPr>
        <w:t xml:space="preserve"> such programmes are designated as Collaborative Provision.</w:t>
      </w:r>
    </w:p>
    <w:p w:rsidRPr="002427A1" w:rsidR="002427A1" w:rsidP="002427A1" w:rsidRDefault="002427A1" w14:paraId="5DD2311D" w14:textId="05C3C1E0">
      <w:pPr>
        <w:pStyle w:val="MainBullet"/>
        <w:rPr>
          <w:lang w:val="en-GB" w:eastAsia="zh-CN"/>
        </w:rPr>
      </w:pPr>
      <w:r w:rsidRPr="002427A1">
        <w:rPr>
          <w:lang w:val="en-GB" w:eastAsia="zh-CN"/>
        </w:rPr>
        <w:t xml:space="preserve">In the case of persons engaged by the University to deliver or support a programme leading to a University of Hull award and who are not employed directly by the University or by one of its Partner Institutions, the relevant Faculty will take on the roles and responsibilities allocated to the Partner Institution throughout this Code. </w:t>
      </w:r>
    </w:p>
    <w:p w:rsidRPr="002427A1" w:rsidR="002427A1" w:rsidP="002427A1" w:rsidRDefault="002427A1" w14:paraId="63B30704" w14:textId="45E8D061">
      <w:pPr>
        <w:pStyle w:val="MainBullet"/>
        <w:rPr>
          <w:lang w:val="en-GB" w:eastAsia="zh-CN"/>
        </w:rPr>
      </w:pPr>
      <w:r w:rsidRPr="002427A1">
        <w:rPr>
          <w:lang w:val="en-GB" w:eastAsia="zh-CN"/>
        </w:rPr>
        <w:t xml:space="preserve">RTS is not required for those involved in providing a limited amount of teaching (e.g. guest speakers and placement supervisors). </w:t>
      </w:r>
    </w:p>
    <w:p w:rsidRPr="002427A1" w:rsidR="002427A1" w:rsidP="002427A1" w:rsidRDefault="002427A1" w14:paraId="114020B4" w14:textId="79C0410D">
      <w:pPr>
        <w:pStyle w:val="MainBullet"/>
        <w:rPr>
          <w:lang w:val="en-GB" w:eastAsia="zh-CN"/>
        </w:rPr>
      </w:pPr>
      <w:r w:rsidRPr="002427A1">
        <w:rPr>
          <w:lang w:val="en-GB" w:eastAsia="zh-CN"/>
        </w:rPr>
        <w:t xml:space="preserve">RTS is granted for a specific programme(s) at a specific Partner Institution. Further applications </w:t>
      </w:r>
      <w:r w:rsidRPr="00AE2DE8">
        <w:rPr>
          <w:b/>
          <w:bCs w:val="0"/>
          <w:lang w:val="en-GB" w:eastAsia="zh-CN"/>
        </w:rPr>
        <w:t>must</w:t>
      </w:r>
      <w:r w:rsidRPr="002427A1">
        <w:rPr>
          <w:lang w:val="en-GB" w:eastAsia="zh-CN"/>
        </w:rPr>
        <w:t xml:space="preserve"> be made for additional programmes and/or Partner Institutions.</w:t>
      </w:r>
    </w:p>
    <w:p w:rsidR="00FD7549" w:rsidP="009D0825" w:rsidRDefault="002427A1" w14:paraId="1CCF9CA3" w14:textId="5B6F9A53">
      <w:pPr>
        <w:pStyle w:val="Heading1"/>
      </w:pPr>
      <w:bookmarkStart w:name="_Toc230684234" w:id="2"/>
      <w:r>
        <w:t xml:space="preserve">Criteria for granting </w:t>
      </w:r>
      <w:r w:rsidR="005A0FA8">
        <w:t>RTS.</w:t>
      </w:r>
      <w:bookmarkEnd w:id="2"/>
    </w:p>
    <w:p w:rsidRPr="002427A1" w:rsidR="002427A1" w:rsidP="002427A1" w:rsidRDefault="002427A1" w14:paraId="6562A2D0" w14:textId="230E5BAD">
      <w:pPr>
        <w:pStyle w:val="MainBullet"/>
        <w:rPr>
          <w:lang w:val="en-GB" w:eastAsia="zh-CN"/>
        </w:rPr>
      </w:pPr>
      <w:r w:rsidRPr="002427A1">
        <w:rPr>
          <w:lang w:val="en-GB" w:eastAsia="zh-CN"/>
        </w:rPr>
        <w:t>The criteria for granting RTS (3.</w:t>
      </w:r>
      <w:r w:rsidR="005A0FA8">
        <w:rPr>
          <w:lang w:val="en-GB" w:eastAsia="zh-CN"/>
        </w:rPr>
        <w:t>4</w:t>
      </w:r>
      <w:r w:rsidRPr="002427A1">
        <w:rPr>
          <w:lang w:val="en-GB" w:eastAsia="zh-CN"/>
        </w:rPr>
        <w:t xml:space="preserve"> and 3.</w:t>
      </w:r>
      <w:r w:rsidR="005A0FA8">
        <w:rPr>
          <w:lang w:val="en-GB" w:eastAsia="zh-CN"/>
        </w:rPr>
        <w:t>5</w:t>
      </w:r>
      <w:r w:rsidRPr="002427A1">
        <w:rPr>
          <w:lang w:val="en-GB" w:eastAsia="zh-CN"/>
        </w:rPr>
        <w:t xml:space="preserve"> below) are based on the principle that the applicant </w:t>
      </w:r>
      <w:r w:rsidRPr="00AE2DE8">
        <w:rPr>
          <w:b/>
          <w:bCs w:val="0"/>
          <w:lang w:val="en-GB" w:eastAsia="zh-CN"/>
        </w:rPr>
        <w:t>must</w:t>
      </w:r>
      <w:r w:rsidRPr="002427A1">
        <w:rPr>
          <w:lang w:val="en-GB" w:eastAsia="zh-CN"/>
        </w:rPr>
        <w:t xml:space="preserve"> be able to evidence that they are appropriately equipped to undertake the designated role. This evidence may include academic qualifications or relevant experience and professional standing.</w:t>
      </w:r>
    </w:p>
    <w:p w:rsidR="002427A1" w:rsidP="002427A1" w:rsidRDefault="002427A1" w14:paraId="140CF0A3" w14:textId="0B09FA0E">
      <w:pPr>
        <w:pStyle w:val="MainBullet"/>
        <w:rPr>
          <w:lang w:val="en-GB" w:eastAsia="zh-CN"/>
        </w:rPr>
      </w:pPr>
      <w:r w:rsidRPr="002427A1">
        <w:rPr>
          <w:lang w:val="en-GB" w:eastAsia="zh-CN"/>
        </w:rPr>
        <w:t>A person granted RTS to deliver or support teaching at a particular level (e.g. level 5) may make a further application to be granted RTS at a higher level/s (e.g. level 6).</w:t>
      </w:r>
    </w:p>
    <w:p w:rsidRPr="002427A1" w:rsidR="002427A1" w:rsidP="002427A1" w:rsidRDefault="002427A1" w14:paraId="4DFB90CB" w14:textId="476ADF4C">
      <w:pPr>
        <w:pStyle w:val="MainBullet"/>
        <w:rPr>
          <w:lang w:val="en-GB" w:eastAsia="zh-CN"/>
        </w:rPr>
      </w:pPr>
      <w:r>
        <w:rPr>
          <w:lang w:val="en-GB" w:eastAsia="zh-CN"/>
        </w:rPr>
        <w:t>T</w:t>
      </w:r>
      <w:r w:rsidRPr="002427A1">
        <w:rPr>
          <w:lang w:val="en-GB" w:eastAsia="zh-CN"/>
        </w:rPr>
        <w:t xml:space="preserve">here are two routes to being granted RTS: </w:t>
      </w:r>
    </w:p>
    <w:p w:rsidRPr="002427A1" w:rsidR="002427A1" w:rsidP="002427A1" w:rsidRDefault="002427A1" w14:paraId="46EE9F1A" w14:textId="77777777">
      <w:pPr>
        <w:pStyle w:val="MainBullet"/>
        <w:numPr>
          <w:ilvl w:val="2"/>
          <w:numId w:val="27"/>
        </w:numPr>
        <w:rPr>
          <w:lang w:val="en-GB" w:eastAsia="zh-CN"/>
        </w:rPr>
      </w:pPr>
      <w:r w:rsidRPr="002427A1">
        <w:rPr>
          <w:lang w:val="en-GB" w:eastAsia="zh-CN"/>
        </w:rPr>
        <w:t xml:space="preserve">Academic route </w:t>
      </w:r>
    </w:p>
    <w:p w:rsidRPr="002427A1" w:rsidR="002427A1" w:rsidP="002427A1" w:rsidRDefault="002427A1" w14:paraId="4B5A7CBD" w14:textId="416A39B5">
      <w:pPr>
        <w:pStyle w:val="MainBullet"/>
        <w:numPr>
          <w:ilvl w:val="2"/>
          <w:numId w:val="27"/>
        </w:numPr>
        <w:rPr>
          <w:lang w:val="en-GB" w:eastAsia="zh-CN"/>
        </w:rPr>
      </w:pPr>
      <w:r w:rsidRPr="002427A1">
        <w:rPr>
          <w:lang w:val="en-GB" w:eastAsia="zh-CN"/>
        </w:rPr>
        <w:t xml:space="preserve">Experience </w:t>
      </w:r>
      <w:r w:rsidRPr="002427A1" w:rsidR="005A0FA8">
        <w:rPr>
          <w:lang w:val="en-GB" w:eastAsia="zh-CN"/>
        </w:rPr>
        <w:t>route.</w:t>
      </w:r>
    </w:p>
    <w:p w:rsidRPr="002427A1" w:rsidR="002427A1" w:rsidP="002427A1" w:rsidRDefault="002427A1" w14:paraId="697045C2" w14:textId="77777777">
      <w:pPr>
        <w:pStyle w:val="Heading2"/>
        <w:numPr>
          <w:ilvl w:val="0"/>
          <w:numId w:val="0"/>
        </w:numPr>
        <w:ind w:left="680"/>
      </w:pPr>
      <w:bookmarkStart w:name="_Toc230684235" w:id="3"/>
      <w:r w:rsidRPr="002427A1">
        <w:lastRenderedPageBreak/>
        <w:t>Academic route</w:t>
      </w:r>
      <w:bookmarkEnd w:id="3"/>
    </w:p>
    <w:p w:rsidRPr="002427A1" w:rsidR="002427A1" w:rsidP="002427A1" w:rsidRDefault="002427A1" w14:paraId="5D8440F4" w14:textId="336F15AD">
      <w:pPr>
        <w:pStyle w:val="MainBullet"/>
        <w:rPr>
          <w:lang w:val="en-GB" w:eastAsia="zh-CN"/>
        </w:rPr>
      </w:pPr>
      <w:r w:rsidRPr="002427A1">
        <w:rPr>
          <w:lang w:val="en-GB" w:eastAsia="zh-CN"/>
        </w:rPr>
        <w:t xml:space="preserve">Applicants seeking RTS through the academic route, </w:t>
      </w:r>
      <w:r w:rsidRPr="00AE2DE8">
        <w:rPr>
          <w:b/>
          <w:bCs w:val="0"/>
          <w:lang w:val="en-GB" w:eastAsia="zh-CN"/>
        </w:rPr>
        <w:t xml:space="preserve">must </w:t>
      </w:r>
      <w:r w:rsidRPr="002427A1">
        <w:rPr>
          <w:lang w:val="en-GB" w:eastAsia="zh-CN"/>
        </w:rPr>
        <w:t xml:space="preserve">hold qualifications relevant to the discipline(s) they expect to teach and </w:t>
      </w:r>
      <w:r w:rsidRPr="00515A11">
        <w:rPr>
          <w:b/>
          <w:bCs w:val="0"/>
          <w:lang w:val="en-GB" w:eastAsia="zh-CN"/>
        </w:rPr>
        <w:t>should</w:t>
      </w:r>
      <w:r w:rsidRPr="002427A1">
        <w:rPr>
          <w:lang w:val="en-GB" w:eastAsia="zh-CN"/>
        </w:rPr>
        <w:t xml:space="preserve"> be qualified to at least the following levels:</w:t>
      </w:r>
    </w:p>
    <w:tbl>
      <w:tblPr>
        <w:tblStyle w:val="TableGrid"/>
        <w:tblW w:w="8336" w:type="dxa"/>
        <w:tblInd w:w="680" w:type="dxa"/>
        <w:tblLook w:val="04A0" w:firstRow="1" w:lastRow="0" w:firstColumn="1" w:lastColumn="0" w:noHBand="0" w:noVBand="1"/>
      </w:tblPr>
      <w:tblGrid>
        <w:gridCol w:w="3284"/>
        <w:gridCol w:w="2268"/>
        <w:gridCol w:w="2784"/>
      </w:tblGrid>
      <w:tr w:rsidR="002427A1" w:rsidTr="001036FE" w14:paraId="408FE9B8" w14:textId="77777777">
        <w:trPr>
          <w:trHeight w:val="300"/>
        </w:trPr>
        <w:tc>
          <w:tcPr>
            <w:tcW w:w="3284" w:type="dxa"/>
            <w:shd w:val="clear" w:color="auto" w:fill="D9D9D9" w:themeFill="background1" w:themeFillShade="D9"/>
          </w:tcPr>
          <w:p w:rsidRPr="00AD3093" w:rsidR="002427A1" w:rsidP="001036FE" w:rsidRDefault="002427A1" w14:paraId="35BCC8AD" w14:textId="77777777">
            <w:r w:rsidRPr="00AD3093">
              <w:t>Level at which delivering/supporting</w:t>
            </w:r>
          </w:p>
        </w:tc>
        <w:tc>
          <w:tcPr>
            <w:tcW w:w="2268" w:type="dxa"/>
            <w:shd w:val="clear" w:color="auto" w:fill="D9D9D9" w:themeFill="background1" w:themeFillShade="D9"/>
          </w:tcPr>
          <w:p w:rsidRPr="00AD3093" w:rsidR="002427A1" w:rsidP="001036FE" w:rsidRDefault="002427A1" w14:paraId="266B6E3D" w14:textId="77777777">
            <w:r w:rsidRPr="00AD3093">
              <w:t>Essential</w:t>
            </w:r>
          </w:p>
        </w:tc>
        <w:tc>
          <w:tcPr>
            <w:tcW w:w="2784" w:type="dxa"/>
            <w:shd w:val="clear" w:color="auto" w:fill="D9D9D9" w:themeFill="background1" w:themeFillShade="D9"/>
          </w:tcPr>
          <w:p w:rsidRPr="00AD3093" w:rsidR="002427A1" w:rsidP="001036FE" w:rsidRDefault="002427A1" w14:paraId="0270E864" w14:textId="77777777">
            <w:r w:rsidRPr="00AD3093">
              <w:t>Desirable</w:t>
            </w:r>
          </w:p>
        </w:tc>
      </w:tr>
      <w:tr w:rsidR="002427A1" w:rsidTr="001036FE" w14:paraId="53A452F0" w14:textId="77777777">
        <w:trPr>
          <w:trHeight w:val="300"/>
        </w:trPr>
        <w:tc>
          <w:tcPr>
            <w:tcW w:w="3284" w:type="dxa"/>
          </w:tcPr>
          <w:p w:rsidRPr="00AD3093" w:rsidR="002427A1" w:rsidP="001036FE" w:rsidRDefault="002427A1" w14:paraId="6C0603D2" w14:textId="77777777">
            <w:r w:rsidRPr="00AD3093">
              <w:t>Pre-Certificate (</w:t>
            </w:r>
            <w:r>
              <w:t>L</w:t>
            </w:r>
            <w:r w:rsidRPr="00AD3093">
              <w:t>evel 3)</w:t>
            </w:r>
          </w:p>
        </w:tc>
        <w:tc>
          <w:tcPr>
            <w:tcW w:w="2268" w:type="dxa"/>
          </w:tcPr>
          <w:p w:rsidRPr="00AD3093" w:rsidR="002427A1" w:rsidP="001036FE" w:rsidRDefault="002427A1" w14:paraId="3DCD872D" w14:textId="77777777">
            <w:r w:rsidRPr="00AD3093">
              <w:t>Foundation Degree</w:t>
            </w:r>
          </w:p>
        </w:tc>
        <w:tc>
          <w:tcPr>
            <w:tcW w:w="2784" w:type="dxa"/>
          </w:tcPr>
          <w:p w:rsidRPr="00AD3093" w:rsidR="002427A1" w:rsidP="001036FE" w:rsidRDefault="002427A1" w14:paraId="10C794CE" w14:textId="77777777">
            <w:r>
              <w:t>Honours Degree or higher</w:t>
            </w:r>
          </w:p>
        </w:tc>
      </w:tr>
      <w:tr w:rsidR="002427A1" w:rsidTr="001036FE" w14:paraId="4FF31A68" w14:textId="77777777">
        <w:trPr>
          <w:trHeight w:val="300"/>
        </w:trPr>
        <w:tc>
          <w:tcPr>
            <w:tcW w:w="3284" w:type="dxa"/>
          </w:tcPr>
          <w:p w:rsidRPr="00AD3093" w:rsidR="002427A1" w:rsidP="001036FE" w:rsidRDefault="002427A1" w14:paraId="620EB28D" w14:textId="77777777">
            <w:r>
              <w:t>Certificate (Level 4)</w:t>
            </w:r>
          </w:p>
        </w:tc>
        <w:tc>
          <w:tcPr>
            <w:tcW w:w="2268" w:type="dxa"/>
          </w:tcPr>
          <w:p w:rsidRPr="00AD3093" w:rsidR="002427A1" w:rsidP="001036FE" w:rsidRDefault="002427A1" w14:paraId="68E4C49B" w14:textId="77777777">
            <w:r w:rsidRPr="00AD3093">
              <w:t>Foundation Degree</w:t>
            </w:r>
          </w:p>
        </w:tc>
        <w:tc>
          <w:tcPr>
            <w:tcW w:w="2784" w:type="dxa"/>
          </w:tcPr>
          <w:p w:rsidRPr="00AD3093" w:rsidR="002427A1" w:rsidP="001036FE" w:rsidRDefault="002427A1" w14:paraId="2B57520A" w14:textId="77777777">
            <w:r>
              <w:t>Honours Degree or higher</w:t>
            </w:r>
          </w:p>
        </w:tc>
      </w:tr>
      <w:tr w:rsidR="002427A1" w:rsidTr="001036FE" w14:paraId="1AB427D6" w14:textId="77777777">
        <w:trPr>
          <w:trHeight w:val="300"/>
        </w:trPr>
        <w:tc>
          <w:tcPr>
            <w:tcW w:w="3284" w:type="dxa"/>
          </w:tcPr>
          <w:p w:rsidRPr="00AD3093" w:rsidR="002427A1" w:rsidP="001036FE" w:rsidRDefault="002427A1" w14:paraId="3C48DA47" w14:textId="77777777">
            <w:r>
              <w:t>Foundation Degree (Level 4 &amp; 5)</w:t>
            </w:r>
          </w:p>
        </w:tc>
        <w:tc>
          <w:tcPr>
            <w:tcW w:w="2268" w:type="dxa"/>
          </w:tcPr>
          <w:p w:rsidRPr="00AD3093" w:rsidR="002427A1" w:rsidP="001036FE" w:rsidRDefault="002427A1" w14:paraId="51EAAF1B" w14:textId="77777777">
            <w:r w:rsidRPr="00AD3093">
              <w:t>Honours Degree</w:t>
            </w:r>
          </w:p>
        </w:tc>
        <w:tc>
          <w:tcPr>
            <w:tcW w:w="2784" w:type="dxa"/>
          </w:tcPr>
          <w:p w:rsidRPr="00AD3093" w:rsidR="002427A1" w:rsidP="001036FE" w:rsidRDefault="002427A1" w14:paraId="334C8C6E" w14:textId="77777777">
            <w:proofErr w:type="spellStart"/>
            <w:proofErr w:type="gramStart"/>
            <w:r>
              <w:t>Masters</w:t>
            </w:r>
            <w:proofErr w:type="spellEnd"/>
            <w:r>
              <w:t xml:space="preserve"> Degree</w:t>
            </w:r>
            <w:proofErr w:type="gramEnd"/>
            <w:r>
              <w:t xml:space="preserve"> or higher</w:t>
            </w:r>
          </w:p>
        </w:tc>
      </w:tr>
      <w:tr w:rsidR="002427A1" w:rsidTr="001036FE" w14:paraId="540A8DFC" w14:textId="77777777">
        <w:trPr>
          <w:trHeight w:val="300"/>
        </w:trPr>
        <w:tc>
          <w:tcPr>
            <w:tcW w:w="3284" w:type="dxa"/>
          </w:tcPr>
          <w:p w:rsidRPr="00AD3093" w:rsidR="002427A1" w:rsidP="001036FE" w:rsidRDefault="002427A1" w14:paraId="0C690859" w14:textId="77777777">
            <w:r>
              <w:t>Honours Degree (Level 6)</w:t>
            </w:r>
          </w:p>
        </w:tc>
        <w:tc>
          <w:tcPr>
            <w:tcW w:w="2268" w:type="dxa"/>
          </w:tcPr>
          <w:p w:rsidRPr="00AD3093" w:rsidR="002427A1" w:rsidP="001036FE" w:rsidRDefault="002427A1" w14:paraId="3471FC60" w14:textId="77777777">
            <w:r>
              <w:t xml:space="preserve">Honours Degree </w:t>
            </w:r>
          </w:p>
        </w:tc>
        <w:tc>
          <w:tcPr>
            <w:tcW w:w="2784" w:type="dxa"/>
          </w:tcPr>
          <w:p w:rsidRPr="00AD3093" w:rsidR="002427A1" w:rsidP="001036FE" w:rsidRDefault="002427A1" w14:paraId="13EBB1A4" w14:textId="77777777">
            <w:proofErr w:type="spellStart"/>
            <w:proofErr w:type="gramStart"/>
            <w:r>
              <w:t>Masters</w:t>
            </w:r>
            <w:proofErr w:type="spellEnd"/>
            <w:r>
              <w:t xml:space="preserve"> Degree</w:t>
            </w:r>
            <w:proofErr w:type="gramEnd"/>
            <w:r>
              <w:t xml:space="preserve"> or higher </w:t>
            </w:r>
          </w:p>
        </w:tc>
      </w:tr>
      <w:tr w:rsidR="002427A1" w:rsidTr="001036FE" w14:paraId="3E64AB50" w14:textId="77777777">
        <w:trPr>
          <w:trHeight w:val="300"/>
        </w:trPr>
        <w:tc>
          <w:tcPr>
            <w:tcW w:w="3284" w:type="dxa"/>
          </w:tcPr>
          <w:p w:rsidRPr="00AD3093" w:rsidR="002427A1" w:rsidP="001036FE" w:rsidRDefault="002427A1" w14:paraId="33F5D93C" w14:textId="77777777">
            <w:proofErr w:type="spellStart"/>
            <w:proofErr w:type="gramStart"/>
            <w:r>
              <w:t>Masters</w:t>
            </w:r>
            <w:proofErr w:type="spellEnd"/>
            <w:r>
              <w:t xml:space="preserve"> Degree</w:t>
            </w:r>
            <w:proofErr w:type="gramEnd"/>
            <w:r>
              <w:t xml:space="preserve"> (Level 7)</w:t>
            </w:r>
          </w:p>
        </w:tc>
        <w:tc>
          <w:tcPr>
            <w:tcW w:w="2268" w:type="dxa"/>
          </w:tcPr>
          <w:p w:rsidRPr="00AD3093" w:rsidR="002427A1" w:rsidP="001036FE" w:rsidRDefault="002427A1" w14:paraId="799BA0B8" w14:textId="77777777">
            <w:proofErr w:type="spellStart"/>
            <w:proofErr w:type="gramStart"/>
            <w:r>
              <w:t>Masters</w:t>
            </w:r>
            <w:proofErr w:type="spellEnd"/>
            <w:r>
              <w:t xml:space="preserve"> Degree</w:t>
            </w:r>
            <w:proofErr w:type="gramEnd"/>
            <w:r>
              <w:t xml:space="preserve"> </w:t>
            </w:r>
          </w:p>
        </w:tc>
        <w:tc>
          <w:tcPr>
            <w:tcW w:w="2784" w:type="dxa"/>
          </w:tcPr>
          <w:p w:rsidRPr="00AD3093" w:rsidR="002427A1" w:rsidP="001036FE" w:rsidRDefault="002427A1" w14:paraId="6271AF73" w14:textId="77777777">
            <w:r>
              <w:t>Doctorate</w:t>
            </w:r>
          </w:p>
        </w:tc>
      </w:tr>
    </w:tbl>
    <w:p w:rsidR="002427A1" w:rsidP="002427A1" w:rsidRDefault="002427A1" w14:paraId="01B77EF8" w14:textId="77777777">
      <w:pPr>
        <w:pStyle w:val="MainBullet"/>
        <w:numPr>
          <w:ilvl w:val="0"/>
          <w:numId w:val="0"/>
        </w:numPr>
        <w:rPr>
          <w:lang w:val="en-GB" w:eastAsia="zh-CN"/>
        </w:rPr>
      </w:pPr>
    </w:p>
    <w:p w:rsidRPr="002427A1" w:rsidR="002427A1" w:rsidP="002427A1" w:rsidRDefault="002427A1" w14:paraId="32C301F8" w14:textId="76ED90E4">
      <w:pPr>
        <w:pStyle w:val="Heading2"/>
        <w:numPr>
          <w:ilvl w:val="0"/>
          <w:numId w:val="0"/>
        </w:numPr>
        <w:ind w:left="680"/>
      </w:pPr>
      <w:bookmarkStart w:name="_Toc230684236" w:id="4"/>
      <w:r>
        <w:t xml:space="preserve">Experience </w:t>
      </w:r>
      <w:r w:rsidR="005A0FA8">
        <w:t>route.</w:t>
      </w:r>
      <w:bookmarkEnd w:id="4"/>
    </w:p>
    <w:p w:rsidR="002427A1" w:rsidP="002427A1" w:rsidRDefault="002427A1" w14:paraId="356F088F" w14:textId="77777777">
      <w:pPr>
        <w:pStyle w:val="MainBullet"/>
      </w:pPr>
      <w:proofErr w:type="gramStart"/>
      <w:r>
        <w:t>Persons</w:t>
      </w:r>
      <w:proofErr w:type="gramEnd"/>
      <w:r>
        <w:t xml:space="preserve"> seeking RTS through this route </w:t>
      </w:r>
      <w:r w:rsidRPr="00AE2DE8">
        <w:rPr>
          <w:b/>
          <w:bCs w:val="0"/>
        </w:rPr>
        <w:t>must</w:t>
      </w:r>
      <w:r>
        <w:t xml:space="preserve"> demonstrate that they possess at least one of the following:</w:t>
      </w:r>
    </w:p>
    <w:p w:rsidR="002427A1" w:rsidP="002427A1" w:rsidRDefault="002427A1" w14:paraId="7FA82765" w14:textId="77777777">
      <w:pPr>
        <w:pStyle w:val="MainBullet"/>
        <w:numPr>
          <w:ilvl w:val="2"/>
          <w:numId w:val="27"/>
        </w:numPr>
      </w:pPr>
      <w:r>
        <w:t>a minimum of three years relevant teaching experience including sustained engagement in relevant scholarly activities</w:t>
      </w:r>
    </w:p>
    <w:p w:rsidR="002427A1" w:rsidP="002427A1" w:rsidRDefault="002427A1" w14:paraId="70FC3889" w14:textId="77777777">
      <w:pPr>
        <w:pStyle w:val="MainBullet"/>
        <w:numPr>
          <w:ilvl w:val="2"/>
          <w:numId w:val="27"/>
        </w:numPr>
      </w:pPr>
      <w:r>
        <w:t>a minimum of three years other relevant professional/industrial experience</w:t>
      </w:r>
    </w:p>
    <w:p w:rsidRPr="002427A1" w:rsidR="002427A1" w:rsidP="002427A1" w:rsidRDefault="002427A1" w14:paraId="0D4306BF" w14:textId="46DDB879">
      <w:pPr>
        <w:pStyle w:val="MainBullet"/>
        <w:numPr>
          <w:ilvl w:val="2"/>
          <w:numId w:val="27"/>
        </w:numPr>
      </w:pPr>
      <w:r>
        <w:t>relevant professional qualifications.</w:t>
      </w:r>
    </w:p>
    <w:p w:rsidR="002427A1" w:rsidP="002427A1" w:rsidRDefault="002427A1" w14:paraId="05D8045F" w14:textId="5FD8640E">
      <w:pPr>
        <w:pStyle w:val="TOCHeading"/>
      </w:pPr>
      <w:r>
        <w:t>Application process</w:t>
      </w:r>
    </w:p>
    <w:p w:rsidRPr="00171790" w:rsidR="002427A1" w:rsidP="002427A1" w:rsidRDefault="002427A1" w14:paraId="5D984B85" w14:textId="2D8E8839">
      <w:pPr>
        <w:pStyle w:val="MainBullet"/>
        <w:rPr>
          <w:lang w:val="en-GB" w:eastAsia="zh-CN"/>
        </w:rPr>
      </w:pPr>
      <w:r w:rsidRPr="00171790">
        <w:rPr>
          <w:lang w:val="en-GB" w:eastAsia="zh-CN"/>
        </w:rPr>
        <w:t xml:space="preserve">Applications for RTS </w:t>
      </w:r>
      <w:r w:rsidRPr="00171790">
        <w:rPr>
          <w:b/>
          <w:bCs w:val="0"/>
          <w:lang w:val="en-GB" w:eastAsia="zh-CN"/>
        </w:rPr>
        <w:t>must</w:t>
      </w:r>
      <w:r w:rsidRPr="00171790">
        <w:rPr>
          <w:lang w:val="en-GB" w:eastAsia="zh-CN"/>
        </w:rPr>
        <w:t xml:space="preserve"> be submitted using the approved application form (Annexe 2).</w:t>
      </w:r>
    </w:p>
    <w:p w:rsidR="002427A1" w:rsidP="002427A1" w:rsidRDefault="002427A1" w14:paraId="3696105F" w14:textId="5F2CB9D2">
      <w:pPr>
        <w:pStyle w:val="MainBullet"/>
        <w:rPr>
          <w:lang w:val="en-GB" w:eastAsia="zh-CN"/>
        </w:rPr>
      </w:pPr>
      <w:r w:rsidRPr="002427A1">
        <w:rPr>
          <w:lang w:val="en-GB" w:eastAsia="zh-CN"/>
        </w:rPr>
        <w:t xml:space="preserve">Applications for RTS </w:t>
      </w:r>
      <w:r w:rsidRPr="00515A11">
        <w:rPr>
          <w:b/>
          <w:bCs w:val="0"/>
          <w:lang w:val="en-GB" w:eastAsia="zh-CN"/>
        </w:rPr>
        <w:t>should</w:t>
      </w:r>
      <w:r w:rsidRPr="002427A1">
        <w:rPr>
          <w:lang w:val="en-GB" w:eastAsia="zh-CN"/>
        </w:rPr>
        <w:t xml:space="preserve"> be submitted to the University no fewer than 30 working days before the intended start date.</w:t>
      </w:r>
    </w:p>
    <w:p w:rsidR="00BB7CFF" w:rsidP="002427A1" w:rsidRDefault="00BB7CFF" w14:paraId="0F4C9385" w14:textId="65617AF8">
      <w:pPr>
        <w:pStyle w:val="MainBullet"/>
        <w:rPr>
          <w:lang w:val="en-GB" w:eastAsia="zh-CN"/>
        </w:rPr>
      </w:pPr>
      <w:r>
        <w:rPr>
          <w:lang w:val="en-GB" w:eastAsia="zh-CN"/>
        </w:rPr>
        <w:t>Where a senior University of Hull academic member of staff is involved in the partner’s academic staff appointment process and panel, and confirms that criteria for RTS have been met, RTS will be granted by following the University of Hull Non-Staff Registration process.</w:t>
      </w:r>
    </w:p>
    <w:p w:rsidRPr="002427A1" w:rsidR="002427A1" w:rsidP="002427A1" w:rsidRDefault="002427A1" w14:paraId="35FEEB4C" w14:textId="318D97FA">
      <w:pPr>
        <w:pStyle w:val="MainBullet"/>
        <w:rPr>
          <w:lang w:val="en-GB" w:eastAsia="zh-CN"/>
        </w:rPr>
      </w:pPr>
      <w:r w:rsidRPr="002427A1">
        <w:rPr>
          <w:lang w:val="en-GB" w:eastAsia="zh-CN"/>
        </w:rPr>
        <w:t xml:space="preserve">Partner Institutions are encouraged to make early informal contact with their Academic Contact and / or the </w:t>
      </w:r>
      <w:r w:rsidR="00A47E99">
        <w:rPr>
          <w:lang w:val="en-GB" w:eastAsia="zh-CN"/>
        </w:rPr>
        <w:t>Quality Support Service (</w:t>
      </w:r>
      <w:r w:rsidRPr="002427A1">
        <w:rPr>
          <w:lang w:val="en-GB" w:eastAsia="zh-CN"/>
        </w:rPr>
        <w:t>QSS</w:t>
      </w:r>
      <w:r w:rsidR="00A47E99">
        <w:rPr>
          <w:lang w:val="en-GB" w:eastAsia="zh-CN"/>
        </w:rPr>
        <w:t>)</w:t>
      </w:r>
      <w:r w:rsidRPr="002427A1">
        <w:rPr>
          <w:lang w:val="en-GB" w:eastAsia="zh-CN"/>
        </w:rPr>
        <w:t xml:space="preserve"> to discuss any questions related to a proposed application.</w:t>
      </w:r>
    </w:p>
    <w:p w:rsidRPr="002427A1" w:rsidR="002427A1" w:rsidP="002427A1" w:rsidRDefault="002427A1" w14:paraId="0F9593D6" w14:textId="430931A3">
      <w:pPr>
        <w:pStyle w:val="MainBullet"/>
        <w:rPr>
          <w:lang w:val="en-GB" w:eastAsia="zh-CN"/>
        </w:rPr>
      </w:pPr>
      <w:r w:rsidRPr="002427A1">
        <w:rPr>
          <w:lang w:val="en-GB" w:eastAsia="zh-CN"/>
        </w:rPr>
        <w:t xml:space="preserve">A person </w:t>
      </w:r>
      <w:r w:rsidRPr="00AE2DE8">
        <w:rPr>
          <w:b/>
          <w:bCs w:val="0"/>
          <w:lang w:val="en-GB" w:eastAsia="zh-CN"/>
        </w:rPr>
        <w:t xml:space="preserve">must </w:t>
      </w:r>
      <w:r w:rsidRPr="002427A1">
        <w:rPr>
          <w:lang w:val="en-GB" w:eastAsia="zh-CN"/>
        </w:rPr>
        <w:t>not commence the delivery/supporting of provision until their application for RTS has been approved in accordance with this Code.</w:t>
      </w:r>
    </w:p>
    <w:p w:rsidR="002427A1" w:rsidP="002427A1" w:rsidRDefault="002427A1" w14:paraId="3A04A01D" w14:textId="3E4049DE">
      <w:pPr>
        <w:pStyle w:val="MainBullet"/>
        <w:rPr>
          <w:lang w:val="en-GB" w:eastAsia="zh-CN"/>
        </w:rPr>
      </w:pPr>
      <w:r w:rsidRPr="002427A1">
        <w:rPr>
          <w:lang w:val="en-GB" w:eastAsia="zh-CN"/>
        </w:rPr>
        <w:t>It is the responsibility of the Partner Institution to ensure that delivery/support does not begin before approval has been granted.</w:t>
      </w:r>
    </w:p>
    <w:p w:rsidR="00C73646" w:rsidP="00C73646" w:rsidRDefault="00C73646" w14:paraId="2B946BDA" w14:textId="1D706901">
      <w:pPr>
        <w:pStyle w:val="Heading2"/>
        <w:numPr>
          <w:ilvl w:val="0"/>
          <w:numId w:val="0"/>
        </w:numPr>
        <w:ind w:left="680"/>
      </w:pPr>
      <w:bookmarkStart w:name="_Toc230684237" w:id="5"/>
      <w:r>
        <w:t>Determining the outcome of the application</w:t>
      </w:r>
      <w:bookmarkEnd w:id="5"/>
      <w:r>
        <w:t xml:space="preserve"> </w:t>
      </w:r>
    </w:p>
    <w:p w:rsidRPr="00C73646" w:rsidR="00C73646" w:rsidP="00C73646" w:rsidRDefault="00C73646" w14:paraId="04BEC0B6" w14:textId="252CA6D3">
      <w:pPr>
        <w:pStyle w:val="MainBullet"/>
        <w:rPr>
          <w:lang w:val="en-GB" w:eastAsia="zh-CN"/>
        </w:rPr>
      </w:pPr>
      <w:r w:rsidRPr="00C73646">
        <w:rPr>
          <w:lang w:val="en-GB" w:eastAsia="zh-CN"/>
        </w:rPr>
        <w:t>The Dean (or nominee) of the relevant University faculty</w:t>
      </w:r>
      <w:r w:rsidR="00171790">
        <w:rPr>
          <w:lang w:val="en-GB" w:eastAsia="zh-CN"/>
        </w:rPr>
        <w:t xml:space="preserve"> or </w:t>
      </w:r>
      <w:r w:rsidR="00BB7CFF">
        <w:rPr>
          <w:lang w:val="en-GB" w:eastAsia="zh-CN"/>
        </w:rPr>
        <w:t>c</w:t>
      </w:r>
      <w:r w:rsidR="00171790">
        <w:rPr>
          <w:lang w:val="en-GB" w:eastAsia="zh-CN"/>
        </w:rPr>
        <w:t>ampus</w:t>
      </w:r>
      <w:r w:rsidRPr="00C73646">
        <w:rPr>
          <w:lang w:val="en-GB" w:eastAsia="zh-CN"/>
        </w:rPr>
        <w:t xml:space="preserve"> is responsible for determining whether the applicant has satisfied the criteria, as noted in 3 above, and the granting of RTS.</w:t>
      </w:r>
    </w:p>
    <w:p w:rsidRPr="00C73646" w:rsidR="00C73646" w:rsidP="00C73646" w:rsidRDefault="00C73646" w14:paraId="24F3C3EF" w14:textId="27CCFC21">
      <w:pPr>
        <w:pStyle w:val="MainBullet"/>
        <w:rPr>
          <w:lang w:val="en-GB" w:eastAsia="zh-CN"/>
        </w:rPr>
      </w:pPr>
      <w:r w:rsidRPr="00C73646">
        <w:rPr>
          <w:lang w:val="en-GB" w:eastAsia="zh-CN"/>
        </w:rPr>
        <w:t xml:space="preserve">Where an applicant is granted RTS but has fewer than three years teaching experience, the Partner Institution </w:t>
      </w:r>
      <w:r w:rsidRPr="00AE2DE8">
        <w:rPr>
          <w:b/>
          <w:bCs w:val="0"/>
          <w:lang w:val="en-GB" w:eastAsia="zh-CN"/>
        </w:rPr>
        <w:t>must</w:t>
      </w:r>
      <w:r w:rsidRPr="00C73646">
        <w:rPr>
          <w:lang w:val="en-GB" w:eastAsia="zh-CN"/>
        </w:rPr>
        <w:t xml:space="preserve"> provide the applicant with an appropriate induction prior to </w:t>
      </w:r>
      <w:r w:rsidRPr="00C73646">
        <w:rPr>
          <w:lang w:val="en-GB" w:eastAsia="zh-CN"/>
        </w:rPr>
        <w:lastRenderedPageBreak/>
        <w:t>commencing the designated role and provide additional support for a minimum of one year.</w:t>
      </w:r>
    </w:p>
    <w:p w:rsidRPr="00C73646" w:rsidR="00C73646" w:rsidP="00C73646" w:rsidRDefault="00C73646" w14:paraId="36B07C0B" w14:textId="084F71B6">
      <w:pPr>
        <w:pStyle w:val="MainBullet"/>
        <w:rPr>
          <w:lang w:val="en-GB" w:eastAsia="zh-CN"/>
        </w:rPr>
      </w:pPr>
      <w:r w:rsidRPr="00C73646">
        <w:rPr>
          <w:lang w:val="en-GB" w:eastAsia="zh-CN"/>
        </w:rPr>
        <w:t>In all cases educational and teaching qualifications such as the PGCE in HE or fellowship of the HEA are strongly encouraged.</w:t>
      </w:r>
    </w:p>
    <w:p w:rsidRPr="00C73646" w:rsidR="00C73646" w:rsidP="00523039" w:rsidRDefault="00C73646" w14:paraId="2EA9A80B" w14:textId="77777777">
      <w:pPr>
        <w:pStyle w:val="MainBullet"/>
      </w:pPr>
      <w:r w:rsidRPr="00C73646">
        <w:rPr>
          <w:lang w:val="en-GB" w:eastAsia="zh-CN"/>
        </w:rPr>
        <w:t>Where the application is not for a specific faculty, the Associate PVC Education (or nominee) will determine the outcome of the application.</w:t>
      </w:r>
    </w:p>
    <w:p w:rsidRPr="00C73646" w:rsidR="00C73646" w:rsidP="00523039" w:rsidRDefault="00C73646" w14:paraId="4F7FD155" w14:textId="455305FE">
      <w:pPr>
        <w:pStyle w:val="MainBullet"/>
      </w:pPr>
      <w:r w:rsidRPr="00C73646">
        <w:t xml:space="preserve">The applicant </w:t>
      </w:r>
      <w:r w:rsidRPr="00515A11">
        <w:rPr>
          <w:b/>
          <w:bCs w:val="0"/>
        </w:rPr>
        <w:t xml:space="preserve">should </w:t>
      </w:r>
      <w:r w:rsidRPr="00C73646">
        <w:t xml:space="preserve">be informed of the outcome within 10 working days of receipt of their application. </w:t>
      </w:r>
      <w:proofErr w:type="spellStart"/>
      <w:r w:rsidRPr="00AE2DE8">
        <w:t>Annexe</w:t>
      </w:r>
      <w:proofErr w:type="spellEnd"/>
      <w:r w:rsidRPr="00AE2DE8">
        <w:t xml:space="preserve"> 3</w:t>
      </w:r>
      <w:r w:rsidRPr="00C73646">
        <w:t xml:space="preserve"> </w:t>
      </w:r>
      <w:r w:rsidRPr="00AE2DE8">
        <w:rPr>
          <w:b/>
          <w:bCs w:val="0"/>
        </w:rPr>
        <w:t>must</w:t>
      </w:r>
      <w:r w:rsidRPr="00C73646">
        <w:t xml:space="preserve"> be used to inform the applicant of the outcome.</w:t>
      </w:r>
    </w:p>
    <w:p w:rsidR="00523039" w:rsidP="00C73646" w:rsidRDefault="00C73646" w14:paraId="52ADC498" w14:textId="3D2B9A74">
      <w:pPr>
        <w:pStyle w:val="Heading1"/>
      </w:pPr>
      <w:bookmarkStart w:name="_Toc230684238" w:id="6"/>
      <w:r>
        <w:t>Termination of RTS</w:t>
      </w:r>
      <w:bookmarkEnd w:id="6"/>
    </w:p>
    <w:p w:rsidRPr="00C73646" w:rsidR="00C73646" w:rsidP="00C73646" w:rsidRDefault="00C73646" w14:paraId="293110AF" w14:textId="77777777">
      <w:pPr>
        <w:pStyle w:val="MainBullet"/>
        <w:rPr>
          <w:lang w:val="en-GB" w:eastAsia="zh-CN"/>
        </w:rPr>
      </w:pPr>
      <w:r w:rsidRPr="00C73646">
        <w:rPr>
          <w:lang w:val="en-GB" w:eastAsia="zh-CN"/>
        </w:rPr>
        <w:t>Once granted, RTS is granted on a continuing basis. The University reserves the right to withdraw or amend RTS in accordance with relevant policies where necessary.</w:t>
      </w:r>
    </w:p>
    <w:p w:rsidRPr="00C73646" w:rsidR="00C73646" w:rsidP="00C73646" w:rsidRDefault="00C73646" w14:paraId="0CD5AAC7" w14:textId="50CED025">
      <w:pPr>
        <w:pStyle w:val="MainBullet"/>
        <w:rPr>
          <w:lang w:val="en-GB" w:eastAsia="zh-CN"/>
        </w:rPr>
      </w:pPr>
      <w:r w:rsidRPr="00C73646">
        <w:rPr>
          <w:lang w:val="en-GB" w:eastAsia="zh-CN"/>
        </w:rPr>
        <w:t>It is the responsibility of faculties and Partner Institutions to ensure that appropriate human resource and staff development policies are in place to assure the continuing professional development and suitability of their staff.</w:t>
      </w:r>
    </w:p>
    <w:p w:rsidR="00523039" w:rsidP="00523039" w:rsidRDefault="003C6FD3" w14:paraId="53ECD9FD" w14:textId="1EF9FFF9">
      <w:pPr>
        <w:pStyle w:val="Heading1"/>
      </w:pPr>
      <w:bookmarkStart w:name="_Toc230684239" w:id="7"/>
      <w:r>
        <w:t>External Examiner Appointments</w:t>
      </w:r>
      <w:bookmarkEnd w:id="7"/>
    </w:p>
    <w:p w:rsidR="003C6FD3" w:rsidP="003C6FD3" w:rsidRDefault="003C6FD3" w14:paraId="0FAFD599" w14:textId="37B781AB">
      <w:pPr>
        <w:pStyle w:val="MainBullet"/>
        <w:rPr>
          <w:lang w:val="en-GB" w:eastAsia="zh-CN"/>
        </w:rPr>
      </w:pPr>
      <w:r w:rsidRPr="003C6FD3">
        <w:rPr>
          <w:lang w:val="en-GB" w:eastAsia="zh-CN"/>
        </w:rPr>
        <w:t xml:space="preserve">Holders of RTS </w:t>
      </w:r>
      <w:r w:rsidRPr="00AE2DE8">
        <w:rPr>
          <w:b/>
          <w:bCs w:val="0"/>
          <w:lang w:val="en-GB" w:eastAsia="zh-CN"/>
        </w:rPr>
        <w:t>must</w:t>
      </w:r>
      <w:r w:rsidRPr="003C6FD3">
        <w:rPr>
          <w:lang w:val="en-GB" w:eastAsia="zh-CN"/>
        </w:rPr>
        <w:t xml:space="preserve"> not be appointed as an External Examiner for any University of Hull programme, whether collaborative or otherwise, during their period of RTS or for five years after the end of such period.</w:t>
      </w:r>
    </w:p>
    <w:p w:rsidR="003C6FD3" w:rsidP="003C6FD3" w:rsidRDefault="003C6FD3" w14:paraId="2689EC02" w14:textId="36BF00DF">
      <w:pPr>
        <w:pStyle w:val="Heading1"/>
      </w:pPr>
      <w:bookmarkStart w:name="_Toc230684240" w:id="8"/>
      <w:r>
        <w:t>RTS Register and Monitoring</w:t>
      </w:r>
      <w:bookmarkEnd w:id="8"/>
    </w:p>
    <w:p w:rsidRPr="003C6FD3" w:rsidR="003C6FD3" w:rsidP="003C6FD3" w:rsidRDefault="003C6FD3" w14:paraId="59D9DF03" w14:textId="77777777">
      <w:pPr>
        <w:pStyle w:val="MainBullet"/>
        <w:rPr>
          <w:lang w:val="en-GB" w:eastAsia="zh-CN"/>
        </w:rPr>
      </w:pPr>
      <w:r w:rsidRPr="003C6FD3">
        <w:rPr>
          <w:lang w:val="en-GB" w:eastAsia="zh-CN"/>
        </w:rPr>
        <w:t xml:space="preserve">Where an application is approved, the granting of RTS </w:t>
      </w:r>
      <w:r w:rsidRPr="00AE2DE8">
        <w:rPr>
          <w:b/>
          <w:bCs w:val="0"/>
          <w:lang w:val="en-GB" w:eastAsia="zh-CN"/>
        </w:rPr>
        <w:t>must</w:t>
      </w:r>
      <w:r w:rsidRPr="003C6FD3">
        <w:rPr>
          <w:lang w:val="en-GB" w:eastAsia="zh-CN"/>
        </w:rPr>
        <w:t xml:space="preserve"> be recorded against a person’s record on the University’s HR database, which forms the University’s Register of Recognised Teachers.</w:t>
      </w:r>
    </w:p>
    <w:p w:rsidRPr="003C6FD3" w:rsidR="003C6FD3" w:rsidP="003C6FD3" w:rsidRDefault="003C6FD3" w14:paraId="164D4FEF" w14:textId="42E08C80">
      <w:pPr>
        <w:pStyle w:val="MainBullet"/>
        <w:rPr>
          <w:lang w:val="en-GB" w:eastAsia="zh-CN"/>
        </w:rPr>
      </w:pPr>
      <w:r w:rsidRPr="003C6FD3">
        <w:rPr>
          <w:lang w:val="en-GB" w:eastAsia="zh-CN"/>
        </w:rPr>
        <w:t xml:space="preserve">This Register is reviewed annually and confirmed through </w:t>
      </w:r>
      <w:r w:rsidR="005A0FA8">
        <w:rPr>
          <w:lang w:val="en-GB" w:eastAsia="zh-CN"/>
        </w:rPr>
        <w:t xml:space="preserve">the </w:t>
      </w:r>
      <w:r w:rsidRPr="003C6FD3">
        <w:rPr>
          <w:lang w:val="en-GB" w:eastAsia="zh-CN"/>
        </w:rPr>
        <w:t>Autumn Joint Boards of Study (</w:t>
      </w:r>
      <w:proofErr w:type="spellStart"/>
      <w:r w:rsidRPr="003C6FD3">
        <w:rPr>
          <w:lang w:val="en-GB" w:eastAsia="zh-CN"/>
        </w:rPr>
        <w:t>JBoS</w:t>
      </w:r>
      <w:proofErr w:type="spellEnd"/>
      <w:r w:rsidRPr="003C6FD3">
        <w:rPr>
          <w:lang w:val="en-GB" w:eastAsia="zh-CN"/>
        </w:rPr>
        <w:t>) with Partner Institutions. This meeting confirms that all staff involved in the delivery and support of university awards have the necessary level of RTS approval and that any conditions of RTS are being met.</w:t>
      </w:r>
    </w:p>
    <w:p w:rsidRPr="003C6FD3" w:rsidR="003C6FD3" w:rsidP="003C6FD3" w:rsidRDefault="003C6FD3" w14:paraId="2F002F22" w14:textId="441DC415">
      <w:pPr>
        <w:pStyle w:val="MainBullet"/>
        <w:rPr>
          <w:lang w:val="en-GB" w:eastAsia="zh-CN"/>
        </w:rPr>
      </w:pPr>
      <w:r w:rsidRPr="003C6FD3">
        <w:rPr>
          <w:lang w:val="en-GB" w:eastAsia="zh-CN"/>
        </w:rPr>
        <w:t xml:space="preserve">If any member of staff with RTS leaves the Partner Institution, the faculty and / or QSS, </w:t>
      </w:r>
      <w:r w:rsidRPr="00AE2DE8">
        <w:rPr>
          <w:b/>
          <w:bCs w:val="0"/>
          <w:lang w:val="en-GB" w:eastAsia="zh-CN"/>
        </w:rPr>
        <w:t>must</w:t>
      </w:r>
      <w:r w:rsidRPr="003C6FD3">
        <w:rPr>
          <w:lang w:val="en-GB" w:eastAsia="zh-CN"/>
        </w:rPr>
        <w:t xml:space="preserve"> be notified by the Partner in order that the Register can be updated accordingly.</w:t>
      </w:r>
    </w:p>
    <w:p w:rsidRPr="003C6FD3" w:rsidR="003C6FD3" w:rsidP="003C6FD3" w:rsidRDefault="003C6FD3" w14:paraId="385060EF" w14:textId="3C97EEA0">
      <w:pPr>
        <w:pStyle w:val="MainBullet"/>
        <w:rPr>
          <w:lang w:val="en-GB" w:eastAsia="zh-CN"/>
        </w:rPr>
      </w:pPr>
      <w:r w:rsidRPr="003C6FD3">
        <w:rPr>
          <w:lang w:val="en-GB" w:eastAsia="zh-CN"/>
        </w:rPr>
        <w:t xml:space="preserve">In the case of individuals not employed by the University or Partner Institution (as defined </w:t>
      </w:r>
      <w:r w:rsidRPr="00515A11">
        <w:rPr>
          <w:lang w:val="en-GB" w:eastAsia="zh-CN"/>
        </w:rPr>
        <w:t xml:space="preserve">in </w:t>
      </w:r>
      <w:r w:rsidRPr="00515A11" w:rsidR="00515A11">
        <w:rPr>
          <w:lang w:val="en-GB" w:eastAsia="zh-CN"/>
        </w:rPr>
        <w:t>2</w:t>
      </w:r>
      <w:r w:rsidRPr="00515A11">
        <w:rPr>
          <w:lang w:val="en-GB" w:eastAsia="zh-CN"/>
        </w:rPr>
        <w:t>.3),</w:t>
      </w:r>
      <w:r w:rsidRPr="003C6FD3">
        <w:rPr>
          <w:lang w:val="en-GB" w:eastAsia="zh-CN"/>
        </w:rPr>
        <w:t xml:space="preserve"> the monitoring, updating and reporting (as noted above) </w:t>
      </w:r>
      <w:r w:rsidRPr="00AE2DE8">
        <w:rPr>
          <w:b/>
          <w:bCs w:val="0"/>
          <w:lang w:val="en-GB" w:eastAsia="zh-CN"/>
        </w:rPr>
        <w:t>must</w:t>
      </w:r>
      <w:r w:rsidRPr="003C6FD3">
        <w:rPr>
          <w:lang w:val="en-GB" w:eastAsia="zh-CN"/>
        </w:rPr>
        <w:t xml:space="preserve"> be undertaken by the relevant University faculty.</w:t>
      </w:r>
    </w:p>
    <w:p w:rsidR="003C6FD3" w:rsidP="003C6FD3" w:rsidRDefault="003C6FD3" w14:paraId="124604B6" w14:textId="77777777">
      <w:pPr>
        <w:pStyle w:val="Heading1"/>
        <w:sectPr w:rsidR="003C6FD3" w:rsidSect="005C3775">
          <w:pgSz w:w="11906" w:h="16838"/>
          <w:pgMar w:top="1814" w:right="1440" w:bottom="1440" w:left="1440" w:header="709" w:footer="567" w:gutter="0"/>
          <w:cols w:space="708"/>
          <w:formProt w:val="0"/>
          <w:docGrid w:linePitch="360"/>
        </w:sectPr>
      </w:pPr>
    </w:p>
    <w:p w:rsidR="003C6FD3" w:rsidP="003C6FD3" w:rsidRDefault="00523039" w14:paraId="62F2DA17" w14:textId="36BCFC9D">
      <w:pPr>
        <w:pStyle w:val="Heading1"/>
      </w:pPr>
      <w:bookmarkStart w:name="_Toc230684241" w:id="9"/>
      <w:r>
        <w:lastRenderedPageBreak/>
        <w:t>A</w:t>
      </w:r>
      <w:r w:rsidR="003C6FD3">
        <w:t>nnexe 1</w:t>
      </w:r>
      <w:r w:rsidR="000B0684">
        <w:t>:</w:t>
      </w:r>
      <w:r w:rsidR="003C6FD3">
        <w:t xml:space="preserve"> </w:t>
      </w:r>
      <w:r w:rsidRPr="000B0684" w:rsidR="003C6FD3">
        <w:rPr>
          <w:sz w:val="20"/>
          <w:szCs w:val="20"/>
        </w:rPr>
        <w:t xml:space="preserve">Rights and privileges - Information for those granted </w:t>
      </w:r>
      <w:r w:rsidRPr="000B0684" w:rsidR="0033603C">
        <w:rPr>
          <w:sz w:val="20"/>
          <w:szCs w:val="20"/>
        </w:rPr>
        <w:t>RTS.</w:t>
      </w:r>
      <w:bookmarkEnd w:id="9"/>
    </w:p>
    <w:p w:rsidRPr="003C6FD3" w:rsidR="003C6FD3" w:rsidP="003C6FD3" w:rsidRDefault="003C6FD3" w14:paraId="703BE863" w14:textId="77777777">
      <w:pPr>
        <w:pStyle w:val="MainBullet"/>
        <w:numPr>
          <w:ilvl w:val="0"/>
          <w:numId w:val="0"/>
        </w:numPr>
        <w:ind w:left="680"/>
        <w:rPr>
          <w:lang w:val="en-GB" w:eastAsia="zh-CN"/>
        </w:rPr>
      </w:pPr>
      <w:r w:rsidRPr="003C6FD3">
        <w:rPr>
          <w:lang w:val="en-GB" w:eastAsia="zh-CN"/>
        </w:rPr>
        <w:t>As a Recognised Teacher you will require access to a range of university resources depending on whether you will be primarily working on or off campus. For off-campus activities information has been provided in relation to electronic resources.</w:t>
      </w:r>
    </w:p>
    <w:p w:rsidRPr="003C6FD3" w:rsidR="003C6FD3" w:rsidP="003C6FD3" w:rsidRDefault="003C6FD3" w14:paraId="454F1806" w14:textId="3E80744F">
      <w:pPr>
        <w:pStyle w:val="MainBullet"/>
        <w:numPr>
          <w:ilvl w:val="0"/>
          <w:numId w:val="0"/>
        </w:numPr>
        <w:ind w:left="680"/>
        <w:rPr>
          <w:lang w:val="en-GB" w:eastAsia="zh-CN"/>
        </w:rPr>
      </w:pPr>
      <w:r>
        <w:rPr>
          <w:lang w:val="en-GB" w:eastAsia="zh-CN"/>
        </w:rPr>
        <w:t xml:space="preserve">1. </w:t>
      </w:r>
      <w:r>
        <w:rPr>
          <w:lang w:val="en-GB" w:eastAsia="zh-CN"/>
        </w:rPr>
        <w:tab/>
      </w:r>
      <w:r w:rsidRPr="003C6FD3">
        <w:rPr>
          <w:b/>
          <w:bCs w:val="0"/>
          <w:lang w:val="en-GB" w:eastAsia="zh-CN"/>
        </w:rPr>
        <w:t>Access to University Resources</w:t>
      </w:r>
    </w:p>
    <w:p w:rsidRPr="003C6FD3" w:rsidR="003C6FD3" w:rsidP="003C6FD3" w:rsidRDefault="003C6FD3" w14:paraId="065973FA" w14:textId="77777777">
      <w:pPr>
        <w:pStyle w:val="MainBullet"/>
        <w:numPr>
          <w:ilvl w:val="0"/>
          <w:numId w:val="0"/>
        </w:numPr>
        <w:ind w:left="680"/>
        <w:rPr>
          <w:lang w:val="en-GB" w:eastAsia="zh-CN"/>
        </w:rPr>
      </w:pPr>
      <w:r w:rsidRPr="003C6FD3">
        <w:rPr>
          <w:lang w:val="en-GB" w:eastAsia="zh-CN"/>
        </w:rPr>
        <w:t>To receive access to university resources including the library and IT facilities you will require access to the secure intranet via your university username and password. This will provide you with 24-hour access to the Virtual Learning Environment (Canvas). This contains course information and resources.</w:t>
      </w:r>
    </w:p>
    <w:p w:rsidRPr="003C6FD3" w:rsidR="003C6FD3" w:rsidP="003C6FD3" w:rsidRDefault="003C6FD3" w14:paraId="30C2F079" w14:textId="16247DCA">
      <w:pPr>
        <w:pStyle w:val="MainBullet"/>
        <w:numPr>
          <w:ilvl w:val="0"/>
          <w:numId w:val="0"/>
        </w:numPr>
        <w:ind w:left="680"/>
        <w:rPr>
          <w:lang w:val="en-GB" w:eastAsia="zh-CN"/>
        </w:rPr>
      </w:pPr>
      <w:r w:rsidRPr="003C6FD3">
        <w:rPr>
          <w:lang w:val="en-GB" w:eastAsia="zh-CN"/>
        </w:rPr>
        <w:t>2</w:t>
      </w:r>
      <w:r>
        <w:rPr>
          <w:lang w:val="en-GB" w:eastAsia="zh-CN"/>
        </w:rPr>
        <w:t>.</w:t>
      </w:r>
      <w:r w:rsidRPr="003C6FD3">
        <w:rPr>
          <w:lang w:val="en-GB" w:eastAsia="zh-CN"/>
        </w:rPr>
        <w:tab/>
      </w:r>
      <w:r w:rsidRPr="003C6FD3">
        <w:rPr>
          <w:b/>
          <w:bCs w:val="0"/>
          <w:lang w:val="en-GB" w:eastAsia="zh-CN"/>
        </w:rPr>
        <w:t>Identity Card</w:t>
      </w:r>
    </w:p>
    <w:p w:rsidR="003C6FD3" w:rsidP="003C6FD3" w:rsidRDefault="003C6FD3" w14:paraId="61999CF7" w14:textId="419023B4">
      <w:pPr>
        <w:pStyle w:val="MainBullet"/>
        <w:numPr>
          <w:ilvl w:val="0"/>
          <w:numId w:val="0"/>
        </w:numPr>
        <w:ind w:left="680"/>
        <w:rPr>
          <w:lang w:val="en-GB" w:eastAsia="zh-CN"/>
        </w:rPr>
      </w:pPr>
      <w:r w:rsidRPr="003C6FD3">
        <w:rPr>
          <w:lang w:val="en-GB" w:eastAsia="zh-CN"/>
        </w:rPr>
        <w:t>Recognised Teachers are entitled to a University of Hull ID card. Cards are issued by the Human Resources Directorate located in the Venn Building on the Hull campus. A card is required to enter the library and to borrow books. To obtain your card please get in touch with your contact at the university. You may need to provide a digital headshot photo and have a short Teams meeting to confirm your identity. When emailing please attach a copy of your RTS approval letter.</w:t>
      </w:r>
    </w:p>
    <w:p w:rsidRPr="003C6FD3" w:rsidR="003C6FD3" w:rsidP="003C6FD3" w:rsidRDefault="003C6FD3" w14:paraId="4D9DFC6B" w14:textId="6BA5A701">
      <w:pPr>
        <w:pStyle w:val="MainBullet"/>
        <w:numPr>
          <w:ilvl w:val="0"/>
          <w:numId w:val="0"/>
        </w:numPr>
        <w:ind w:left="680"/>
        <w:rPr>
          <w:lang w:val="en-GB" w:eastAsia="zh-CN"/>
        </w:rPr>
      </w:pPr>
      <w:r w:rsidRPr="003C6FD3">
        <w:rPr>
          <w:lang w:val="en-GB" w:eastAsia="zh-CN"/>
        </w:rPr>
        <w:t>3</w:t>
      </w:r>
      <w:r>
        <w:rPr>
          <w:lang w:val="en-GB" w:eastAsia="zh-CN"/>
        </w:rPr>
        <w:t>.</w:t>
      </w:r>
      <w:r w:rsidRPr="003C6FD3">
        <w:rPr>
          <w:lang w:val="en-GB" w:eastAsia="zh-CN"/>
        </w:rPr>
        <w:tab/>
      </w:r>
      <w:r w:rsidRPr="003C6FD3">
        <w:rPr>
          <w:b/>
          <w:bCs w:val="0"/>
          <w:lang w:val="en-GB" w:eastAsia="zh-CN"/>
        </w:rPr>
        <w:t>Access to source material and guidance</w:t>
      </w:r>
    </w:p>
    <w:p w:rsidRPr="003C6FD3" w:rsidR="003C6FD3" w:rsidP="003C6FD3" w:rsidRDefault="003C6FD3" w14:paraId="40E9724F" w14:textId="03A99B0D">
      <w:pPr>
        <w:pStyle w:val="MainBullet"/>
        <w:numPr>
          <w:ilvl w:val="0"/>
          <w:numId w:val="0"/>
        </w:numPr>
        <w:ind w:left="680"/>
        <w:rPr>
          <w:lang w:val="en-GB" w:eastAsia="zh-CN"/>
        </w:rPr>
      </w:pPr>
      <w:r w:rsidRPr="003C6FD3">
        <w:rPr>
          <w:lang w:val="en-GB" w:eastAsia="zh-CN"/>
        </w:rPr>
        <w:t xml:space="preserve">All programme handbooks are available from your faculty/partner institution. Access to the intranet provides information about how the university operates. You are advised to familiarise yourself with the range of guidance available to you and these can be found at: </w:t>
      </w:r>
      <w:hyperlink w:history="1" r:id="rId20">
        <w:r w:rsidRPr="006918EF">
          <w:rPr>
            <w:rStyle w:val="Hyperlink"/>
            <w:lang w:val="en-GB" w:eastAsia="zh-CN"/>
          </w:rPr>
          <w:t>https://www.hull.ac.uk/choose-hull/university-and-region/governance/policies</w:t>
        </w:r>
      </w:hyperlink>
      <w:r>
        <w:rPr>
          <w:lang w:val="en-GB" w:eastAsia="zh-CN"/>
        </w:rPr>
        <w:t xml:space="preserve"> </w:t>
      </w:r>
    </w:p>
    <w:p w:rsidRPr="003C6FD3" w:rsidR="003C6FD3" w:rsidP="003C6FD3" w:rsidRDefault="003C6FD3" w14:paraId="56D30795" w14:textId="4D04BF6F">
      <w:pPr>
        <w:pStyle w:val="MainBullet"/>
        <w:numPr>
          <w:ilvl w:val="0"/>
          <w:numId w:val="0"/>
        </w:numPr>
        <w:ind w:left="680"/>
        <w:rPr>
          <w:lang w:val="en-GB" w:eastAsia="zh-CN"/>
        </w:rPr>
      </w:pPr>
      <w:r w:rsidRPr="003C6FD3">
        <w:rPr>
          <w:lang w:val="en-GB" w:eastAsia="zh-CN"/>
        </w:rPr>
        <w:t>4</w:t>
      </w:r>
      <w:r>
        <w:rPr>
          <w:lang w:val="en-GB" w:eastAsia="zh-CN"/>
        </w:rPr>
        <w:t>.</w:t>
      </w:r>
      <w:r w:rsidRPr="003C6FD3">
        <w:rPr>
          <w:lang w:val="en-GB" w:eastAsia="zh-CN"/>
        </w:rPr>
        <w:tab/>
      </w:r>
      <w:r w:rsidRPr="003C6FD3">
        <w:rPr>
          <w:b/>
          <w:bCs w:val="0"/>
          <w:lang w:val="en-GB" w:eastAsia="zh-CN"/>
        </w:rPr>
        <w:t>University IT Facilities</w:t>
      </w:r>
    </w:p>
    <w:p w:rsidRPr="003C6FD3" w:rsidR="003C6FD3" w:rsidP="003C6FD3" w:rsidRDefault="003C6FD3" w14:paraId="78D6B285" w14:textId="7B4E4B29">
      <w:pPr>
        <w:pStyle w:val="MainBullet"/>
        <w:numPr>
          <w:ilvl w:val="0"/>
          <w:numId w:val="0"/>
        </w:numPr>
        <w:ind w:left="680"/>
        <w:rPr>
          <w:lang w:val="en-GB" w:eastAsia="zh-CN"/>
        </w:rPr>
      </w:pPr>
      <w:r w:rsidRPr="003C6FD3">
        <w:rPr>
          <w:lang w:val="en-GB" w:eastAsia="zh-CN"/>
        </w:rPr>
        <w:t xml:space="preserve">Recognised Teachers are also able to use University computing facilities and services; this includes off campus access to the University’s approved intranet system (SharePoint). Your username and password, required to access computing facilities, will be issued to you directly by email, following approval of your RTS application. Please ensure you respond to this email promptly, which will be sent to the email address you supplied on your RTS application. If you experience any difficulties with this process, please contact ICT at </w:t>
      </w:r>
      <w:hyperlink w:history="1" r:id="rId21">
        <w:r w:rsidRPr="006918EF">
          <w:rPr>
            <w:rStyle w:val="Hyperlink"/>
            <w:lang w:val="en-GB" w:eastAsia="zh-CN"/>
          </w:rPr>
          <w:t>help@hull.ac.uk</w:t>
        </w:r>
      </w:hyperlink>
      <w:r w:rsidRPr="003C6FD3">
        <w:rPr>
          <w:lang w:val="en-GB" w:eastAsia="zh-CN"/>
        </w:rPr>
        <w:t>.</w:t>
      </w:r>
      <w:r>
        <w:rPr>
          <w:lang w:val="en-GB" w:eastAsia="zh-CN"/>
        </w:rPr>
        <w:t xml:space="preserve"> </w:t>
      </w:r>
    </w:p>
    <w:p w:rsidRPr="003C6FD3" w:rsidR="003C6FD3" w:rsidP="003C6FD3" w:rsidRDefault="003C6FD3" w14:paraId="5F8B9EE3" w14:textId="7FB1C66A">
      <w:pPr>
        <w:pStyle w:val="MainBullet"/>
        <w:numPr>
          <w:ilvl w:val="0"/>
          <w:numId w:val="0"/>
        </w:numPr>
        <w:ind w:left="680"/>
        <w:rPr>
          <w:lang w:val="en-GB" w:eastAsia="zh-CN"/>
        </w:rPr>
      </w:pPr>
      <w:r w:rsidRPr="003C6FD3">
        <w:rPr>
          <w:lang w:val="en-GB" w:eastAsia="zh-CN"/>
        </w:rPr>
        <w:t xml:space="preserve">The University’s IT policies, including the IT Users Policy can be found on the intranet at </w:t>
      </w:r>
      <w:hyperlink w:history="1" r:id="rId22">
        <w:r w:rsidRPr="006918EF">
          <w:rPr>
            <w:rStyle w:val="Hyperlink"/>
            <w:lang w:val="en-GB" w:eastAsia="zh-CN"/>
          </w:rPr>
          <w:t>https://www.hull.ac.uk/editor-assets/docs/ict-acceptable-use-policy.pdf</w:t>
        </w:r>
      </w:hyperlink>
      <w:r>
        <w:rPr>
          <w:lang w:val="en-GB" w:eastAsia="zh-CN"/>
        </w:rPr>
        <w:t xml:space="preserve">  </w:t>
      </w:r>
      <w:r w:rsidRPr="003C6FD3">
        <w:rPr>
          <w:lang w:val="en-GB" w:eastAsia="zh-CN"/>
        </w:rPr>
        <w:t>(Version 3, approved November 2023).</w:t>
      </w:r>
    </w:p>
    <w:p w:rsidR="003C6FD3" w:rsidP="003C6FD3" w:rsidRDefault="003C6FD3" w14:paraId="1D83A072" w14:textId="371A17F0">
      <w:pPr>
        <w:pStyle w:val="MainBullet"/>
        <w:numPr>
          <w:ilvl w:val="0"/>
          <w:numId w:val="0"/>
        </w:numPr>
        <w:ind w:left="680"/>
        <w:rPr>
          <w:lang w:val="en-GB" w:eastAsia="zh-CN"/>
        </w:rPr>
      </w:pPr>
      <w:r w:rsidRPr="003C6FD3">
        <w:rPr>
          <w:lang w:val="en-GB" w:eastAsia="zh-CN"/>
        </w:rPr>
        <w:t>Please contact the IT Service Desk for any advice and assistance with using the IT resources available via support.hull.ac.u</w:t>
      </w:r>
      <w:r>
        <w:rPr>
          <w:lang w:val="en-GB" w:eastAsia="zh-CN"/>
        </w:rPr>
        <w:t xml:space="preserve">k. </w:t>
      </w:r>
    </w:p>
    <w:p w:rsidRPr="003C6FD3" w:rsidR="003C6FD3" w:rsidP="003C6FD3" w:rsidRDefault="003C6FD3" w14:paraId="5B295857" w14:textId="2AA62F8C">
      <w:pPr>
        <w:pStyle w:val="MainBullet"/>
        <w:numPr>
          <w:ilvl w:val="0"/>
          <w:numId w:val="0"/>
        </w:numPr>
        <w:ind w:left="680"/>
        <w:rPr>
          <w:lang w:val="en-GB" w:eastAsia="zh-CN"/>
        </w:rPr>
      </w:pPr>
      <w:r w:rsidRPr="003C6FD3">
        <w:rPr>
          <w:lang w:val="en-GB" w:eastAsia="zh-CN"/>
        </w:rPr>
        <w:t>5</w:t>
      </w:r>
      <w:r>
        <w:rPr>
          <w:lang w:val="en-GB" w:eastAsia="zh-CN"/>
        </w:rPr>
        <w:t>.</w:t>
      </w:r>
      <w:r w:rsidRPr="003C6FD3">
        <w:rPr>
          <w:lang w:val="en-GB" w:eastAsia="zh-CN"/>
        </w:rPr>
        <w:tab/>
      </w:r>
      <w:r w:rsidRPr="003C6FD3">
        <w:rPr>
          <w:b/>
          <w:bCs w:val="0"/>
          <w:lang w:val="en-GB" w:eastAsia="zh-CN"/>
        </w:rPr>
        <w:t>University Library Facilities</w:t>
      </w:r>
    </w:p>
    <w:p w:rsidRPr="003C6FD3" w:rsidR="003C6FD3" w:rsidP="003C6FD3" w:rsidRDefault="003C6FD3" w14:paraId="5C2EEBC7" w14:textId="77777777">
      <w:pPr>
        <w:pStyle w:val="MainBullet"/>
        <w:numPr>
          <w:ilvl w:val="0"/>
          <w:numId w:val="0"/>
        </w:numPr>
        <w:ind w:left="680"/>
        <w:rPr>
          <w:lang w:val="en-GB" w:eastAsia="zh-CN"/>
        </w:rPr>
      </w:pPr>
      <w:r w:rsidRPr="003C6FD3">
        <w:rPr>
          <w:lang w:val="en-GB" w:eastAsia="zh-CN"/>
        </w:rPr>
        <w:t xml:space="preserve">As a Recognised Teacher you have full access to our library facilities. Membership applies to the Brynmor Jones Library on the Hull campus and Hull History Centre in Hull City Centre Please contact the </w:t>
      </w:r>
      <w:proofErr w:type="gramStart"/>
      <w:r w:rsidRPr="003C6FD3">
        <w:rPr>
          <w:lang w:val="en-GB" w:eastAsia="zh-CN"/>
        </w:rPr>
        <w:t>Library</w:t>
      </w:r>
      <w:proofErr w:type="gramEnd"/>
      <w:r w:rsidRPr="003C6FD3">
        <w:rPr>
          <w:lang w:val="en-GB" w:eastAsia="zh-CN"/>
        </w:rPr>
        <w:t xml:space="preserve"> when you arrive as you will need to complete some forms to gain access to the electronic resources and to set up your borrowing rights. Recognised Teachers have the same access and borrowing rights as staff of the University but are restricted, for licensing reasons, in their access to electronic resources. Recognised Teachers may normally access such resources on campus unless this is specifically restricted under the terms of a license. Off campus access is not available. For specific resources and information there is a 24hour library live chat </w:t>
      </w:r>
      <w:r w:rsidRPr="003C6FD3">
        <w:rPr>
          <w:lang w:val="en-GB" w:eastAsia="zh-CN"/>
        </w:rPr>
        <w:lastRenderedPageBreak/>
        <w:t>that you can access with any questions for library help.</w:t>
      </w:r>
    </w:p>
    <w:p w:rsidR="003C6FD3" w:rsidP="003C6FD3" w:rsidRDefault="003C6FD3" w14:paraId="5020337B" w14:textId="66BC1146">
      <w:pPr>
        <w:pStyle w:val="MainBullet"/>
        <w:numPr>
          <w:ilvl w:val="0"/>
          <w:numId w:val="0"/>
        </w:numPr>
        <w:ind w:left="680"/>
        <w:rPr>
          <w:lang w:val="en-GB" w:eastAsia="zh-CN"/>
        </w:rPr>
      </w:pPr>
      <w:r w:rsidRPr="003C6FD3">
        <w:rPr>
          <w:lang w:val="en-GB" w:eastAsia="zh-CN"/>
        </w:rPr>
        <w:t xml:space="preserve">Information on the library services can be found at: </w:t>
      </w:r>
      <w:hyperlink w:history="1" r:id="rId23">
        <w:r w:rsidRPr="006918EF">
          <w:rPr>
            <w:rStyle w:val="Hyperlink"/>
            <w:lang w:val="en-GB" w:eastAsia="zh-CN"/>
          </w:rPr>
          <w:t>https://www.hull.ac.uk/choose-hull/study-at-hull/library</w:t>
        </w:r>
      </w:hyperlink>
      <w:r>
        <w:rPr>
          <w:lang w:val="en-GB" w:eastAsia="zh-CN"/>
        </w:rPr>
        <w:t>.</w:t>
      </w:r>
    </w:p>
    <w:p w:rsidRPr="003C6FD3" w:rsidR="003C6FD3" w:rsidP="003C6FD3" w:rsidRDefault="003C6FD3" w14:paraId="602FA7FC" w14:textId="605C81D9">
      <w:pPr>
        <w:pStyle w:val="MainBullet"/>
        <w:numPr>
          <w:ilvl w:val="0"/>
          <w:numId w:val="0"/>
        </w:numPr>
        <w:ind w:left="680"/>
        <w:rPr>
          <w:lang w:val="en-GB" w:eastAsia="zh-CN"/>
        </w:rPr>
      </w:pPr>
      <w:r w:rsidRPr="003C6FD3">
        <w:rPr>
          <w:lang w:val="en-GB" w:eastAsia="zh-CN"/>
        </w:rPr>
        <w:t xml:space="preserve">Information on the study skills service can be found at: </w:t>
      </w:r>
      <w:hyperlink w:history="1" r:id="rId24">
        <w:r w:rsidRPr="006918EF">
          <w:rPr>
            <w:rStyle w:val="Hyperlink"/>
            <w:lang w:val="en-GB" w:eastAsia="zh-CN"/>
          </w:rPr>
          <w:t>https://www.hull.ac.uk/choose-hull/study-at-hull/library/skills</w:t>
        </w:r>
      </w:hyperlink>
      <w:r>
        <w:rPr>
          <w:lang w:val="en-GB" w:eastAsia="zh-CN"/>
        </w:rPr>
        <w:t>.</w:t>
      </w:r>
    </w:p>
    <w:p w:rsidRPr="003C6FD3" w:rsidR="003C6FD3" w:rsidP="003C6FD3" w:rsidRDefault="003C6FD3" w14:paraId="4CFBFA07" w14:textId="57EE5C0A">
      <w:pPr>
        <w:pStyle w:val="MainBullet"/>
        <w:numPr>
          <w:ilvl w:val="0"/>
          <w:numId w:val="0"/>
        </w:numPr>
        <w:ind w:left="680"/>
        <w:rPr>
          <w:lang w:val="en-GB" w:eastAsia="zh-CN"/>
        </w:rPr>
      </w:pPr>
      <w:r w:rsidRPr="003C6FD3">
        <w:rPr>
          <w:lang w:val="en-GB" w:eastAsia="zh-CN"/>
        </w:rPr>
        <w:t>6</w:t>
      </w:r>
      <w:r>
        <w:rPr>
          <w:lang w:val="en-GB" w:eastAsia="zh-CN"/>
        </w:rPr>
        <w:t>.</w:t>
      </w:r>
      <w:r w:rsidRPr="003C6FD3">
        <w:rPr>
          <w:lang w:val="en-GB" w:eastAsia="zh-CN"/>
        </w:rPr>
        <w:tab/>
      </w:r>
      <w:r w:rsidRPr="003C6FD3">
        <w:rPr>
          <w:b/>
          <w:bCs w:val="0"/>
          <w:lang w:val="en-GB" w:eastAsia="zh-CN"/>
        </w:rPr>
        <w:t>Staff Development</w:t>
      </w:r>
    </w:p>
    <w:p w:rsidR="003C6FD3" w:rsidP="003C6FD3" w:rsidRDefault="003C6FD3" w14:paraId="0233EAC3" w14:textId="79B3C51E">
      <w:pPr>
        <w:pStyle w:val="MainBullet"/>
        <w:numPr>
          <w:ilvl w:val="0"/>
          <w:numId w:val="0"/>
        </w:numPr>
        <w:ind w:left="680"/>
        <w:rPr>
          <w:lang w:val="en-GB" w:eastAsia="zh-CN"/>
        </w:rPr>
      </w:pPr>
      <w:r w:rsidRPr="003C6FD3">
        <w:rPr>
          <w:lang w:val="en-GB" w:eastAsia="zh-CN"/>
        </w:rPr>
        <w:t xml:space="preserve">Staff with Recognised Teacher Status are encouraged to access developmental workshops, courses and resources as part of the University Learning &amp; Development programme. Events are subject to availability and </w:t>
      </w:r>
      <w:r w:rsidRPr="00515A11">
        <w:rPr>
          <w:b/>
          <w:bCs w:val="0"/>
          <w:lang w:val="en-GB" w:eastAsia="zh-CN"/>
        </w:rPr>
        <w:t>should</w:t>
      </w:r>
      <w:r w:rsidRPr="003C6FD3">
        <w:rPr>
          <w:lang w:val="en-GB" w:eastAsia="zh-CN"/>
        </w:rPr>
        <w:t xml:space="preserve"> be agreed as part of appraisal conversations with relevant staff in your institution. Information about learning and development workshops, courses, resources and how to book can be found on the University SharePoint pages, regular emails are also circulated by the Learning &amp; Development team promoting upcoming events.</w:t>
      </w:r>
    </w:p>
    <w:p w:rsidRPr="003C6FD3" w:rsidR="003C6FD3" w:rsidP="003C6FD3" w:rsidRDefault="003C6FD3" w14:paraId="1DADCB48" w14:textId="0DC8642B">
      <w:pPr>
        <w:pStyle w:val="MainBullet"/>
        <w:numPr>
          <w:ilvl w:val="0"/>
          <w:numId w:val="0"/>
        </w:numPr>
        <w:ind w:left="680"/>
        <w:rPr>
          <w:lang w:val="en-GB" w:eastAsia="zh-CN"/>
        </w:rPr>
      </w:pPr>
      <w:r w:rsidRPr="003C6FD3">
        <w:rPr>
          <w:lang w:val="en-GB" w:eastAsia="zh-CN"/>
        </w:rPr>
        <w:t>7</w:t>
      </w:r>
      <w:r>
        <w:rPr>
          <w:lang w:val="en-GB" w:eastAsia="zh-CN"/>
        </w:rPr>
        <w:t>.</w:t>
      </w:r>
      <w:r w:rsidRPr="003C6FD3">
        <w:rPr>
          <w:lang w:val="en-GB" w:eastAsia="zh-CN"/>
        </w:rPr>
        <w:tab/>
      </w:r>
      <w:r w:rsidRPr="003C6FD3">
        <w:rPr>
          <w:b/>
          <w:bCs w:val="0"/>
          <w:lang w:val="en-GB" w:eastAsia="zh-CN"/>
        </w:rPr>
        <w:t>Other University Premises</w:t>
      </w:r>
    </w:p>
    <w:p w:rsidRPr="003C6FD3" w:rsidR="003C6FD3" w:rsidP="003C6FD3" w:rsidRDefault="003C6FD3" w14:paraId="2F5C57C2" w14:textId="77777777">
      <w:pPr>
        <w:pStyle w:val="MainBullet"/>
        <w:numPr>
          <w:ilvl w:val="0"/>
          <w:numId w:val="0"/>
        </w:numPr>
        <w:ind w:left="680"/>
        <w:rPr>
          <w:lang w:val="en-GB" w:eastAsia="zh-CN"/>
        </w:rPr>
      </w:pPr>
      <w:r w:rsidRPr="003C6FD3">
        <w:rPr>
          <w:lang w:val="en-GB" w:eastAsia="zh-CN"/>
        </w:rPr>
        <w:t>If you, as part of your duties you require access to physical facilities (such as office or laboratory space) this can be arranged via your contact at the university.</w:t>
      </w:r>
    </w:p>
    <w:p w:rsidRPr="003C6FD3" w:rsidR="003C6FD3" w:rsidP="003C6FD3" w:rsidRDefault="003C6FD3" w14:paraId="049F75B6" w14:textId="5BB788AE">
      <w:pPr>
        <w:pStyle w:val="MainBullet"/>
        <w:numPr>
          <w:ilvl w:val="0"/>
          <w:numId w:val="0"/>
        </w:numPr>
        <w:ind w:left="680"/>
        <w:rPr>
          <w:lang w:val="en-GB" w:eastAsia="zh-CN"/>
        </w:rPr>
      </w:pPr>
      <w:r w:rsidRPr="003C6FD3">
        <w:rPr>
          <w:lang w:val="en-GB" w:eastAsia="zh-CN"/>
        </w:rPr>
        <w:t>8</w:t>
      </w:r>
      <w:r>
        <w:rPr>
          <w:lang w:val="en-GB" w:eastAsia="zh-CN"/>
        </w:rPr>
        <w:t>.</w:t>
      </w:r>
      <w:r w:rsidRPr="003C6FD3">
        <w:rPr>
          <w:lang w:val="en-GB" w:eastAsia="zh-CN"/>
        </w:rPr>
        <w:tab/>
      </w:r>
      <w:r w:rsidRPr="003C6FD3">
        <w:rPr>
          <w:b/>
          <w:bCs w:val="0"/>
          <w:lang w:val="en-GB" w:eastAsia="zh-CN"/>
        </w:rPr>
        <w:t>Car park</w:t>
      </w:r>
    </w:p>
    <w:p w:rsidRPr="003C6FD3" w:rsidR="003C6FD3" w:rsidP="003C6FD3" w:rsidRDefault="003C6FD3" w14:paraId="153D85AB" w14:textId="74737E7C">
      <w:pPr>
        <w:pStyle w:val="MainBullet"/>
        <w:numPr>
          <w:ilvl w:val="0"/>
          <w:numId w:val="0"/>
        </w:numPr>
        <w:ind w:left="680"/>
        <w:rPr>
          <w:lang w:val="en-GB" w:eastAsia="zh-CN"/>
        </w:rPr>
      </w:pPr>
      <w:r w:rsidRPr="003C6FD3">
        <w:rPr>
          <w:lang w:val="en-GB" w:eastAsia="zh-CN"/>
        </w:rPr>
        <w:t>Non-staff permits for those who work on campus but are not paid by the university payroll can be purchased depending on frequency, location and duration of teaching. These are annual ‘A’ passes at a cost of £50 per year and are paid upfront online at the time of application.</w:t>
      </w:r>
    </w:p>
    <w:p w:rsidRPr="003C6FD3" w:rsidR="003C6FD3" w:rsidP="003C6FD3" w:rsidRDefault="003C6FD3" w14:paraId="74B81428" w14:textId="77777777">
      <w:pPr>
        <w:pStyle w:val="MainBullet"/>
        <w:numPr>
          <w:ilvl w:val="0"/>
          <w:numId w:val="0"/>
        </w:numPr>
        <w:ind w:left="680"/>
        <w:rPr>
          <w:lang w:val="en-GB" w:eastAsia="zh-CN"/>
        </w:rPr>
      </w:pPr>
    </w:p>
    <w:p w:rsidRPr="003C6FD3" w:rsidR="003C6FD3" w:rsidP="003C6FD3" w:rsidRDefault="003C6FD3" w14:paraId="232F783C" w14:textId="0BFA2311">
      <w:pPr>
        <w:pStyle w:val="numberedmainbody"/>
        <w:ind w:left="0" w:firstLine="0"/>
        <w:sectPr w:rsidRPr="003C6FD3" w:rsidR="003C6FD3" w:rsidSect="005C3775">
          <w:pgSz w:w="11906" w:h="16838"/>
          <w:pgMar w:top="1814" w:right="1440" w:bottom="1440" w:left="1440" w:header="709" w:footer="567" w:gutter="0"/>
          <w:cols w:space="708"/>
          <w:formProt w:val="0"/>
          <w:docGrid w:linePitch="360"/>
        </w:sectPr>
      </w:pPr>
    </w:p>
    <w:p w:rsidR="003C6FD3" w:rsidP="003C6FD3" w:rsidRDefault="003C6FD3" w14:paraId="79714DCE" w14:textId="481743B1">
      <w:pPr>
        <w:pStyle w:val="Heading1"/>
      </w:pPr>
      <w:bookmarkStart w:name="_Toc230684242" w:id="10"/>
      <w:r>
        <w:lastRenderedPageBreak/>
        <w:t>Annexe 2</w:t>
      </w:r>
      <w:r w:rsidR="008F7A09">
        <w:t xml:space="preserve"> - </w:t>
      </w:r>
      <w:r w:rsidRPr="008F7A09" w:rsidR="008F7A09">
        <w:t>Application for Recognised Teacher Status</w:t>
      </w:r>
      <w:bookmarkEnd w:id="10"/>
    </w:p>
    <w:p w:rsidRPr="009856C8" w:rsidR="009856C8" w:rsidP="009856C8" w:rsidRDefault="009856C8" w14:paraId="6BC5FD29" w14:textId="77777777">
      <w:pPr>
        <w:pStyle w:val="MainBullet"/>
        <w:numPr>
          <w:ilvl w:val="0"/>
          <w:numId w:val="0"/>
        </w:numPr>
        <w:ind w:left="680"/>
        <w:rPr>
          <w:lang w:val="en-GB" w:eastAsia="zh-CN"/>
        </w:rPr>
      </w:pPr>
      <w:r w:rsidRPr="009856C8">
        <w:rPr>
          <w:lang w:val="en-GB" w:eastAsia="zh-CN"/>
        </w:rPr>
        <w:t>Please submit this form fully completed with a relevant and current CV to:</w:t>
      </w:r>
    </w:p>
    <w:p w:rsidR="009856C8" w:rsidP="009856C8" w:rsidRDefault="009856C8" w14:paraId="0B738854" w14:textId="5E3D35DE">
      <w:pPr>
        <w:pStyle w:val="MainBullet"/>
        <w:numPr>
          <w:ilvl w:val="0"/>
          <w:numId w:val="0"/>
        </w:numPr>
        <w:ind w:left="680"/>
        <w:rPr>
          <w:lang w:val="en-GB" w:eastAsia="zh-CN"/>
        </w:rPr>
      </w:pPr>
      <w:hyperlink w:history="1" r:id="rId25">
        <w:r w:rsidRPr="006918EF">
          <w:rPr>
            <w:rStyle w:val="Hyperlink"/>
            <w:lang w:val="en-GB" w:eastAsia="zh-CN"/>
          </w:rPr>
          <w:t>QSS-Partnerships@hull.ac.uk</w:t>
        </w:r>
      </w:hyperlink>
      <w:r>
        <w:rPr>
          <w:lang w:val="en-GB" w:eastAsia="zh-CN"/>
        </w:rPr>
        <w:t xml:space="preserve"> </w:t>
      </w:r>
      <w:r w:rsidRPr="009856C8">
        <w:rPr>
          <w:lang w:val="en-GB" w:eastAsia="zh-CN"/>
        </w:rPr>
        <w:t>(for those seeking RTS for a Partner Institution) or to the relevant Faculty, or QSS for other applicants.</w:t>
      </w:r>
    </w:p>
    <w:p w:rsidRPr="009856C8" w:rsidR="009856C8" w:rsidP="009856C8" w:rsidRDefault="009856C8" w14:paraId="2900E6AE" w14:textId="77777777">
      <w:pPr>
        <w:spacing w:after="0"/>
        <w:rPr>
          <w:rFonts w:asciiTheme="minorHAnsi" w:hAnsiTheme="minorHAnsi"/>
          <w:b/>
        </w:rPr>
      </w:pPr>
      <w:r w:rsidRPr="009856C8">
        <w:rPr>
          <w:rFonts w:asciiTheme="minorHAnsi" w:hAnsiTheme="minorHAnsi"/>
          <w:b/>
        </w:rPr>
        <w:t>Applicant Details</w:t>
      </w:r>
    </w:p>
    <w:tbl>
      <w:tblPr>
        <w:tblStyle w:val="TableGrid"/>
        <w:tblW w:w="9209" w:type="dxa"/>
        <w:tblLook w:val="04A0" w:firstRow="1" w:lastRow="0" w:firstColumn="1" w:lastColumn="0" w:noHBand="0" w:noVBand="1"/>
      </w:tblPr>
      <w:tblGrid>
        <w:gridCol w:w="2547"/>
        <w:gridCol w:w="3827"/>
        <w:gridCol w:w="2835"/>
      </w:tblGrid>
      <w:tr w:rsidRPr="009856C8" w:rsidR="009856C8" w:rsidTr="001036FE" w14:paraId="2723EABA" w14:textId="77777777">
        <w:tc>
          <w:tcPr>
            <w:tcW w:w="2547" w:type="dxa"/>
            <w:shd w:val="clear" w:color="auto" w:fill="BDD6EE" w:themeFill="accent1" w:themeFillTint="66"/>
          </w:tcPr>
          <w:p w:rsidRPr="009856C8" w:rsidR="009856C8" w:rsidP="009856C8" w:rsidRDefault="009856C8" w14:paraId="229E62A0" w14:textId="77777777">
            <w:pPr>
              <w:numPr>
                <w:ilvl w:val="0"/>
                <w:numId w:val="28"/>
              </w:numPr>
              <w:spacing w:after="160" w:line="259" w:lineRule="auto"/>
              <w:ind w:left="357" w:hanging="357"/>
              <w:rPr>
                <w:rFonts w:asciiTheme="minorHAnsi" w:hAnsiTheme="minorHAnsi"/>
                <w:b/>
              </w:rPr>
            </w:pPr>
            <w:r w:rsidRPr="009856C8">
              <w:rPr>
                <w:rFonts w:asciiTheme="minorHAnsi" w:hAnsiTheme="minorHAnsi"/>
                <w:b/>
              </w:rPr>
              <w:t>Application Type</w:t>
            </w:r>
          </w:p>
        </w:tc>
        <w:tc>
          <w:tcPr>
            <w:tcW w:w="6662" w:type="dxa"/>
            <w:gridSpan w:val="2"/>
          </w:tcPr>
          <w:p w:rsidRPr="009856C8" w:rsidR="009856C8" w:rsidP="009856C8" w:rsidRDefault="00C0077F" w14:paraId="313A5D8E" w14:textId="77777777">
            <w:pPr>
              <w:spacing w:after="160" w:line="259" w:lineRule="auto"/>
              <w:rPr>
                <w:rFonts w:asciiTheme="minorHAnsi" w:hAnsiTheme="minorHAnsi"/>
              </w:rPr>
            </w:pPr>
            <w:sdt>
              <w:sdtPr>
                <w:rPr>
                  <w:rFonts w:asciiTheme="minorHAnsi" w:hAnsiTheme="minorHAnsi"/>
                </w:rPr>
                <w:id w:val="239296845"/>
                <w14:checkbox>
                  <w14:checked w14:val="0"/>
                  <w14:checkedState w14:font="MS Gothic" w14:val="2612"/>
                  <w14:uncheckedState w14:font="MS Gothic" w14:val="2610"/>
                </w14:checkbox>
              </w:sdtPr>
              <w:sdtEndPr/>
              <w:sdtContent>
                <w:r w:rsidRPr="009856C8" w:rsidR="009856C8">
                  <w:rPr>
                    <w:rFonts w:ascii="Segoe UI Symbol" w:hAnsi="Segoe UI Symbol" w:cs="Segoe UI Symbol"/>
                  </w:rPr>
                  <w:t>☐</w:t>
                </w:r>
              </w:sdtContent>
            </w:sdt>
            <w:r w:rsidRPr="009856C8" w:rsidR="009856C8">
              <w:rPr>
                <w:rFonts w:asciiTheme="minorHAnsi" w:hAnsiTheme="minorHAnsi"/>
              </w:rPr>
              <w:t xml:space="preserve"> New application          </w:t>
            </w:r>
            <w:sdt>
              <w:sdtPr>
                <w:rPr>
                  <w:rFonts w:asciiTheme="minorHAnsi" w:hAnsiTheme="minorHAnsi"/>
                </w:rPr>
                <w:id w:val="672525883"/>
                <w14:checkbox>
                  <w14:checked w14:val="0"/>
                  <w14:checkedState w14:font="MS Gothic" w14:val="2612"/>
                  <w14:uncheckedState w14:font="MS Gothic" w14:val="2610"/>
                </w14:checkbox>
              </w:sdtPr>
              <w:sdtEndPr/>
              <w:sdtContent>
                <w:r w:rsidRPr="009856C8" w:rsidR="009856C8">
                  <w:rPr>
                    <w:rFonts w:ascii="Segoe UI Symbol" w:hAnsi="Segoe UI Symbol" w:cs="Segoe UI Symbol"/>
                  </w:rPr>
                  <w:t>☐</w:t>
                </w:r>
              </w:sdtContent>
            </w:sdt>
            <w:r w:rsidRPr="009856C8" w:rsidR="009856C8">
              <w:rPr>
                <w:rFonts w:asciiTheme="minorHAnsi" w:hAnsiTheme="minorHAnsi"/>
              </w:rPr>
              <w:t xml:space="preserve"> Additions to existing approval</w:t>
            </w:r>
          </w:p>
        </w:tc>
      </w:tr>
      <w:tr w:rsidRPr="009856C8" w:rsidR="009856C8" w:rsidTr="001036FE" w14:paraId="0A0E388B" w14:textId="77777777">
        <w:tc>
          <w:tcPr>
            <w:tcW w:w="2547" w:type="dxa"/>
            <w:shd w:val="clear" w:color="auto" w:fill="BDD6EE" w:themeFill="accent1" w:themeFillTint="66"/>
          </w:tcPr>
          <w:p w:rsidRPr="009856C8" w:rsidR="009856C8" w:rsidP="009856C8" w:rsidRDefault="009856C8" w14:paraId="27F0A8C1" w14:textId="77777777">
            <w:pPr>
              <w:numPr>
                <w:ilvl w:val="0"/>
                <w:numId w:val="28"/>
              </w:numPr>
              <w:spacing w:after="160" w:line="259" w:lineRule="auto"/>
              <w:rPr>
                <w:rFonts w:asciiTheme="minorHAnsi" w:hAnsiTheme="minorHAnsi"/>
                <w:b/>
              </w:rPr>
            </w:pPr>
            <w:r w:rsidRPr="009856C8">
              <w:rPr>
                <w:rFonts w:asciiTheme="minorHAnsi" w:hAnsiTheme="minorHAnsi"/>
                <w:b/>
              </w:rPr>
              <w:t>Title</w:t>
            </w:r>
          </w:p>
        </w:tc>
        <w:tc>
          <w:tcPr>
            <w:tcW w:w="6662" w:type="dxa"/>
            <w:gridSpan w:val="2"/>
          </w:tcPr>
          <w:p w:rsidRPr="009856C8" w:rsidR="009856C8" w:rsidP="009856C8" w:rsidRDefault="009856C8" w14:paraId="5686BD04" w14:textId="77777777">
            <w:pPr>
              <w:spacing w:after="160" w:line="259" w:lineRule="auto"/>
              <w:rPr>
                <w:rFonts w:asciiTheme="minorHAnsi" w:hAnsiTheme="minorHAnsi"/>
              </w:rPr>
            </w:pPr>
          </w:p>
        </w:tc>
      </w:tr>
      <w:tr w:rsidRPr="009856C8" w:rsidR="009856C8" w:rsidTr="001036FE" w14:paraId="6DC5C22A" w14:textId="77777777">
        <w:tc>
          <w:tcPr>
            <w:tcW w:w="2547" w:type="dxa"/>
            <w:shd w:val="clear" w:color="auto" w:fill="BDD6EE" w:themeFill="accent1" w:themeFillTint="66"/>
          </w:tcPr>
          <w:p w:rsidRPr="009856C8" w:rsidR="009856C8" w:rsidP="009856C8" w:rsidRDefault="009856C8" w14:paraId="5E9BEA29" w14:textId="77777777">
            <w:pPr>
              <w:numPr>
                <w:ilvl w:val="0"/>
                <w:numId w:val="28"/>
              </w:numPr>
              <w:spacing w:after="80" w:line="259" w:lineRule="auto"/>
              <w:ind w:left="357" w:hanging="357"/>
              <w:rPr>
                <w:rFonts w:asciiTheme="minorHAnsi" w:hAnsiTheme="minorHAnsi"/>
                <w:b/>
              </w:rPr>
            </w:pPr>
            <w:r w:rsidRPr="009856C8">
              <w:rPr>
                <w:rFonts w:asciiTheme="minorHAnsi" w:hAnsiTheme="minorHAnsi"/>
                <w:b/>
              </w:rPr>
              <w:t>Surname</w:t>
            </w:r>
          </w:p>
        </w:tc>
        <w:tc>
          <w:tcPr>
            <w:tcW w:w="3827" w:type="dxa"/>
          </w:tcPr>
          <w:p w:rsidRPr="009856C8" w:rsidR="009856C8" w:rsidP="009856C8" w:rsidRDefault="009856C8" w14:paraId="1E73138B" w14:textId="77777777">
            <w:pPr>
              <w:spacing w:after="160" w:line="259" w:lineRule="auto"/>
              <w:rPr>
                <w:rFonts w:asciiTheme="minorHAnsi" w:hAnsiTheme="minorHAnsi"/>
              </w:rPr>
            </w:pPr>
          </w:p>
        </w:tc>
        <w:tc>
          <w:tcPr>
            <w:tcW w:w="2835" w:type="dxa"/>
          </w:tcPr>
          <w:p w:rsidRPr="009856C8" w:rsidR="009856C8" w:rsidP="009856C8" w:rsidRDefault="009856C8" w14:paraId="7CF8BF09" w14:textId="0B33DC8B">
            <w:pPr>
              <w:spacing w:after="160" w:line="259" w:lineRule="auto"/>
              <w:rPr>
                <w:rFonts w:asciiTheme="minorHAnsi" w:hAnsiTheme="minorHAnsi"/>
                <w:sz w:val="16"/>
                <w:szCs w:val="16"/>
              </w:rPr>
            </w:pPr>
            <w:r w:rsidRPr="009856C8">
              <w:rPr>
                <w:rFonts w:asciiTheme="minorHAnsi" w:hAnsiTheme="minorHAnsi"/>
                <w:sz w:val="16"/>
                <w:szCs w:val="16"/>
              </w:rPr>
              <w:t>Previous surname used for existing approval (if applicable)</w:t>
            </w:r>
          </w:p>
        </w:tc>
      </w:tr>
      <w:tr w:rsidRPr="009856C8" w:rsidR="009856C8" w:rsidTr="001036FE" w14:paraId="62F48B22" w14:textId="77777777">
        <w:tc>
          <w:tcPr>
            <w:tcW w:w="2547" w:type="dxa"/>
            <w:shd w:val="clear" w:color="auto" w:fill="BDD6EE" w:themeFill="accent1" w:themeFillTint="66"/>
          </w:tcPr>
          <w:p w:rsidRPr="009856C8" w:rsidR="009856C8" w:rsidP="009856C8" w:rsidRDefault="009856C8" w14:paraId="56B6B5E0" w14:textId="77777777">
            <w:pPr>
              <w:numPr>
                <w:ilvl w:val="0"/>
                <w:numId w:val="28"/>
              </w:numPr>
              <w:spacing w:after="160" w:line="259" w:lineRule="auto"/>
              <w:rPr>
                <w:rFonts w:asciiTheme="minorHAnsi" w:hAnsiTheme="minorHAnsi"/>
                <w:b/>
              </w:rPr>
            </w:pPr>
            <w:r w:rsidRPr="009856C8">
              <w:rPr>
                <w:rFonts w:asciiTheme="minorHAnsi" w:hAnsiTheme="minorHAnsi"/>
                <w:b/>
              </w:rPr>
              <w:t>Forename(s)</w:t>
            </w:r>
          </w:p>
        </w:tc>
        <w:tc>
          <w:tcPr>
            <w:tcW w:w="6662" w:type="dxa"/>
            <w:gridSpan w:val="2"/>
          </w:tcPr>
          <w:p w:rsidRPr="009856C8" w:rsidR="009856C8" w:rsidP="009856C8" w:rsidRDefault="009856C8" w14:paraId="3A6C2C84" w14:textId="77777777">
            <w:pPr>
              <w:spacing w:after="160" w:line="259" w:lineRule="auto"/>
              <w:rPr>
                <w:rFonts w:asciiTheme="minorHAnsi" w:hAnsiTheme="minorHAnsi"/>
              </w:rPr>
            </w:pPr>
          </w:p>
        </w:tc>
      </w:tr>
      <w:tr w:rsidRPr="009856C8" w:rsidR="009856C8" w:rsidTr="001036FE" w14:paraId="3D51E614" w14:textId="77777777">
        <w:tc>
          <w:tcPr>
            <w:tcW w:w="2547" w:type="dxa"/>
            <w:shd w:val="clear" w:color="auto" w:fill="BDD6EE" w:themeFill="accent1" w:themeFillTint="66"/>
          </w:tcPr>
          <w:p w:rsidRPr="009856C8" w:rsidR="009856C8" w:rsidP="009856C8" w:rsidRDefault="009856C8" w14:paraId="5A8A869E" w14:textId="77777777">
            <w:pPr>
              <w:numPr>
                <w:ilvl w:val="0"/>
                <w:numId w:val="28"/>
              </w:numPr>
              <w:spacing w:after="160" w:line="259" w:lineRule="auto"/>
              <w:rPr>
                <w:rFonts w:asciiTheme="minorHAnsi" w:hAnsiTheme="minorHAnsi"/>
                <w:b/>
              </w:rPr>
            </w:pPr>
            <w:r w:rsidRPr="009856C8">
              <w:rPr>
                <w:rFonts w:asciiTheme="minorHAnsi" w:hAnsiTheme="minorHAnsi"/>
                <w:b/>
              </w:rPr>
              <w:t>Date of Birth</w:t>
            </w:r>
          </w:p>
        </w:tc>
        <w:tc>
          <w:tcPr>
            <w:tcW w:w="6662" w:type="dxa"/>
            <w:gridSpan w:val="2"/>
          </w:tcPr>
          <w:p w:rsidRPr="009856C8" w:rsidR="009856C8" w:rsidP="009856C8" w:rsidRDefault="00C0077F" w14:paraId="0F5B517D" w14:textId="77777777">
            <w:pPr>
              <w:spacing w:after="160" w:line="259" w:lineRule="auto"/>
              <w:rPr>
                <w:rFonts w:asciiTheme="minorHAnsi" w:hAnsiTheme="minorHAnsi"/>
                <w:i/>
                <w:iCs/>
              </w:rPr>
            </w:pPr>
            <w:sdt>
              <w:sdtPr>
                <w:rPr>
                  <w:rFonts w:ascii="Calibri" w:hAnsi="Calibri"/>
                </w:rPr>
                <w:id w:val="-149290129"/>
                <w:placeholder>
                  <w:docPart w:val="8BF1AC3AAC2E4B6BB714C7725E174B27"/>
                </w:placeholder>
                <w:showingPlcHdr/>
                <w:date w:fullDate="2018-06-30T00:00:00Z">
                  <w:dateFormat w:val="dd/MM/yyyy"/>
                  <w:lid w:val="en-GB"/>
                  <w:storeMappedDataAs w:val="dateTime"/>
                  <w:calendar w:val="gregorian"/>
                </w:date>
              </w:sdtPr>
              <w:sdtEndPr/>
              <w:sdtContent>
                <w:r w:rsidRPr="009856C8" w:rsidR="009856C8">
                  <w:rPr>
                    <w:rFonts w:asciiTheme="minorHAnsi" w:hAnsiTheme="minorHAnsi"/>
                    <w:color w:val="808080"/>
                  </w:rPr>
                  <w:t>Click or tap to enter a date.</w:t>
                </w:r>
              </w:sdtContent>
            </w:sdt>
          </w:p>
        </w:tc>
      </w:tr>
      <w:tr w:rsidRPr="009856C8" w:rsidR="009856C8" w:rsidTr="001036FE" w14:paraId="1D337A9D" w14:textId="77777777">
        <w:tc>
          <w:tcPr>
            <w:tcW w:w="2547" w:type="dxa"/>
            <w:shd w:val="clear" w:color="auto" w:fill="BDD6EE" w:themeFill="accent1" w:themeFillTint="66"/>
          </w:tcPr>
          <w:p w:rsidRPr="009856C8" w:rsidR="009856C8" w:rsidP="009856C8" w:rsidRDefault="009856C8" w14:paraId="09F4538D" w14:textId="77777777">
            <w:pPr>
              <w:numPr>
                <w:ilvl w:val="0"/>
                <w:numId w:val="28"/>
              </w:numPr>
              <w:spacing w:after="160" w:line="259" w:lineRule="auto"/>
              <w:rPr>
                <w:rFonts w:asciiTheme="minorHAnsi" w:hAnsiTheme="minorHAnsi"/>
                <w:b/>
              </w:rPr>
            </w:pPr>
            <w:r w:rsidRPr="009856C8">
              <w:rPr>
                <w:rFonts w:asciiTheme="minorHAnsi" w:hAnsiTheme="minorHAnsi"/>
                <w:b/>
              </w:rPr>
              <w:t>Email Address</w:t>
            </w:r>
          </w:p>
        </w:tc>
        <w:tc>
          <w:tcPr>
            <w:tcW w:w="6662" w:type="dxa"/>
            <w:gridSpan w:val="2"/>
          </w:tcPr>
          <w:p w:rsidRPr="009856C8" w:rsidR="009856C8" w:rsidP="009856C8" w:rsidRDefault="009856C8" w14:paraId="7D360A3B" w14:textId="77777777">
            <w:pPr>
              <w:spacing w:after="160" w:line="259" w:lineRule="auto"/>
              <w:rPr>
                <w:rFonts w:asciiTheme="minorHAnsi" w:hAnsiTheme="minorHAnsi"/>
              </w:rPr>
            </w:pPr>
          </w:p>
        </w:tc>
      </w:tr>
      <w:tr w:rsidRPr="009856C8" w:rsidR="009856C8" w:rsidTr="001036FE" w14:paraId="2F6F066C" w14:textId="77777777">
        <w:tc>
          <w:tcPr>
            <w:tcW w:w="2547" w:type="dxa"/>
            <w:shd w:val="clear" w:color="auto" w:fill="BDD6EE" w:themeFill="accent1" w:themeFillTint="66"/>
          </w:tcPr>
          <w:p w:rsidRPr="009856C8" w:rsidR="009856C8" w:rsidP="009856C8" w:rsidRDefault="009856C8" w14:paraId="5AF39234" w14:textId="77777777">
            <w:pPr>
              <w:numPr>
                <w:ilvl w:val="0"/>
                <w:numId w:val="28"/>
              </w:numPr>
              <w:spacing w:after="160" w:line="259" w:lineRule="auto"/>
              <w:rPr>
                <w:rFonts w:asciiTheme="minorHAnsi" w:hAnsiTheme="minorHAnsi"/>
                <w:b/>
              </w:rPr>
            </w:pPr>
            <w:r w:rsidRPr="009856C8">
              <w:rPr>
                <w:rFonts w:asciiTheme="minorHAnsi" w:hAnsiTheme="minorHAnsi"/>
                <w:b/>
              </w:rPr>
              <w:t>Partner Institution</w:t>
            </w:r>
          </w:p>
        </w:tc>
        <w:tc>
          <w:tcPr>
            <w:tcW w:w="6662" w:type="dxa"/>
            <w:gridSpan w:val="2"/>
          </w:tcPr>
          <w:p w:rsidRPr="009856C8" w:rsidR="009856C8" w:rsidP="009856C8" w:rsidRDefault="009856C8" w14:paraId="4D3CC56F" w14:textId="77777777">
            <w:pPr>
              <w:spacing w:after="160" w:line="259" w:lineRule="auto"/>
              <w:rPr>
                <w:rFonts w:asciiTheme="minorHAnsi" w:hAnsiTheme="minorHAnsi"/>
              </w:rPr>
            </w:pPr>
          </w:p>
        </w:tc>
      </w:tr>
    </w:tbl>
    <w:p w:rsidRPr="009856C8" w:rsidR="009856C8" w:rsidP="009856C8" w:rsidRDefault="009856C8" w14:paraId="51562191" w14:textId="77777777">
      <w:pPr>
        <w:spacing w:after="0"/>
        <w:rPr>
          <w:rFonts w:asciiTheme="minorHAnsi" w:hAnsiTheme="minorHAnsi"/>
        </w:rPr>
      </w:pPr>
    </w:p>
    <w:p w:rsidR="009856C8" w:rsidP="009856C8" w:rsidRDefault="009856C8" w14:paraId="1A2FEC1C" w14:textId="77777777">
      <w:pPr>
        <w:spacing w:after="0"/>
        <w:rPr>
          <w:rFonts w:asciiTheme="minorHAnsi" w:hAnsiTheme="minorHAnsi"/>
          <w:b/>
        </w:rPr>
      </w:pPr>
      <w:r w:rsidRPr="009856C8">
        <w:rPr>
          <w:rFonts w:asciiTheme="minorHAnsi" w:hAnsiTheme="minorHAnsi"/>
          <w:b/>
        </w:rPr>
        <w:t>RTS Details</w:t>
      </w:r>
    </w:p>
    <w:p w:rsidRPr="009856C8" w:rsidR="009856C8" w:rsidP="009856C8" w:rsidRDefault="009856C8" w14:paraId="7854C15E" w14:textId="340F278C">
      <w:pPr>
        <w:spacing w:after="0"/>
        <w:rPr>
          <w:rFonts w:asciiTheme="minorHAnsi" w:hAnsiTheme="minorHAnsi"/>
          <w:bCs/>
        </w:rPr>
      </w:pPr>
      <w:r w:rsidRPr="009856C8">
        <w:rPr>
          <w:rFonts w:asciiTheme="minorHAnsi" w:hAnsiTheme="minorHAnsi"/>
          <w:bCs/>
        </w:rPr>
        <w:t>Please confirm the Recognised Teacher Status required (please refer to Appointment of RTS (3.4 and 3.5) of the Code of Practice):</w:t>
      </w:r>
    </w:p>
    <w:tbl>
      <w:tblPr>
        <w:tblStyle w:val="TableGrid"/>
        <w:tblW w:w="9209" w:type="dxa"/>
        <w:tblLayout w:type="fixed"/>
        <w:tblLook w:val="04A0" w:firstRow="1" w:lastRow="0" w:firstColumn="1" w:lastColumn="0" w:noHBand="0" w:noVBand="1"/>
      </w:tblPr>
      <w:tblGrid>
        <w:gridCol w:w="5098"/>
        <w:gridCol w:w="4111"/>
      </w:tblGrid>
      <w:tr w:rsidRPr="009856C8" w:rsidR="009856C8" w:rsidTr="001036FE" w14:paraId="386C3212" w14:textId="77777777">
        <w:trPr>
          <w:trHeight w:val="485"/>
        </w:trPr>
        <w:tc>
          <w:tcPr>
            <w:tcW w:w="5098" w:type="dxa"/>
            <w:shd w:val="clear" w:color="auto" w:fill="BDD6EE" w:themeFill="accent1" w:themeFillTint="66"/>
          </w:tcPr>
          <w:p w:rsidRPr="009856C8" w:rsidR="009856C8" w:rsidP="009856C8" w:rsidRDefault="009856C8" w14:paraId="668B25C9" w14:textId="77777777">
            <w:pPr>
              <w:numPr>
                <w:ilvl w:val="0"/>
                <w:numId w:val="28"/>
              </w:numPr>
              <w:spacing w:after="160" w:line="259" w:lineRule="auto"/>
              <w:rPr>
                <w:rFonts w:asciiTheme="minorHAnsi" w:hAnsiTheme="minorHAnsi"/>
                <w:b/>
              </w:rPr>
            </w:pPr>
            <w:r w:rsidRPr="009856C8">
              <w:rPr>
                <w:rFonts w:asciiTheme="minorHAnsi" w:hAnsiTheme="minorHAnsi"/>
                <w:b/>
              </w:rPr>
              <w:t>Proposed date of RTS commencement</w:t>
            </w:r>
          </w:p>
        </w:tc>
        <w:tc>
          <w:tcPr>
            <w:tcW w:w="4111" w:type="dxa"/>
          </w:tcPr>
          <w:p w:rsidRPr="009856C8" w:rsidR="009856C8" w:rsidP="009856C8" w:rsidRDefault="009856C8" w14:paraId="03358CEE" w14:textId="77777777">
            <w:pPr>
              <w:spacing w:after="160" w:line="259" w:lineRule="auto"/>
              <w:rPr>
                <w:rFonts w:asciiTheme="minorHAnsi" w:hAnsiTheme="minorHAnsi"/>
              </w:rPr>
            </w:pPr>
          </w:p>
        </w:tc>
      </w:tr>
      <w:tr w:rsidRPr="009856C8" w:rsidR="009856C8" w:rsidTr="001036FE" w14:paraId="2D586015" w14:textId="77777777">
        <w:tc>
          <w:tcPr>
            <w:tcW w:w="5098" w:type="dxa"/>
            <w:shd w:val="clear" w:color="auto" w:fill="BDD6EE" w:themeFill="accent1" w:themeFillTint="66"/>
          </w:tcPr>
          <w:p w:rsidRPr="009856C8" w:rsidR="009856C8" w:rsidP="009856C8" w:rsidRDefault="009856C8" w14:paraId="29C9AB71" w14:textId="77777777">
            <w:pPr>
              <w:numPr>
                <w:ilvl w:val="0"/>
                <w:numId w:val="28"/>
              </w:numPr>
              <w:spacing w:after="160" w:line="259" w:lineRule="auto"/>
              <w:rPr>
                <w:rFonts w:asciiTheme="minorHAnsi" w:hAnsiTheme="minorHAnsi"/>
              </w:rPr>
            </w:pPr>
            <w:r w:rsidRPr="009856C8">
              <w:rPr>
                <w:rFonts w:asciiTheme="minorHAnsi" w:hAnsiTheme="minorHAnsi"/>
                <w:b/>
              </w:rPr>
              <w:t>RTS Activities required</w:t>
            </w:r>
          </w:p>
          <w:p w:rsidRPr="009856C8" w:rsidR="009856C8" w:rsidP="009856C8" w:rsidRDefault="009856C8" w14:paraId="38C2E2CC" w14:textId="77777777">
            <w:pPr>
              <w:spacing w:after="160" w:line="259" w:lineRule="auto"/>
              <w:rPr>
                <w:rFonts w:asciiTheme="minorHAnsi" w:hAnsiTheme="minorHAnsi"/>
              </w:rPr>
            </w:pPr>
            <w:r w:rsidRPr="009856C8">
              <w:rPr>
                <w:rFonts w:asciiTheme="minorHAnsi" w:hAnsiTheme="minorHAnsi"/>
              </w:rPr>
              <w:t>(Please mark X for all that apply)</w:t>
            </w:r>
          </w:p>
          <w:p w:rsidRPr="009856C8" w:rsidR="009856C8" w:rsidP="009856C8" w:rsidRDefault="009856C8" w14:paraId="2783704C" w14:textId="77777777">
            <w:pPr>
              <w:spacing w:after="160" w:line="259" w:lineRule="auto"/>
              <w:rPr>
                <w:rFonts w:asciiTheme="minorHAnsi" w:hAnsiTheme="minorHAnsi"/>
                <w:b/>
              </w:rPr>
            </w:pPr>
          </w:p>
          <w:p w:rsidRPr="009856C8" w:rsidR="009856C8" w:rsidP="009856C8" w:rsidRDefault="009856C8" w14:paraId="7877D252" w14:textId="77777777">
            <w:pPr>
              <w:spacing w:after="160" w:line="259" w:lineRule="auto"/>
              <w:rPr>
                <w:rFonts w:asciiTheme="minorHAnsi" w:hAnsiTheme="minorHAnsi"/>
                <w:b/>
              </w:rPr>
            </w:pPr>
          </w:p>
        </w:tc>
        <w:tc>
          <w:tcPr>
            <w:tcW w:w="4111" w:type="dxa"/>
          </w:tcPr>
          <w:p w:rsidRPr="009856C8" w:rsidR="009856C8" w:rsidP="009856C8" w:rsidRDefault="00C0077F" w14:paraId="27CC9544" w14:textId="77777777">
            <w:pPr>
              <w:spacing w:after="160" w:line="259" w:lineRule="auto"/>
              <w:rPr>
                <w:rFonts w:asciiTheme="minorHAnsi" w:hAnsiTheme="minorHAnsi"/>
              </w:rPr>
            </w:pPr>
            <w:sdt>
              <w:sdtPr>
                <w:rPr>
                  <w:rFonts w:asciiTheme="minorHAnsi" w:hAnsiTheme="minorHAnsi"/>
                </w:rPr>
                <w:id w:val="1745991493"/>
                <w14:checkbox>
                  <w14:checked w14:val="0"/>
                  <w14:checkedState w14:font="MS Gothic" w14:val="2612"/>
                  <w14:uncheckedState w14:font="MS Gothic" w14:val="2610"/>
                </w14:checkbox>
              </w:sdtPr>
              <w:sdtEndPr/>
              <w:sdtContent>
                <w:r w:rsidRPr="009856C8" w:rsidR="009856C8">
                  <w:rPr>
                    <w:rFonts w:ascii="Segoe UI Symbol" w:hAnsi="Segoe UI Symbol" w:cs="Segoe UI Symbol"/>
                  </w:rPr>
                  <w:t>☐</w:t>
                </w:r>
              </w:sdtContent>
            </w:sdt>
            <w:r w:rsidRPr="009856C8" w:rsidR="009856C8">
              <w:rPr>
                <w:rFonts w:asciiTheme="minorHAnsi" w:hAnsiTheme="minorHAnsi"/>
              </w:rPr>
              <w:t xml:space="preserve">  Teaching (including supervision of projects/dissertations)</w:t>
            </w:r>
          </w:p>
          <w:p w:rsidRPr="009856C8" w:rsidR="009856C8" w:rsidP="009856C8" w:rsidRDefault="00C0077F" w14:paraId="6E8726BF" w14:textId="77777777">
            <w:pPr>
              <w:spacing w:after="160" w:line="259" w:lineRule="auto"/>
              <w:rPr>
                <w:rFonts w:asciiTheme="minorHAnsi" w:hAnsiTheme="minorHAnsi"/>
              </w:rPr>
            </w:pPr>
            <w:sdt>
              <w:sdtPr>
                <w:rPr>
                  <w:rFonts w:asciiTheme="minorHAnsi" w:hAnsiTheme="minorHAnsi"/>
                </w:rPr>
                <w:id w:val="526529041"/>
                <w14:checkbox>
                  <w14:checked w14:val="0"/>
                  <w14:checkedState w14:font="MS Gothic" w14:val="2612"/>
                  <w14:uncheckedState w14:font="MS Gothic" w14:val="2610"/>
                </w14:checkbox>
              </w:sdtPr>
              <w:sdtEndPr/>
              <w:sdtContent>
                <w:r w:rsidRPr="009856C8" w:rsidR="009856C8">
                  <w:rPr>
                    <w:rFonts w:ascii="Segoe UI Symbol" w:hAnsi="Segoe UI Symbol" w:cs="Segoe UI Symbol"/>
                  </w:rPr>
                  <w:t>☐</w:t>
                </w:r>
              </w:sdtContent>
            </w:sdt>
            <w:r w:rsidRPr="009856C8" w:rsidR="009856C8">
              <w:rPr>
                <w:rFonts w:asciiTheme="minorHAnsi" w:hAnsiTheme="minorHAnsi"/>
              </w:rPr>
              <w:t xml:space="preserve">  Assessment Preparation</w:t>
            </w:r>
          </w:p>
          <w:p w:rsidRPr="009856C8" w:rsidR="009856C8" w:rsidP="009856C8" w:rsidRDefault="00C0077F" w14:paraId="51E64D72" w14:textId="77777777">
            <w:pPr>
              <w:spacing w:after="160" w:line="259" w:lineRule="auto"/>
              <w:rPr>
                <w:rFonts w:asciiTheme="minorHAnsi" w:hAnsiTheme="minorHAnsi"/>
              </w:rPr>
            </w:pPr>
            <w:sdt>
              <w:sdtPr>
                <w:rPr>
                  <w:rFonts w:asciiTheme="minorHAnsi" w:hAnsiTheme="minorHAnsi"/>
                </w:rPr>
                <w:id w:val="359784340"/>
                <w14:checkbox>
                  <w14:checked w14:val="0"/>
                  <w14:checkedState w14:font="MS Gothic" w14:val="2612"/>
                  <w14:uncheckedState w14:font="MS Gothic" w14:val="2610"/>
                </w14:checkbox>
              </w:sdtPr>
              <w:sdtEndPr/>
              <w:sdtContent>
                <w:r w:rsidRPr="009856C8" w:rsidR="009856C8">
                  <w:rPr>
                    <w:rFonts w:ascii="Segoe UI Symbol" w:hAnsi="Segoe UI Symbol" w:cs="Segoe UI Symbol"/>
                  </w:rPr>
                  <w:t>☐</w:t>
                </w:r>
              </w:sdtContent>
            </w:sdt>
            <w:r w:rsidRPr="009856C8" w:rsidR="009856C8">
              <w:rPr>
                <w:rFonts w:asciiTheme="minorHAnsi" w:hAnsiTheme="minorHAnsi"/>
              </w:rPr>
              <w:t xml:space="preserve">  Assessment Marking</w:t>
            </w:r>
          </w:p>
          <w:p w:rsidRPr="009856C8" w:rsidR="009856C8" w:rsidP="009856C8" w:rsidRDefault="00C0077F" w14:paraId="0B35E329" w14:textId="77777777">
            <w:pPr>
              <w:spacing w:after="160" w:line="259" w:lineRule="auto"/>
              <w:rPr>
                <w:rFonts w:asciiTheme="minorHAnsi" w:hAnsiTheme="minorHAnsi"/>
              </w:rPr>
            </w:pPr>
            <w:sdt>
              <w:sdtPr>
                <w:rPr>
                  <w:rFonts w:asciiTheme="minorHAnsi" w:hAnsiTheme="minorHAnsi"/>
                </w:rPr>
                <w:id w:val="-1736999805"/>
                <w14:checkbox>
                  <w14:checked w14:val="0"/>
                  <w14:checkedState w14:font="MS Gothic" w14:val="2612"/>
                  <w14:uncheckedState w14:font="MS Gothic" w14:val="2610"/>
                </w14:checkbox>
              </w:sdtPr>
              <w:sdtEndPr/>
              <w:sdtContent>
                <w:r w:rsidRPr="009856C8" w:rsidR="009856C8">
                  <w:rPr>
                    <w:rFonts w:ascii="Segoe UI Symbol" w:hAnsi="Segoe UI Symbol" w:cs="Segoe UI Symbol"/>
                  </w:rPr>
                  <w:t>☐</w:t>
                </w:r>
              </w:sdtContent>
            </w:sdt>
            <w:r w:rsidRPr="009856C8" w:rsidR="009856C8">
              <w:rPr>
                <w:rFonts w:asciiTheme="minorHAnsi" w:hAnsiTheme="minorHAnsi"/>
              </w:rPr>
              <w:t xml:space="preserve">  Second Assessment Marking</w:t>
            </w:r>
          </w:p>
        </w:tc>
      </w:tr>
      <w:tr w:rsidRPr="009856C8" w:rsidR="009856C8" w:rsidTr="001036FE" w14:paraId="76D7EF8A" w14:textId="77777777">
        <w:tc>
          <w:tcPr>
            <w:tcW w:w="5098" w:type="dxa"/>
            <w:shd w:val="clear" w:color="auto" w:fill="BDD6EE" w:themeFill="accent1" w:themeFillTint="66"/>
          </w:tcPr>
          <w:p w:rsidRPr="009856C8" w:rsidR="009856C8" w:rsidP="009856C8" w:rsidRDefault="009856C8" w14:paraId="326AC458" w14:textId="77777777">
            <w:pPr>
              <w:numPr>
                <w:ilvl w:val="0"/>
                <w:numId w:val="28"/>
              </w:numPr>
              <w:spacing w:after="160" w:line="259" w:lineRule="auto"/>
              <w:rPr>
                <w:rFonts w:asciiTheme="minorHAnsi" w:hAnsiTheme="minorHAnsi"/>
                <w:b/>
              </w:rPr>
            </w:pPr>
            <w:r w:rsidRPr="009856C8">
              <w:rPr>
                <w:rFonts w:asciiTheme="minorHAnsi" w:hAnsiTheme="minorHAnsi"/>
                <w:b/>
              </w:rPr>
              <w:t>Award / Programme e.g.  BA Fine Art</w:t>
            </w:r>
          </w:p>
        </w:tc>
        <w:tc>
          <w:tcPr>
            <w:tcW w:w="4111" w:type="dxa"/>
            <w:shd w:val="clear" w:color="auto" w:fill="BDD6EE" w:themeFill="accent1" w:themeFillTint="66"/>
          </w:tcPr>
          <w:p w:rsidRPr="009856C8" w:rsidR="009856C8" w:rsidP="009856C8" w:rsidRDefault="009856C8" w14:paraId="44FB3F15" w14:textId="77777777">
            <w:pPr>
              <w:numPr>
                <w:ilvl w:val="0"/>
                <w:numId w:val="28"/>
              </w:numPr>
              <w:spacing w:after="160" w:line="259" w:lineRule="auto"/>
              <w:rPr>
                <w:rFonts w:asciiTheme="minorHAnsi" w:hAnsiTheme="minorHAnsi"/>
                <w:b/>
              </w:rPr>
            </w:pPr>
            <w:r w:rsidRPr="009856C8">
              <w:rPr>
                <w:rFonts w:asciiTheme="minorHAnsi" w:hAnsiTheme="minorHAnsi"/>
                <w:b/>
              </w:rPr>
              <w:t>RTS Levels required</w:t>
            </w:r>
          </w:p>
          <w:p w:rsidRPr="009856C8" w:rsidR="009856C8" w:rsidP="009856C8" w:rsidRDefault="009856C8" w14:paraId="75AFDDAB" w14:textId="77777777">
            <w:pPr>
              <w:spacing w:after="160" w:line="259" w:lineRule="auto"/>
              <w:rPr>
                <w:rFonts w:asciiTheme="minorHAnsi" w:hAnsiTheme="minorHAnsi"/>
                <w:b/>
              </w:rPr>
            </w:pPr>
            <w:r w:rsidRPr="009856C8">
              <w:rPr>
                <w:rFonts w:asciiTheme="minorHAnsi" w:hAnsiTheme="minorHAnsi"/>
              </w:rPr>
              <w:t>(Please mark X for all that apply)</w:t>
            </w:r>
          </w:p>
        </w:tc>
      </w:tr>
      <w:tr w:rsidRPr="009856C8" w:rsidR="009856C8" w:rsidTr="001036FE" w14:paraId="786456B3" w14:textId="77777777">
        <w:tc>
          <w:tcPr>
            <w:tcW w:w="5098" w:type="dxa"/>
          </w:tcPr>
          <w:p w:rsidRPr="009856C8" w:rsidR="009856C8" w:rsidP="009856C8" w:rsidRDefault="009856C8" w14:paraId="550D7C3D" w14:textId="77777777">
            <w:pPr>
              <w:spacing w:after="160" w:line="259" w:lineRule="auto"/>
              <w:rPr>
                <w:rFonts w:asciiTheme="minorHAnsi" w:hAnsiTheme="minorHAnsi"/>
              </w:rPr>
            </w:pPr>
          </w:p>
        </w:tc>
        <w:tc>
          <w:tcPr>
            <w:tcW w:w="4111" w:type="dxa"/>
          </w:tcPr>
          <w:p w:rsidRPr="009856C8" w:rsidR="009856C8" w:rsidP="009856C8" w:rsidRDefault="00C0077F" w14:paraId="01641ACA" w14:textId="77777777">
            <w:pPr>
              <w:spacing w:after="160" w:line="259" w:lineRule="auto"/>
              <w:rPr>
                <w:rFonts w:asciiTheme="minorHAnsi" w:hAnsiTheme="minorHAnsi"/>
              </w:rPr>
            </w:pPr>
            <w:sdt>
              <w:sdtPr>
                <w:rPr>
                  <w:rFonts w:asciiTheme="minorHAnsi" w:hAnsiTheme="minorHAnsi"/>
                </w:rPr>
                <w:id w:val="131147130"/>
                <w14:checkbox>
                  <w14:checked w14:val="0"/>
                  <w14:checkedState w14:font="MS Gothic" w14:val="2612"/>
                  <w14:uncheckedState w14:font="MS Gothic" w14:val="2610"/>
                </w14:checkbox>
              </w:sdtPr>
              <w:sdtEndPr/>
              <w:sdtContent>
                <w:r w:rsidRPr="009856C8" w:rsidR="009856C8">
                  <w:rPr>
                    <w:rFonts w:ascii="Segoe UI Symbol" w:hAnsi="Segoe UI Symbol" w:cs="Segoe UI Symbol"/>
                  </w:rPr>
                  <w:t>☐</w:t>
                </w:r>
              </w:sdtContent>
            </w:sdt>
            <w:r w:rsidRPr="009856C8" w:rsidR="009856C8">
              <w:rPr>
                <w:rFonts w:asciiTheme="minorHAnsi" w:hAnsiTheme="minorHAnsi"/>
              </w:rPr>
              <w:t xml:space="preserve">  L3       </w:t>
            </w:r>
            <w:sdt>
              <w:sdtPr>
                <w:rPr>
                  <w:rFonts w:asciiTheme="minorHAnsi" w:hAnsiTheme="minorHAnsi"/>
                </w:rPr>
                <w:id w:val="30165035"/>
                <w14:checkbox>
                  <w14:checked w14:val="0"/>
                  <w14:checkedState w14:font="MS Gothic" w14:val="2612"/>
                  <w14:uncheckedState w14:font="MS Gothic" w14:val="2610"/>
                </w14:checkbox>
              </w:sdtPr>
              <w:sdtEndPr/>
              <w:sdtContent>
                <w:r w:rsidRPr="009856C8" w:rsidR="009856C8">
                  <w:rPr>
                    <w:rFonts w:ascii="Segoe UI Symbol" w:hAnsi="Segoe UI Symbol" w:cs="Segoe UI Symbol"/>
                  </w:rPr>
                  <w:t>☐</w:t>
                </w:r>
              </w:sdtContent>
            </w:sdt>
            <w:r w:rsidRPr="009856C8" w:rsidR="009856C8">
              <w:rPr>
                <w:rFonts w:asciiTheme="minorHAnsi" w:hAnsiTheme="minorHAnsi"/>
              </w:rPr>
              <w:t xml:space="preserve">  L4       </w:t>
            </w:r>
            <w:sdt>
              <w:sdtPr>
                <w:rPr>
                  <w:rFonts w:asciiTheme="minorHAnsi" w:hAnsiTheme="minorHAnsi"/>
                </w:rPr>
                <w:id w:val="-1522388211"/>
                <w14:checkbox>
                  <w14:checked w14:val="0"/>
                  <w14:checkedState w14:font="MS Gothic" w14:val="2612"/>
                  <w14:uncheckedState w14:font="MS Gothic" w14:val="2610"/>
                </w14:checkbox>
              </w:sdtPr>
              <w:sdtEndPr/>
              <w:sdtContent>
                <w:r w:rsidRPr="009856C8" w:rsidR="009856C8">
                  <w:rPr>
                    <w:rFonts w:ascii="Segoe UI Symbol" w:hAnsi="Segoe UI Symbol" w:cs="Segoe UI Symbol"/>
                  </w:rPr>
                  <w:t>☐</w:t>
                </w:r>
              </w:sdtContent>
            </w:sdt>
            <w:r w:rsidRPr="009856C8" w:rsidR="009856C8">
              <w:rPr>
                <w:rFonts w:asciiTheme="minorHAnsi" w:hAnsiTheme="minorHAnsi"/>
              </w:rPr>
              <w:t xml:space="preserve">  L5       </w:t>
            </w:r>
            <w:sdt>
              <w:sdtPr>
                <w:rPr>
                  <w:rFonts w:asciiTheme="minorHAnsi" w:hAnsiTheme="minorHAnsi"/>
                </w:rPr>
                <w:id w:val="-936434825"/>
                <w14:checkbox>
                  <w14:checked w14:val="0"/>
                  <w14:checkedState w14:font="MS Gothic" w14:val="2612"/>
                  <w14:uncheckedState w14:font="MS Gothic" w14:val="2610"/>
                </w14:checkbox>
              </w:sdtPr>
              <w:sdtEndPr/>
              <w:sdtContent>
                <w:r w:rsidRPr="009856C8" w:rsidR="009856C8">
                  <w:rPr>
                    <w:rFonts w:ascii="Segoe UI Symbol" w:hAnsi="Segoe UI Symbol" w:cs="Segoe UI Symbol"/>
                  </w:rPr>
                  <w:t>☐</w:t>
                </w:r>
              </w:sdtContent>
            </w:sdt>
            <w:r w:rsidRPr="009856C8" w:rsidR="009856C8">
              <w:rPr>
                <w:rFonts w:asciiTheme="minorHAnsi" w:hAnsiTheme="minorHAnsi"/>
              </w:rPr>
              <w:t xml:space="preserve">  L6       </w:t>
            </w:r>
            <w:sdt>
              <w:sdtPr>
                <w:rPr>
                  <w:rFonts w:asciiTheme="minorHAnsi" w:hAnsiTheme="minorHAnsi"/>
                </w:rPr>
                <w:id w:val="-985236204"/>
                <w14:checkbox>
                  <w14:checked w14:val="0"/>
                  <w14:checkedState w14:font="MS Gothic" w14:val="2612"/>
                  <w14:uncheckedState w14:font="MS Gothic" w14:val="2610"/>
                </w14:checkbox>
              </w:sdtPr>
              <w:sdtEndPr/>
              <w:sdtContent>
                <w:r w:rsidRPr="009856C8" w:rsidR="009856C8">
                  <w:rPr>
                    <w:rFonts w:ascii="Segoe UI Symbol" w:hAnsi="Segoe UI Symbol" w:cs="Segoe UI Symbol"/>
                  </w:rPr>
                  <w:t>☐</w:t>
                </w:r>
              </w:sdtContent>
            </w:sdt>
            <w:r w:rsidRPr="009856C8" w:rsidR="009856C8">
              <w:rPr>
                <w:rFonts w:asciiTheme="minorHAnsi" w:hAnsiTheme="minorHAnsi"/>
              </w:rPr>
              <w:t xml:space="preserve">  L7</w:t>
            </w:r>
          </w:p>
        </w:tc>
      </w:tr>
      <w:tr w:rsidRPr="009856C8" w:rsidR="009856C8" w:rsidTr="001036FE" w14:paraId="1180774F" w14:textId="77777777">
        <w:tc>
          <w:tcPr>
            <w:tcW w:w="5098" w:type="dxa"/>
          </w:tcPr>
          <w:p w:rsidRPr="009856C8" w:rsidR="009856C8" w:rsidP="009856C8" w:rsidRDefault="009856C8" w14:paraId="3C5F0E62" w14:textId="77777777">
            <w:pPr>
              <w:spacing w:after="160" w:line="259" w:lineRule="auto"/>
              <w:rPr>
                <w:rFonts w:asciiTheme="minorHAnsi" w:hAnsiTheme="minorHAnsi"/>
              </w:rPr>
            </w:pPr>
          </w:p>
        </w:tc>
        <w:tc>
          <w:tcPr>
            <w:tcW w:w="4111" w:type="dxa"/>
          </w:tcPr>
          <w:p w:rsidRPr="009856C8" w:rsidR="009856C8" w:rsidP="009856C8" w:rsidRDefault="00C0077F" w14:paraId="25B7A6A3" w14:textId="77777777">
            <w:pPr>
              <w:spacing w:after="160" w:line="259" w:lineRule="auto"/>
              <w:rPr>
                <w:rFonts w:asciiTheme="minorHAnsi" w:hAnsiTheme="minorHAnsi"/>
              </w:rPr>
            </w:pPr>
            <w:sdt>
              <w:sdtPr>
                <w:rPr>
                  <w:rFonts w:asciiTheme="minorHAnsi" w:hAnsiTheme="minorHAnsi"/>
                </w:rPr>
                <w:id w:val="1490760523"/>
                <w14:checkbox>
                  <w14:checked w14:val="0"/>
                  <w14:checkedState w14:font="MS Gothic" w14:val="2612"/>
                  <w14:uncheckedState w14:font="MS Gothic" w14:val="2610"/>
                </w14:checkbox>
              </w:sdtPr>
              <w:sdtEndPr/>
              <w:sdtContent>
                <w:r w:rsidRPr="009856C8" w:rsidR="009856C8">
                  <w:rPr>
                    <w:rFonts w:ascii="Segoe UI Symbol" w:hAnsi="Segoe UI Symbol" w:cs="Segoe UI Symbol"/>
                  </w:rPr>
                  <w:t>☐</w:t>
                </w:r>
              </w:sdtContent>
            </w:sdt>
            <w:r w:rsidRPr="009856C8" w:rsidR="009856C8">
              <w:rPr>
                <w:rFonts w:asciiTheme="minorHAnsi" w:hAnsiTheme="minorHAnsi"/>
              </w:rPr>
              <w:t xml:space="preserve">  L3       </w:t>
            </w:r>
            <w:sdt>
              <w:sdtPr>
                <w:rPr>
                  <w:rFonts w:asciiTheme="minorHAnsi" w:hAnsiTheme="minorHAnsi"/>
                </w:rPr>
                <w:id w:val="145554576"/>
                <w14:checkbox>
                  <w14:checked w14:val="0"/>
                  <w14:checkedState w14:font="MS Gothic" w14:val="2612"/>
                  <w14:uncheckedState w14:font="MS Gothic" w14:val="2610"/>
                </w14:checkbox>
              </w:sdtPr>
              <w:sdtEndPr/>
              <w:sdtContent>
                <w:r w:rsidRPr="009856C8" w:rsidR="009856C8">
                  <w:rPr>
                    <w:rFonts w:ascii="Segoe UI Symbol" w:hAnsi="Segoe UI Symbol" w:cs="Segoe UI Symbol"/>
                  </w:rPr>
                  <w:t>☐</w:t>
                </w:r>
              </w:sdtContent>
            </w:sdt>
            <w:r w:rsidRPr="009856C8" w:rsidR="009856C8">
              <w:rPr>
                <w:rFonts w:asciiTheme="minorHAnsi" w:hAnsiTheme="minorHAnsi"/>
              </w:rPr>
              <w:t xml:space="preserve">  L4       </w:t>
            </w:r>
            <w:sdt>
              <w:sdtPr>
                <w:rPr>
                  <w:rFonts w:asciiTheme="minorHAnsi" w:hAnsiTheme="minorHAnsi"/>
                </w:rPr>
                <w:id w:val="-1930026055"/>
                <w14:checkbox>
                  <w14:checked w14:val="0"/>
                  <w14:checkedState w14:font="MS Gothic" w14:val="2612"/>
                  <w14:uncheckedState w14:font="MS Gothic" w14:val="2610"/>
                </w14:checkbox>
              </w:sdtPr>
              <w:sdtEndPr/>
              <w:sdtContent>
                <w:r w:rsidRPr="009856C8" w:rsidR="009856C8">
                  <w:rPr>
                    <w:rFonts w:ascii="Segoe UI Symbol" w:hAnsi="Segoe UI Symbol" w:cs="Segoe UI Symbol"/>
                  </w:rPr>
                  <w:t>☐</w:t>
                </w:r>
              </w:sdtContent>
            </w:sdt>
            <w:r w:rsidRPr="009856C8" w:rsidR="009856C8">
              <w:rPr>
                <w:rFonts w:asciiTheme="minorHAnsi" w:hAnsiTheme="minorHAnsi"/>
              </w:rPr>
              <w:t xml:space="preserve">  L5       </w:t>
            </w:r>
            <w:sdt>
              <w:sdtPr>
                <w:rPr>
                  <w:rFonts w:asciiTheme="minorHAnsi" w:hAnsiTheme="minorHAnsi"/>
                </w:rPr>
                <w:id w:val="-811866700"/>
                <w14:checkbox>
                  <w14:checked w14:val="0"/>
                  <w14:checkedState w14:font="MS Gothic" w14:val="2612"/>
                  <w14:uncheckedState w14:font="MS Gothic" w14:val="2610"/>
                </w14:checkbox>
              </w:sdtPr>
              <w:sdtEndPr/>
              <w:sdtContent>
                <w:r w:rsidRPr="009856C8" w:rsidR="009856C8">
                  <w:rPr>
                    <w:rFonts w:ascii="Segoe UI Symbol" w:hAnsi="Segoe UI Symbol" w:cs="Segoe UI Symbol"/>
                  </w:rPr>
                  <w:t>☐</w:t>
                </w:r>
              </w:sdtContent>
            </w:sdt>
            <w:r w:rsidRPr="009856C8" w:rsidR="009856C8">
              <w:rPr>
                <w:rFonts w:asciiTheme="minorHAnsi" w:hAnsiTheme="minorHAnsi"/>
              </w:rPr>
              <w:t xml:space="preserve">  L6       </w:t>
            </w:r>
            <w:sdt>
              <w:sdtPr>
                <w:rPr>
                  <w:rFonts w:asciiTheme="minorHAnsi" w:hAnsiTheme="minorHAnsi"/>
                </w:rPr>
                <w:id w:val="-1858350056"/>
                <w14:checkbox>
                  <w14:checked w14:val="0"/>
                  <w14:checkedState w14:font="MS Gothic" w14:val="2612"/>
                  <w14:uncheckedState w14:font="MS Gothic" w14:val="2610"/>
                </w14:checkbox>
              </w:sdtPr>
              <w:sdtEndPr/>
              <w:sdtContent>
                <w:r w:rsidRPr="009856C8" w:rsidR="009856C8">
                  <w:rPr>
                    <w:rFonts w:ascii="Segoe UI Symbol" w:hAnsi="Segoe UI Symbol" w:cs="Segoe UI Symbol"/>
                  </w:rPr>
                  <w:t>☐</w:t>
                </w:r>
              </w:sdtContent>
            </w:sdt>
            <w:r w:rsidRPr="009856C8" w:rsidR="009856C8">
              <w:rPr>
                <w:rFonts w:asciiTheme="minorHAnsi" w:hAnsiTheme="minorHAnsi"/>
              </w:rPr>
              <w:t xml:space="preserve">  L7</w:t>
            </w:r>
          </w:p>
        </w:tc>
      </w:tr>
      <w:tr w:rsidRPr="009856C8" w:rsidR="009856C8" w:rsidTr="001036FE" w14:paraId="0754B461" w14:textId="77777777">
        <w:tc>
          <w:tcPr>
            <w:tcW w:w="5098" w:type="dxa"/>
          </w:tcPr>
          <w:p w:rsidRPr="009856C8" w:rsidR="009856C8" w:rsidP="009856C8" w:rsidRDefault="009856C8" w14:paraId="086DDF1B" w14:textId="77777777">
            <w:pPr>
              <w:spacing w:after="160" w:line="259" w:lineRule="auto"/>
              <w:rPr>
                <w:rFonts w:asciiTheme="minorHAnsi" w:hAnsiTheme="minorHAnsi"/>
              </w:rPr>
            </w:pPr>
          </w:p>
        </w:tc>
        <w:tc>
          <w:tcPr>
            <w:tcW w:w="4111" w:type="dxa"/>
          </w:tcPr>
          <w:p w:rsidRPr="009856C8" w:rsidR="009856C8" w:rsidP="009856C8" w:rsidRDefault="00C0077F" w14:paraId="7A14B445" w14:textId="77777777">
            <w:pPr>
              <w:spacing w:after="160" w:line="259" w:lineRule="auto"/>
              <w:rPr>
                <w:rFonts w:asciiTheme="minorHAnsi" w:hAnsiTheme="minorHAnsi"/>
              </w:rPr>
            </w:pPr>
            <w:sdt>
              <w:sdtPr>
                <w:rPr>
                  <w:rFonts w:asciiTheme="minorHAnsi" w:hAnsiTheme="minorHAnsi"/>
                </w:rPr>
                <w:id w:val="-1197462644"/>
                <w14:checkbox>
                  <w14:checked w14:val="0"/>
                  <w14:checkedState w14:font="MS Gothic" w14:val="2612"/>
                  <w14:uncheckedState w14:font="MS Gothic" w14:val="2610"/>
                </w14:checkbox>
              </w:sdtPr>
              <w:sdtEndPr/>
              <w:sdtContent>
                <w:r w:rsidRPr="009856C8" w:rsidR="009856C8">
                  <w:rPr>
                    <w:rFonts w:ascii="Segoe UI Symbol" w:hAnsi="Segoe UI Symbol" w:cs="Segoe UI Symbol"/>
                  </w:rPr>
                  <w:t>☐</w:t>
                </w:r>
              </w:sdtContent>
            </w:sdt>
            <w:r w:rsidRPr="009856C8" w:rsidR="009856C8">
              <w:rPr>
                <w:rFonts w:asciiTheme="minorHAnsi" w:hAnsiTheme="minorHAnsi"/>
              </w:rPr>
              <w:t xml:space="preserve">  L3       </w:t>
            </w:r>
            <w:sdt>
              <w:sdtPr>
                <w:rPr>
                  <w:rFonts w:asciiTheme="minorHAnsi" w:hAnsiTheme="minorHAnsi"/>
                </w:rPr>
                <w:id w:val="-409852132"/>
                <w14:checkbox>
                  <w14:checked w14:val="0"/>
                  <w14:checkedState w14:font="MS Gothic" w14:val="2612"/>
                  <w14:uncheckedState w14:font="MS Gothic" w14:val="2610"/>
                </w14:checkbox>
              </w:sdtPr>
              <w:sdtEndPr/>
              <w:sdtContent>
                <w:r w:rsidRPr="009856C8" w:rsidR="009856C8">
                  <w:rPr>
                    <w:rFonts w:ascii="Segoe UI Symbol" w:hAnsi="Segoe UI Symbol" w:cs="Segoe UI Symbol"/>
                  </w:rPr>
                  <w:t>☐</w:t>
                </w:r>
              </w:sdtContent>
            </w:sdt>
            <w:r w:rsidRPr="009856C8" w:rsidR="009856C8">
              <w:rPr>
                <w:rFonts w:asciiTheme="minorHAnsi" w:hAnsiTheme="minorHAnsi"/>
              </w:rPr>
              <w:t xml:space="preserve">  L4       </w:t>
            </w:r>
            <w:sdt>
              <w:sdtPr>
                <w:rPr>
                  <w:rFonts w:asciiTheme="minorHAnsi" w:hAnsiTheme="minorHAnsi"/>
                </w:rPr>
                <w:id w:val="-1086150086"/>
                <w14:checkbox>
                  <w14:checked w14:val="0"/>
                  <w14:checkedState w14:font="MS Gothic" w14:val="2612"/>
                  <w14:uncheckedState w14:font="MS Gothic" w14:val="2610"/>
                </w14:checkbox>
              </w:sdtPr>
              <w:sdtEndPr/>
              <w:sdtContent>
                <w:r w:rsidRPr="009856C8" w:rsidR="009856C8">
                  <w:rPr>
                    <w:rFonts w:ascii="Segoe UI Symbol" w:hAnsi="Segoe UI Symbol" w:cs="Segoe UI Symbol"/>
                  </w:rPr>
                  <w:t>☐</w:t>
                </w:r>
              </w:sdtContent>
            </w:sdt>
            <w:r w:rsidRPr="009856C8" w:rsidR="009856C8">
              <w:rPr>
                <w:rFonts w:asciiTheme="minorHAnsi" w:hAnsiTheme="minorHAnsi"/>
              </w:rPr>
              <w:t xml:space="preserve">  L5       </w:t>
            </w:r>
            <w:sdt>
              <w:sdtPr>
                <w:rPr>
                  <w:rFonts w:asciiTheme="minorHAnsi" w:hAnsiTheme="minorHAnsi"/>
                </w:rPr>
                <w:id w:val="-499732764"/>
                <w14:checkbox>
                  <w14:checked w14:val="0"/>
                  <w14:checkedState w14:font="MS Gothic" w14:val="2612"/>
                  <w14:uncheckedState w14:font="MS Gothic" w14:val="2610"/>
                </w14:checkbox>
              </w:sdtPr>
              <w:sdtEndPr/>
              <w:sdtContent>
                <w:r w:rsidRPr="009856C8" w:rsidR="009856C8">
                  <w:rPr>
                    <w:rFonts w:ascii="Segoe UI Symbol" w:hAnsi="Segoe UI Symbol" w:cs="Segoe UI Symbol"/>
                  </w:rPr>
                  <w:t>☐</w:t>
                </w:r>
              </w:sdtContent>
            </w:sdt>
            <w:r w:rsidRPr="009856C8" w:rsidR="009856C8">
              <w:rPr>
                <w:rFonts w:asciiTheme="minorHAnsi" w:hAnsiTheme="minorHAnsi"/>
              </w:rPr>
              <w:t xml:space="preserve">  L6       </w:t>
            </w:r>
            <w:sdt>
              <w:sdtPr>
                <w:rPr>
                  <w:rFonts w:asciiTheme="minorHAnsi" w:hAnsiTheme="minorHAnsi"/>
                </w:rPr>
                <w:id w:val="-771777968"/>
                <w14:checkbox>
                  <w14:checked w14:val="0"/>
                  <w14:checkedState w14:font="MS Gothic" w14:val="2612"/>
                  <w14:uncheckedState w14:font="MS Gothic" w14:val="2610"/>
                </w14:checkbox>
              </w:sdtPr>
              <w:sdtEndPr/>
              <w:sdtContent>
                <w:r w:rsidRPr="009856C8" w:rsidR="009856C8">
                  <w:rPr>
                    <w:rFonts w:ascii="Segoe UI Symbol" w:hAnsi="Segoe UI Symbol" w:cs="Segoe UI Symbol"/>
                  </w:rPr>
                  <w:t>☐</w:t>
                </w:r>
              </w:sdtContent>
            </w:sdt>
            <w:r w:rsidRPr="009856C8" w:rsidR="009856C8">
              <w:rPr>
                <w:rFonts w:asciiTheme="minorHAnsi" w:hAnsiTheme="minorHAnsi"/>
              </w:rPr>
              <w:t xml:space="preserve">  L7</w:t>
            </w:r>
          </w:p>
        </w:tc>
      </w:tr>
      <w:tr w:rsidRPr="009856C8" w:rsidR="009856C8" w:rsidTr="001036FE" w14:paraId="01DB6330" w14:textId="77777777">
        <w:tc>
          <w:tcPr>
            <w:tcW w:w="5098" w:type="dxa"/>
          </w:tcPr>
          <w:p w:rsidRPr="009856C8" w:rsidR="009856C8" w:rsidP="009856C8" w:rsidRDefault="009856C8" w14:paraId="5798A3B6" w14:textId="77777777">
            <w:pPr>
              <w:spacing w:after="160" w:line="259" w:lineRule="auto"/>
              <w:rPr>
                <w:rFonts w:asciiTheme="minorHAnsi" w:hAnsiTheme="minorHAnsi"/>
              </w:rPr>
            </w:pPr>
          </w:p>
        </w:tc>
        <w:tc>
          <w:tcPr>
            <w:tcW w:w="4111" w:type="dxa"/>
          </w:tcPr>
          <w:p w:rsidRPr="009856C8" w:rsidR="009856C8" w:rsidP="009856C8" w:rsidRDefault="00C0077F" w14:paraId="15CD58FB" w14:textId="77777777">
            <w:pPr>
              <w:spacing w:after="160" w:line="259" w:lineRule="auto"/>
              <w:rPr>
                <w:rFonts w:asciiTheme="minorHAnsi" w:hAnsiTheme="minorHAnsi"/>
              </w:rPr>
            </w:pPr>
            <w:sdt>
              <w:sdtPr>
                <w:rPr>
                  <w:rFonts w:asciiTheme="minorHAnsi" w:hAnsiTheme="minorHAnsi"/>
                </w:rPr>
                <w:id w:val="-312412249"/>
                <w14:checkbox>
                  <w14:checked w14:val="0"/>
                  <w14:checkedState w14:font="MS Gothic" w14:val="2612"/>
                  <w14:uncheckedState w14:font="MS Gothic" w14:val="2610"/>
                </w14:checkbox>
              </w:sdtPr>
              <w:sdtEndPr/>
              <w:sdtContent>
                <w:r w:rsidRPr="009856C8" w:rsidR="009856C8">
                  <w:rPr>
                    <w:rFonts w:ascii="Segoe UI Symbol" w:hAnsi="Segoe UI Symbol" w:cs="Segoe UI Symbol"/>
                  </w:rPr>
                  <w:t>☐</w:t>
                </w:r>
              </w:sdtContent>
            </w:sdt>
            <w:r w:rsidRPr="009856C8" w:rsidR="009856C8">
              <w:rPr>
                <w:rFonts w:asciiTheme="minorHAnsi" w:hAnsiTheme="minorHAnsi"/>
              </w:rPr>
              <w:t xml:space="preserve">  L3       </w:t>
            </w:r>
            <w:sdt>
              <w:sdtPr>
                <w:rPr>
                  <w:rFonts w:asciiTheme="minorHAnsi" w:hAnsiTheme="minorHAnsi"/>
                </w:rPr>
                <w:id w:val="488992667"/>
                <w14:checkbox>
                  <w14:checked w14:val="0"/>
                  <w14:checkedState w14:font="MS Gothic" w14:val="2612"/>
                  <w14:uncheckedState w14:font="MS Gothic" w14:val="2610"/>
                </w14:checkbox>
              </w:sdtPr>
              <w:sdtEndPr/>
              <w:sdtContent>
                <w:r w:rsidRPr="009856C8" w:rsidR="009856C8">
                  <w:rPr>
                    <w:rFonts w:ascii="Segoe UI Symbol" w:hAnsi="Segoe UI Symbol" w:cs="Segoe UI Symbol"/>
                  </w:rPr>
                  <w:t>☐</w:t>
                </w:r>
              </w:sdtContent>
            </w:sdt>
            <w:r w:rsidRPr="009856C8" w:rsidR="009856C8">
              <w:rPr>
                <w:rFonts w:asciiTheme="minorHAnsi" w:hAnsiTheme="minorHAnsi"/>
              </w:rPr>
              <w:t xml:space="preserve">  L4       </w:t>
            </w:r>
            <w:sdt>
              <w:sdtPr>
                <w:rPr>
                  <w:rFonts w:asciiTheme="minorHAnsi" w:hAnsiTheme="minorHAnsi"/>
                </w:rPr>
                <w:id w:val="-221438071"/>
                <w14:checkbox>
                  <w14:checked w14:val="0"/>
                  <w14:checkedState w14:font="MS Gothic" w14:val="2612"/>
                  <w14:uncheckedState w14:font="MS Gothic" w14:val="2610"/>
                </w14:checkbox>
              </w:sdtPr>
              <w:sdtEndPr/>
              <w:sdtContent>
                <w:r w:rsidRPr="009856C8" w:rsidR="009856C8">
                  <w:rPr>
                    <w:rFonts w:ascii="Segoe UI Symbol" w:hAnsi="Segoe UI Symbol" w:cs="Segoe UI Symbol"/>
                  </w:rPr>
                  <w:t>☐</w:t>
                </w:r>
              </w:sdtContent>
            </w:sdt>
            <w:r w:rsidRPr="009856C8" w:rsidR="009856C8">
              <w:rPr>
                <w:rFonts w:asciiTheme="minorHAnsi" w:hAnsiTheme="minorHAnsi"/>
              </w:rPr>
              <w:t xml:space="preserve">  L5       </w:t>
            </w:r>
            <w:sdt>
              <w:sdtPr>
                <w:rPr>
                  <w:rFonts w:asciiTheme="minorHAnsi" w:hAnsiTheme="minorHAnsi"/>
                </w:rPr>
                <w:id w:val="341519673"/>
                <w14:checkbox>
                  <w14:checked w14:val="0"/>
                  <w14:checkedState w14:font="MS Gothic" w14:val="2612"/>
                  <w14:uncheckedState w14:font="MS Gothic" w14:val="2610"/>
                </w14:checkbox>
              </w:sdtPr>
              <w:sdtEndPr/>
              <w:sdtContent>
                <w:r w:rsidRPr="009856C8" w:rsidR="009856C8">
                  <w:rPr>
                    <w:rFonts w:ascii="Segoe UI Symbol" w:hAnsi="Segoe UI Symbol" w:cs="Segoe UI Symbol"/>
                  </w:rPr>
                  <w:t>☐</w:t>
                </w:r>
              </w:sdtContent>
            </w:sdt>
            <w:r w:rsidRPr="009856C8" w:rsidR="009856C8">
              <w:rPr>
                <w:rFonts w:asciiTheme="minorHAnsi" w:hAnsiTheme="minorHAnsi"/>
              </w:rPr>
              <w:t xml:space="preserve">  L6       </w:t>
            </w:r>
            <w:sdt>
              <w:sdtPr>
                <w:rPr>
                  <w:rFonts w:asciiTheme="minorHAnsi" w:hAnsiTheme="minorHAnsi"/>
                </w:rPr>
                <w:id w:val="908262432"/>
                <w14:checkbox>
                  <w14:checked w14:val="0"/>
                  <w14:checkedState w14:font="MS Gothic" w14:val="2612"/>
                  <w14:uncheckedState w14:font="MS Gothic" w14:val="2610"/>
                </w14:checkbox>
              </w:sdtPr>
              <w:sdtEndPr/>
              <w:sdtContent>
                <w:r w:rsidRPr="009856C8" w:rsidR="009856C8">
                  <w:rPr>
                    <w:rFonts w:ascii="Segoe UI Symbol" w:hAnsi="Segoe UI Symbol" w:cs="Segoe UI Symbol"/>
                  </w:rPr>
                  <w:t>☐</w:t>
                </w:r>
              </w:sdtContent>
            </w:sdt>
            <w:r w:rsidRPr="009856C8" w:rsidR="009856C8">
              <w:rPr>
                <w:rFonts w:asciiTheme="minorHAnsi" w:hAnsiTheme="minorHAnsi"/>
              </w:rPr>
              <w:t xml:space="preserve">  L7</w:t>
            </w:r>
          </w:p>
        </w:tc>
      </w:tr>
      <w:tr w:rsidRPr="009856C8" w:rsidR="009856C8" w:rsidTr="001036FE" w14:paraId="0F0BADB0" w14:textId="77777777">
        <w:tc>
          <w:tcPr>
            <w:tcW w:w="5098" w:type="dxa"/>
          </w:tcPr>
          <w:p w:rsidRPr="009856C8" w:rsidR="009856C8" w:rsidP="009856C8" w:rsidRDefault="009856C8" w14:paraId="5878DF49" w14:textId="77777777">
            <w:pPr>
              <w:spacing w:after="160" w:line="259" w:lineRule="auto"/>
              <w:rPr>
                <w:rFonts w:asciiTheme="minorHAnsi" w:hAnsiTheme="minorHAnsi"/>
              </w:rPr>
            </w:pPr>
          </w:p>
        </w:tc>
        <w:tc>
          <w:tcPr>
            <w:tcW w:w="4111" w:type="dxa"/>
          </w:tcPr>
          <w:p w:rsidRPr="009856C8" w:rsidR="009856C8" w:rsidP="009856C8" w:rsidRDefault="00C0077F" w14:paraId="301ACBDD" w14:textId="77777777">
            <w:pPr>
              <w:spacing w:after="160" w:line="259" w:lineRule="auto"/>
              <w:rPr>
                <w:rFonts w:asciiTheme="minorHAnsi" w:hAnsiTheme="minorHAnsi"/>
              </w:rPr>
            </w:pPr>
            <w:sdt>
              <w:sdtPr>
                <w:rPr>
                  <w:rFonts w:asciiTheme="minorHAnsi" w:hAnsiTheme="minorHAnsi"/>
                </w:rPr>
                <w:id w:val="1758704052"/>
                <w14:checkbox>
                  <w14:checked w14:val="0"/>
                  <w14:checkedState w14:font="MS Gothic" w14:val="2612"/>
                  <w14:uncheckedState w14:font="MS Gothic" w14:val="2610"/>
                </w14:checkbox>
              </w:sdtPr>
              <w:sdtEndPr/>
              <w:sdtContent>
                <w:r w:rsidRPr="009856C8" w:rsidR="009856C8">
                  <w:rPr>
                    <w:rFonts w:ascii="Segoe UI Symbol" w:hAnsi="Segoe UI Symbol" w:cs="Segoe UI Symbol"/>
                  </w:rPr>
                  <w:t>☐</w:t>
                </w:r>
              </w:sdtContent>
            </w:sdt>
            <w:r w:rsidRPr="009856C8" w:rsidR="009856C8">
              <w:rPr>
                <w:rFonts w:asciiTheme="minorHAnsi" w:hAnsiTheme="minorHAnsi"/>
              </w:rPr>
              <w:t xml:space="preserve">  L3       </w:t>
            </w:r>
            <w:sdt>
              <w:sdtPr>
                <w:rPr>
                  <w:rFonts w:asciiTheme="minorHAnsi" w:hAnsiTheme="minorHAnsi"/>
                </w:rPr>
                <w:id w:val="-1259218161"/>
                <w14:checkbox>
                  <w14:checked w14:val="0"/>
                  <w14:checkedState w14:font="MS Gothic" w14:val="2612"/>
                  <w14:uncheckedState w14:font="MS Gothic" w14:val="2610"/>
                </w14:checkbox>
              </w:sdtPr>
              <w:sdtEndPr/>
              <w:sdtContent>
                <w:r w:rsidRPr="009856C8" w:rsidR="009856C8">
                  <w:rPr>
                    <w:rFonts w:ascii="Segoe UI Symbol" w:hAnsi="Segoe UI Symbol" w:cs="Segoe UI Symbol"/>
                  </w:rPr>
                  <w:t>☐</w:t>
                </w:r>
              </w:sdtContent>
            </w:sdt>
            <w:r w:rsidRPr="009856C8" w:rsidR="009856C8">
              <w:rPr>
                <w:rFonts w:asciiTheme="minorHAnsi" w:hAnsiTheme="minorHAnsi"/>
              </w:rPr>
              <w:t xml:space="preserve">  L4       </w:t>
            </w:r>
            <w:sdt>
              <w:sdtPr>
                <w:rPr>
                  <w:rFonts w:asciiTheme="minorHAnsi" w:hAnsiTheme="minorHAnsi"/>
                </w:rPr>
                <w:id w:val="896481847"/>
                <w14:checkbox>
                  <w14:checked w14:val="0"/>
                  <w14:checkedState w14:font="MS Gothic" w14:val="2612"/>
                  <w14:uncheckedState w14:font="MS Gothic" w14:val="2610"/>
                </w14:checkbox>
              </w:sdtPr>
              <w:sdtEndPr/>
              <w:sdtContent>
                <w:r w:rsidRPr="009856C8" w:rsidR="009856C8">
                  <w:rPr>
                    <w:rFonts w:ascii="Segoe UI Symbol" w:hAnsi="Segoe UI Symbol" w:cs="Segoe UI Symbol"/>
                  </w:rPr>
                  <w:t>☐</w:t>
                </w:r>
              </w:sdtContent>
            </w:sdt>
            <w:r w:rsidRPr="009856C8" w:rsidR="009856C8">
              <w:rPr>
                <w:rFonts w:asciiTheme="minorHAnsi" w:hAnsiTheme="minorHAnsi"/>
              </w:rPr>
              <w:t xml:space="preserve">  L5       </w:t>
            </w:r>
            <w:sdt>
              <w:sdtPr>
                <w:rPr>
                  <w:rFonts w:asciiTheme="minorHAnsi" w:hAnsiTheme="minorHAnsi"/>
                </w:rPr>
                <w:id w:val="-1308161746"/>
                <w14:checkbox>
                  <w14:checked w14:val="0"/>
                  <w14:checkedState w14:font="MS Gothic" w14:val="2612"/>
                  <w14:uncheckedState w14:font="MS Gothic" w14:val="2610"/>
                </w14:checkbox>
              </w:sdtPr>
              <w:sdtEndPr/>
              <w:sdtContent>
                <w:r w:rsidRPr="009856C8" w:rsidR="009856C8">
                  <w:rPr>
                    <w:rFonts w:ascii="Segoe UI Symbol" w:hAnsi="Segoe UI Symbol" w:cs="Segoe UI Symbol"/>
                  </w:rPr>
                  <w:t>☐</w:t>
                </w:r>
              </w:sdtContent>
            </w:sdt>
            <w:r w:rsidRPr="009856C8" w:rsidR="009856C8">
              <w:rPr>
                <w:rFonts w:asciiTheme="minorHAnsi" w:hAnsiTheme="minorHAnsi"/>
              </w:rPr>
              <w:t xml:space="preserve">  L6       </w:t>
            </w:r>
            <w:sdt>
              <w:sdtPr>
                <w:rPr>
                  <w:rFonts w:asciiTheme="minorHAnsi" w:hAnsiTheme="minorHAnsi"/>
                </w:rPr>
                <w:id w:val="1764878568"/>
                <w14:checkbox>
                  <w14:checked w14:val="0"/>
                  <w14:checkedState w14:font="MS Gothic" w14:val="2612"/>
                  <w14:uncheckedState w14:font="MS Gothic" w14:val="2610"/>
                </w14:checkbox>
              </w:sdtPr>
              <w:sdtEndPr/>
              <w:sdtContent>
                <w:r w:rsidRPr="009856C8" w:rsidR="009856C8">
                  <w:rPr>
                    <w:rFonts w:ascii="Segoe UI Symbol" w:hAnsi="Segoe UI Symbol" w:cs="Segoe UI Symbol"/>
                  </w:rPr>
                  <w:t>☐</w:t>
                </w:r>
              </w:sdtContent>
            </w:sdt>
            <w:r w:rsidRPr="009856C8" w:rsidR="009856C8">
              <w:rPr>
                <w:rFonts w:asciiTheme="minorHAnsi" w:hAnsiTheme="minorHAnsi"/>
              </w:rPr>
              <w:t xml:space="preserve">  L7</w:t>
            </w:r>
          </w:p>
        </w:tc>
      </w:tr>
    </w:tbl>
    <w:p w:rsidR="009856C8" w:rsidP="009856C8" w:rsidRDefault="009856C8" w14:paraId="2D5F49D1" w14:textId="77777777">
      <w:pPr>
        <w:spacing w:after="0"/>
        <w:rPr>
          <w:rFonts w:asciiTheme="minorHAnsi" w:hAnsiTheme="minorHAnsi"/>
          <w:bCs/>
        </w:rPr>
      </w:pPr>
    </w:p>
    <w:p w:rsidR="002D6766" w:rsidP="002D6766" w:rsidRDefault="002D6766" w14:paraId="6257FEDC" w14:textId="77777777">
      <w:pPr>
        <w:rPr>
          <w:rFonts w:asciiTheme="minorHAnsi" w:hAnsiTheme="minorHAnsi"/>
          <w:b/>
        </w:rPr>
      </w:pPr>
    </w:p>
    <w:p w:rsidR="0033603C" w:rsidP="002D6766" w:rsidRDefault="0033603C" w14:paraId="2AA4BC96" w14:textId="77777777">
      <w:pPr>
        <w:rPr>
          <w:rFonts w:asciiTheme="minorHAnsi" w:hAnsiTheme="minorHAnsi"/>
          <w:b/>
        </w:rPr>
      </w:pPr>
    </w:p>
    <w:p w:rsidRPr="002D6766" w:rsidR="002D6766" w:rsidP="002D6766" w:rsidRDefault="002D6766" w14:paraId="5144C9A8" w14:textId="6F1A6315">
      <w:pPr>
        <w:rPr>
          <w:rFonts w:asciiTheme="minorHAnsi" w:hAnsiTheme="minorHAnsi"/>
          <w:b/>
        </w:rPr>
      </w:pPr>
      <w:r w:rsidRPr="002D6766">
        <w:rPr>
          <w:rFonts w:asciiTheme="minorHAnsi" w:hAnsiTheme="minorHAnsi"/>
          <w:b/>
        </w:rPr>
        <w:lastRenderedPageBreak/>
        <w:t>Qualifications and Teaching Experience</w:t>
      </w:r>
    </w:p>
    <w:tbl>
      <w:tblPr>
        <w:tblStyle w:val="TableGrid"/>
        <w:tblW w:w="9209" w:type="dxa"/>
        <w:tblLook w:val="04A0" w:firstRow="1" w:lastRow="0" w:firstColumn="1" w:lastColumn="0" w:noHBand="0" w:noVBand="1"/>
      </w:tblPr>
      <w:tblGrid>
        <w:gridCol w:w="4390"/>
        <w:gridCol w:w="4819"/>
      </w:tblGrid>
      <w:tr w:rsidRPr="002D6766" w:rsidR="002D6766" w:rsidTr="001036FE" w14:paraId="57BDE6DD" w14:textId="77777777">
        <w:tc>
          <w:tcPr>
            <w:tcW w:w="4390" w:type="dxa"/>
            <w:shd w:val="clear" w:color="auto" w:fill="BDD6EE" w:themeFill="accent1" w:themeFillTint="66"/>
          </w:tcPr>
          <w:p w:rsidRPr="002D6766" w:rsidR="002D6766" w:rsidP="002D6766" w:rsidRDefault="002D6766" w14:paraId="56F90ECB" w14:textId="77777777">
            <w:pPr>
              <w:numPr>
                <w:ilvl w:val="0"/>
                <w:numId w:val="28"/>
              </w:numPr>
              <w:spacing w:after="160" w:line="259" w:lineRule="auto"/>
              <w:rPr>
                <w:rFonts w:asciiTheme="minorHAnsi" w:hAnsiTheme="minorHAnsi"/>
                <w:b/>
              </w:rPr>
            </w:pPr>
            <w:r w:rsidRPr="002D6766">
              <w:rPr>
                <w:rFonts w:asciiTheme="minorHAnsi" w:hAnsiTheme="minorHAnsi"/>
                <w:b/>
              </w:rPr>
              <w:t>Summary of Qualifications held that are relevant to this RTS Application</w:t>
            </w:r>
          </w:p>
          <w:p w:rsidRPr="002D6766" w:rsidR="002D6766" w:rsidP="002D6766" w:rsidRDefault="002D6766" w14:paraId="2BB956A4" w14:textId="77777777">
            <w:pPr>
              <w:spacing w:after="160" w:line="259" w:lineRule="auto"/>
              <w:rPr>
                <w:rFonts w:asciiTheme="minorHAnsi" w:hAnsiTheme="minorHAnsi"/>
                <w:b/>
              </w:rPr>
            </w:pPr>
          </w:p>
        </w:tc>
        <w:tc>
          <w:tcPr>
            <w:tcW w:w="4819" w:type="dxa"/>
          </w:tcPr>
          <w:p w:rsidRPr="002D6766" w:rsidR="002D6766" w:rsidP="002D6766" w:rsidRDefault="002D6766" w14:paraId="003DA3B4" w14:textId="77777777">
            <w:pPr>
              <w:spacing w:after="160" w:line="259" w:lineRule="auto"/>
              <w:rPr>
                <w:rFonts w:asciiTheme="minorHAnsi" w:hAnsiTheme="minorHAnsi"/>
              </w:rPr>
            </w:pPr>
          </w:p>
        </w:tc>
      </w:tr>
      <w:tr w:rsidRPr="002D6766" w:rsidR="002D6766" w:rsidTr="001036FE" w14:paraId="7C53BC51" w14:textId="77777777">
        <w:tc>
          <w:tcPr>
            <w:tcW w:w="4390" w:type="dxa"/>
            <w:shd w:val="clear" w:color="auto" w:fill="BDD6EE" w:themeFill="accent1" w:themeFillTint="66"/>
          </w:tcPr>
          <w:p w:rsidRPr="002D6766" w:rsidR="002D6766" w:rsidP="002D6766" w:rsidRDefault="002D6766" w14:paraId="2B4E8826" w14:textId="77777777">
            <w:pPr>
              <w:numPr>
                <w:ilvl w:val="0"/>
                <w:numId w:val="28"/>
              </w:numPr>
              <w:spacing w:after="160" w:line="259" w:lineRule="auto"/>
              <w:rPr>
                <w:rFonts w:asciiTheme="minorHAnsi" w:hAnsiTheme="minorHAnsi"/>
                <w:b/>
              </w:rPr>
            </w:pPr>
            <w:r w:rsidRPr="002D6766">
              <w:rPr>
                <w:rFonts w:asciiTheme="minorHAnsi" w:hAnsiTheme="minorHAnsi"/>
                <w:b/>
              </w:rPr>
              <w:t>How long have you been teaching at the RTS level(s) that you are applying for?</w:t>
            </w:r>
          </w:p>
          <w:p w:rsidRPr="002D6766" w:rsidR="002D6766" w:rsidP="002D6766" w:rsidRDefault="002D6766" w14:paraId="7EC9F630" w14:textId="77777777">
            <w:pPr>
              <w:spacing w:after="160" w:line="259" w:lineRule="auto"/>
              <w:rPr>
                <w:rFonts w:asciiTheme="minorHAnsi" w:hAnsiTheme="minorHAnsi"/>
                <w:b/>
              </w:rPr>
            </w:pPr>
          </w:p>
        </w:tc>
        <w:tc>
          <w:tcPr>
            <w:tcW w:w="4819" w:type="dxa"/>
          </w:tcPr>
          <w:p w:rsidRPr="002D6766" w:rsidR="002D6766" w:rsidP="002D6766" w:rsidRDefault="002D6766" w14:paraId="24F68E38" w14:textId="77777777">
            <w:pPr>
              <w:spacing w:line="259" w:lineRule="auto"/>
              <w:rPr>
                <w:rFonts w:asciiTheme="minorHAnsi" w:hAnsiTheme="minorHAnsi"/>
                <w:sz w:val="16"/>
                <w:szCs w:val="16"/>
              </w:rPr>
            </w:pPr>
          </w:p>
          <w:tbl>
            <w:tblPr>
              <w:tblStyle w:val="TableGrid"/>
              <w:tblW w:w="0" w:type="auto"/>
              <w:tblLook w:val="04A0" w:firstRow="1" w:lastRow="0" w:firstColumn="1" w:lastColumn="0" w:noHBand="0" w:noVBand="1"/>
            </w:tblPr>
            <w:tblGrid>
              <w:gridCol w:w="1099"/>
              <w:gridCol w:w="1182"/>
              <w:gridCol w:w="1098"/>
              <w:gridCol w:w="1219"/>
            </w:tblGrid>
            <w:tr w:rsidRPr="002D6766" w:rsidR="002D6766" w:rsidTr="001036FE" w14:paraId="0CFC689D" w14:textId="77777777">
              <w:tc>
                <w:tcPr>
                  <w:tcW w:w="1283" w:type="dxa"/>
                  <w:tcBorders>
                    <w:right w:val="single" w:color="auto" w:sz="4" w:space="0"/>
                  </w:tcBorders>
                </w:tcPr>
                <w:p w:rsidRPr="002D6766" w:rsidR="002D6766" w:rsidP="002D6766" w:rsidRDefault="002D6766" w14:paraId="21BABAB6" w14:textId="77777777">
                  <w:pPr>
                    <w:spacing w:after="160" w:line="259" w:lineRule="auto"/>
                    <w:rPr>
                      <w:rFonts w:asciiTheme="minorHAnsi" w:hAnsiTheme="minorHAnsi"/>
                    </w:rPr>
                  </w:pPr>
                </w:p>
              </w:tc>
              <w:tc>
                <w:tcPr>
                  <w:tcW w:w="1284" w:type="dxa"/>
                  <w:tcBorders>
                    <w:top w:val="nil"/>
                    <w:left w:val="single" w:color="auto" w:sz="4" w:space="0"/>
                    <w:bottom w:val="nil"/>
                    <w:right w:val="single" w:color="auto" w:sz="4" w:space="0"/>
                  </w:tcBorders>
                </w:tcPr>
                <w:p w:rsidRPr="002D6766" w:rsidR="002D6766" w:rsidP="002D6766" w:rsidRDefault="002D6766" w14:paraId="13998CB8" w14:textId="77777777">
                  <w:pPr>
                    <w:spacing w:after="160" w:line="259" w:lineRule="auto"/>
                    <w:rPr>
                      <w:rFonts w:asciiTheme="minorHAnsi" w:hAnsiTheme="minorHAnsi"/>
                    </w:rPr>
                  </w:pPr>
                  <w:r w:rsidRPr="002D6766">
                    <w:rPr>
                      <w:rFonts w:asciiTheme="minorHAnsi" w:hAnsiTheme="minorHAnsi"/>
                    </w:rPr>
                    <w:t>Years</w:t>
                  </w:r>
                </w:p>
              </w:tc>
              <w:tc>
                <w:tcPr>
                  <w:tcW w:w="1283" w:type="dxa"/>
                  <w:tcBorders>
                    <w:left w:val="single" w:color="auto" w:sz="4" w:space="0"/>
                    <w:right w:val="single" w:color="auto" w:sz="4" w:space="0"/>
                  </w:tcBorders>
                </w:tcPr>
                <w:p w:rsidRPr="002D6766" w:rsidR="002D6766" w:rsidP="002D6766" w:rsidRDefault="002D6766" w14:paraId="04B835F4" w14:textId="77777777">
                  <w:pPr>
                    <w:spacing w:after="160" w:line="259" w:lineRule="auto"/>
                    <w:rPr>
                      <w:rFonts w:asciiTheme="minorHAnsi" w:hAnsiTheme="minorHAnsi"/>
                    </w:rPr>
                  </w:pPr>
                </w:p>
              </w:tc>
              <w:tc>
                <w:tcPr>
                  <w:tcW w:w="1284" w:type="dxa"/>
                  <w:tcBorders>
                    <w:top w:val="nil"/>
                    <w:left w:val="single" w:color="auto" w:sz="4" w:space="0"/>
                    <w:bottom w:val="nil"/>
                    <w:right w:val="nil"/>
                  </w:tcBorders>
                </w:tcPr>
                <w:p w:rsidRPr="002D6766" w:rsidR="002D6766" w:rsidP="002D6766" w:rsidRDefault="002D6766" w14:paraId="29FA9394" w14:textId="77777777">
                  <w:pPr>
                    <w:spacing w:after="160" w:line="259" w:lineRule="auto"/>
                    <w:rPr>
                      <w:rFonts w:asciiTheme="minorHAnsi" w:hAnsiTheme="minorHAnsi"/>
                    </w:rPr>
                  </w:pPr>
                  <w:r w:rsidRPr="002D6766">
                    <w:rPr>
                      <w:rFonts w:asciiTheme="minorHAnsi" w:hAnsiTheme="minorHAnsi"/>
                    </w:rPr>
                    <w:t>Months</w:t>
                  </w:r>
                </w:p>
              </w:tc>
            </w:tr>
          </w:tbl>
          <w:p w:rsidRPr="002D6766" w:rsidR="002D6766" w:rsidP="002D6766" w:rsidRDefault="002D6766" w14:paraId="4A460C54" w14:textId="77777777">
            <w:pPr>
              <w:spacing w:after="160" w:line="259" w:lineRule="auto"/>
              <w:rPr>
                <w:rFonts w:asciiTheme="minorHAnsi" w:hAnsiTheme="minorHAnsi"/>
              </w:rPr>
            </w:pPr>
          </w:p>
        </w:tc>
      </w:tr>
    </w:tbl>
    <w:p w:rsidRPr="002D6766" w:rsidR="002D6766" w:rsidP="002D6766" w:rsidRDefault="002D6766" w14:paraId="336C6C68" w14:textId="77777777">
      <w:pPr>
        <w:rPr>
          <w:rFonts w:asciiTheme="minorHAnsi" w:hAnsiTheme="minorHAnsi"/>
        </w:rPr>
      </w:pPr>
    </w:p>
    <w:p w:rsidRPr="002D6766" w:rsidR="002D6766" w:rsidP="002D6766" w:rsidRDefault="002D6766" w14:paraId="6187AAB8" w14:textId="77777777">
      <w:pPr>
        <w:rPr>
          <w:rFonts w:asciiTheme="minorHAnsi" w:hAnsiTheme="minorHAnsi"/>
          <w:b/>
        </w:rPr>
      </w:pPr>
      <w:r w:rsidRPr="002D6766">
        <w:rPr>
          <w:rFonts w:asciiTheme="minorHAnsi" w:hAnsiTheme="minorHAnsi"/>
          <w:b/>
        </w:rPr>
        <w:t>Partner Institution declaration</w:t>
      </w:r>
    </w:p>
    <w:tbl>
      <w:tblPr>
        <w:tblStyle w:val="TableGrid"/>
        <w:tblW w:w="9209" w:type="dxa"/>
        <w:tblLook w:val="04A0" w:firstRow="1" w:lastRow="0" w:firstColumn="1" w:lastColumn="0" w:noHBand="0" w:noVBand="1"/>
      </w:tblPr>
      <w:tblGrid>
        <w:gridCol w:w="4390"/>
        <w:gridCol w:w="4819"/>
      </w:tblGrid>
      <w:tr w:rsidRPr="002D6766" w:rsidR="002D6766" w:rsidTr="001036FE" w14:paraId="0E62B907" w14:textId="77777777">
        <w:tc>
          <w:tcPr>
            <w:tcW w:w="9209" w:type="dxa"/>
            <w:gridSpan w:val="2"/>
            <w:shd w:val="clear" w:color="auto" w:fill="BDD6EE" w:themeFill="accent1" w:themeFillTint="66"/>
          </w:tcPr>
          <w:p w:rsidRPr="002D6766" w:rsidR="002D6766" w:rsidP="002D6766" w:rsidRDefault="002D6766" w14:paraId="2CAD45FD" w14:textId="77777777">
            <w:pPr>
              <w:numPr>
                <w:ilvl w:val="0"/>
                <w:numId w:val="28"/>
              </w:numPr>
              <w:spacing w:after="160" w:line="259" w:lineRule="auto"/>
              <w:rPr>
                <w:rFonts w:asciiTheme="minorHAnsi" w:hAnsiTheme="minorHAnsi"/>
                <w:b/>
              </w:rPr>
            </w:pPr>
            <w:r w:rsidRPr="002D6766">
              <w:rPr>
                <w:rFonts w:asciiTheme="minorHAnsi" w:hAnsiTheme="minorHAnsi"/>
                <w:b/>
              </w:rPr>
              <w:t>I confirm that this applicant is suitably qualified and experienced to teach on the programmes and levels confirmed within this application. If required, the applicant will receive ongoing support and supervision for a minimum of one year from the RTS start date.</w:t>
            </w:r>
          </w:p>
        </w:tc>
      </w:tr>
      <w:tr w:rsidRPr="002D6766" w:rsidR="002D6766" w:rsidTr="001036FE" w14:paraId="6A457866" w14:textId="77777777">
        <w:tc>
          <w:tcPr>
            <w:tcW w:w="4390" w:type="dxa"/>
            <w:shd w:val="clear" w:color="auto" w:fill="BDD6EE" w:themeFill="accent1" w:themeFillTint="66"/>
          </w:tcPr>
          <w:p w:rsidRPr="002D6766" w:rsidR="002D6766" w:rsidP="002D6766" w:rsidRDefault="002D6766" w14:paraId="7C610B45" w14:textId="77777777">
            <w:pPr>
              <w:spacing w:after="160" w:line="259" w:lineRule="auto"/>
              <w:rPr>
                <w:rFonts w:asciiTheme="minorHAnsi" w:hAnsiTheme="minorHAnsi"/>
                <w:b/>
              </w:rPr>
            </w:pPr>
            <w:r w:rsidRPr="002D6766">
              <w:rPr>
                <w:rFonts w:asciiTheme="minorHAnsi" w:hAnsiTheme="minorHAnsi"/>
                <w:b/>
              </w:rPr>
              <w:t>Signature*:</w:t>
            </w:r>
          </w:p>
        </w:tc>
        <w:tc>
          <w:tcPr>
            <w:tcW w:w="4819" w:type="dxa"/>
          </w:tcPr>
          <w:p w:rsidRPr="002D6766" w:rsidR="002D6766" w:rsidP="002D6766" w:rsidRDefault="002D6766" w14:paraId="31FA4C14" w14:textId="77777777">
            <w:pPr>
              <w:spacing w:after="160" w:line="259" w:lineRule="auto"/>
              <w:rPr>
                <w:rFonts w:asciiTheme="minorHAnsi" w:hAnsiTheme="minorHAnsi"/>
              </w:rPr>
            </w:pPr>
          </w:p>
        </w:tc>
      </w:tr>
      <w:tr w:rsidRPr="002D6766" w:rsidR="002D6766" w:rsidTr="001036FE" w14:paraId="0764660E" w14:textId="77777777">
        <w:tc>
          <w:tcPr>
            <w:tcW w:w="4390" w:type="dxa"/>
            <w:shd w:val="clear" w:color="auto" w:fill="BDD6EE" w:themeFill="accent1" w:themeFillTint="66"/>
          </w:tcPr>
          <w:p w:rsidRPr="002D6766" w:rsidR="002D6766" w:rsidP="002D6766" w:rsidRDefault="002D6766" w14:paraId="0628D8CB" w14:textId="77777777">
            <w:pPr>
              <w:spacing w:after="160" w:line="259" w:lineRule="auto"/>
              <w:rPr>
                <w:rFonts w:asciiTheme="minorHAnsi" w:hAnsiTheme="minorHAnsi"/>
                <w:b/>
              </w:rPr>
            </w:pPr>
            <w:r w:rsidRPr="002D6766">
              <w:rPr>
                <w:rFonts w:asciiTheme="minorHAnsi" w:hAnsiTheme="minorHAnsi"/>
                <w:b/>
              </w:rPr>
              <w:t>Print Name:</w:t>
            </w:r>
          </w:p>
        </w:tc>
        <w:tc>
          <w:tcPr>
            <w:tcW w:w="4819" w:type="dxa"/>
          </w:tcPr>
          <w:p w:rsidRPr="002D6766" w:rsidR="002D6766" w:rsidP="002D6766" w:rsidRDefault="002D6766" w14:paraId="6811A143" w14:textId="77777777">
            <w:pPr>
              <w:spacing w:after="160" w:line="259" w:lineRule="auto"/>
              <w:rPr>
                <w:rFonts w:asciiTheme="minorHAnsi" w:hAnsiTheme="minorHAnsi"/>
              </w:rPr>
            </w:pPr>
          </w:p>
        </w:tc>
      </w:tr>
      <w:tr w:rsidRPr="002D6766" w:rsidR="002D6766" w:rsidTr="001036FE" w14:paraId="7E596EAD" w14:textId="77777777">
        <w:tc>
          <w:tcPr>
            <w:tcW w:w="4390" w:type="dxa"/>
            <w:shd w:val="clear" w:color="auto" w:fill="BDD6EE" w:themeFill="accent1" w:themeFillTint="66"/>
          </w:tcPr>
          <w:p w:rsidRPr="002D6766" w:rsidR="002D6766" w:rsidP="002D6766" w:rsidRDefault="002D6766" w14:paraId="31ABCAFA" w14:textId="77777777">
            <w:pPr>
              <w:spacing w:after="160" w:line="259" w:lineRule="auto"/>
              <w:rPr>
                <w:rFonts w:asciiTheme="minorHAnsi" w:hAnsiTheme="minorHAnsi"/>
                <w:b/>
              </w:rPr>
            </w:pPr>
            <w:r w:rsidRPr="002D6766">
              <w:rPr>
                <w:rFonts w:asciiTheme="minorHAnsi" w:hAnsiTheme="minorHAnsi"/>
                <w:b/>
              </w:rPr>
              <w:t>Date:</w:t>
            </w:r>
          </w:p>
        </w:tc>
        <w:tc>
          <w:tcPr>
            <w:tcW w:w="4819" w:type="dxa"/>
          </w:tcPr>
          <w:p w:rsidRPr="002D6766" w:rsidR="002D6766" w:rsidP="002D6766" w:rsidRDefault="002D6766" w14:paraId="2696B2E3" w14:textId="77777777">
            <w:pPr>
              <w:spacing w:after="160" w:line="259" w:lineRule="auto"/>
              <w:rPr>
                <w:rFonts w:asciiTheme="minorHAnsi" w:hAnsiTheme="minorHAnsi"/>
              </w:rPr>
            </w:pPr>
          </w:p>
        </w:tc>
      </w:tr>
    </w:tbl>
    <w:p w:rsidRPr="002D6766" w:rsidR="002D6766" w:rsidP="002D6766" w:rsidRDefault="002D6766" w14:paraId="47F7D63D" w14:textId="77777777">
      <w:pPr>
        <w:rPr>
          <w:rFonts w:asciiTheme="minorHAnsi" w:hAnsiTheme="minorHAnsi"/>
          <w:bCs/>
        </w:rPr>
      </w:pPr>
      <w:r w:rsidRPr="002D6766">
        <w:rPr>
          <w:rFonts w:asciiTheme="minorHAnsi" w:hAnsiTheme="minorHAnsi"/>
          <w:bCs/>
        </w:rPr>
        <w:t xml:space="preserve">*Please Note: If the applicant is the Programme </w:t>
      </w:r>
      <w:proofErr w:type="gramStart"/>
      <w:r w:rsidRPr="002D6766">
        <w:rPr>
          <w:rFonts w:asciiTheme="minorHAnsi" w:hAnsiTheme="minorHAnsi"/>
          <w:bCs/>
        </w:rPr>
        <w:t>Leader</w:t>
      </w:r>
      <w:proofErr w:type="gramEnd"/>
      <w:r w:rsidRPr="002D6766">
        <w:rPr>
          <w:rFonts w:asciiTheme="minorHAnsi" w:hAnsiTheme="minorHAnsi"/>
          <w:bCs/>
        </w:rPr>
        <w:t xml:space="preserve"> then the form </w:t>
      </w:r>
      <w:r w:rsidRPr="002D6766">
        <w:rPr>
          <w:rFonts w:asciiTheme="minorHAnsi" w:hAnsiTheme="minorHAnsi"/>
          <w:b/>
        </w:rPr>
        <w:t>should</w:t>
      </w:r>
      <w:r w:rsidRPr="002D6766">
        <w:rPr>
          <w:rFonts w:asciiTheme="minorHAnsi" w:hAnsiTheme="minorHAnsi"/>
          <w:bCs/>
        </w:rPr>
        <w:t xml:space="preserve"> be signed by the relevant Head of Academic Unit at the Partner Institution, the HE Manager or equivalent.</w:t>
      </w:r>
    </w:p>
    <w:p w:rsidRPr="002D6766" w:rsidR="002D6766" w:rsidP="002D6766" w:rsidRDefault="00C0077F" w14:paraId="09E2B183" w14:textId="77777777">
      <w:pPr>
        <w:rPr>
          <w:rFonts w:asciiTheme="minorHAnsi" w:hAnsiTheme="minorHAnsi"/>
          <w:b/>
        </w:rPr>
      </w:pPr>
      <w:r>
        <w:rPr>
          <w:rFonts w:asciiTheme="minorHAnsi" w:hAnsiTheme="minorHAnsi"/>
          <w:b/>
        </w:rPr>
        <w:pict w14:anchorId="0B803A2F">
          <v:rect id="_x0000_i1025" style="width:0;height:1.5pt" o:hr="t" o:hrstd="t" o:hralign="center" fillcolor="#a0a0a0" stroked="f"/>
        </w:pict>
      </w:r>
    </w:p>
    <w:p w:rsidRPr="002D6766" w:rsidR="002D6766" w:rsidP="002D6766" w:rsidRDefault="002D6766" w14:paraId="7718478C" w14:textId="5EF0A6DD">
      <w:pPr>
        <w:rPr>
          <w:rFonts w:asciiTheme="minorHAnsi" w:hAnsiTheme="minorHAnsi"/>
          <w:b/>
        </w:rPr>
      </w:pPr>
      <w:r w:rsidRPr="002D6766">
        <w:rPr>
          <w:rFonts w:asciiTheme="minorHAnsi" w:hAnsiTheme="minorHAnsi"/>
          <w:b/>
        </w:rPr>
        <w:t>University of Hull use only – Application Assessment</w:t>
      </w:r>
    </w:p>
    <w:tbl>
      <w:tblPr>
        <w:tblStyle w:val="TableGrid"/>
        <w:tblW w:w="9209" w:type="dxa"/>
        <w:tblLook w:val="04A0" w:firstRow="1" w:lastRow="0" w:firstColumn="1" w:lastColumn="0" w:noHBand="0" w:noVBand="1"/>
      </w:tblPr>
      <w:tblGrid>
        <w:gridCol w:w="4390"/>
        <w:gridCol w:w="4819"/>
      </w:tblGrid>
      <w:tr w:rsidRPr="002D6766" w:rsidR="002D6766" w:rsidTr="001036FE" w14:paraId="3A758858" w14:textId="77777777">
        <w:tc>
          <w:tcPr>
            <w:tcW w:w="4390" w:type="dxa"/>
            <w:shd w:val="clear" w:color="auto" w:fill="BDD6EE" w:themeFill="accent1" w:themeFillTint="66"/>
          </w:tcPr>
          <w:p w:rsidRPr="002D6766" w:rsidR="002D6766" w:rsidP="002D6766" w:rsidRDefault="002D6766" w14:paraId="797DB37A" w14:textId="77777777">
            <w:pPr>
              <w:numPr>
                <w:ilvl w:val="0"/>
                <w:numId w:val="28"/>
              </w:numPr>
              <w:contextualSpacing/>
              <w:rPr>
                <w:rFonts w:asciiTheme="minorHAnsi" w:hAnsiTheme="minorHAnsi"/>
                <w:b/>
              </w:rPr>
            </w:pPr>
            <w:r w:rsidRPr="002D6766">
              <w:rPr>
                <w:rFonts w:asciiTheme="minorHAnsi" w:hAnsiTheme="minorHAnsi"/>
                <w:b/>
              </w:rPr>
              <w:t>Approval decision</w:t>
            </w:r>
          </w:p>
        </w:tc>
        <w:tc>
          <w:tcPr>
            <w:tcW w:w="4819" w:type="dxa"/>
          </w:tcPr>
          <w:p w:rsidRPr="002D6766" w:rsidR="002D6766" w:rsidP="002D6766" w:rsidRDefault="00C0077F" w14:paraId="665B45A1" w14:textId="77777777">
            <w:pPr>
              <w:rPr>
                <w:rFonts w:asciiTheme="minorHAnsi" w:hAnsiTheme="minorHAnsi"/>
                <w:bCs/>
                <w:sz w:val="21"/>
                <w:szCs w:val="21"/>
              </w:rPr>
            </w:pPr>
            <w:sdt>
              <w:sdtPr>
                <w:rPr>
                  <w:rFonts w:asciiTheme="minorHAnsi" w:hAnsiTheme="minorHAnsi"/>
                </w:rPr>
                <w:id w:val="-274788848"/>
                <w14:checkbox>
                  <w14:checked w14:val="0"/>
                  <w14:checkedState w14:font="MS Gothic" w14:val="2612"/>
                  <w14:uncheckedState w14:font="MS Gothic" w14:val="2610"/>
                </w14:checkbox>
              </w:sdtPr>
              <w:sdtEndPr/>
              <w:sdtContent>
                <w:r w:rsidRPr="002D6766" w:rsidR="002D6766">
                  <w:rPr>
                    <w:rFonts w:ascii="Segoe UI Symbol" w:hAnsi="Segoe UI Symbol" w:cs="Segoe UI Symbol"/>
                  </w:rPr>
                  <w:t>☐</w:t>
                </w:r>
              </w:sdtContent>
            </w:sdt>
            <w:r w:rsidRPr="002D6766" w:rsidR="002D6766">
              <w:rPr>
                <w:rFonts w:asciiTheme="minorHAnsi" w:hAnsiTheme="minorHAnsi"/>
              </w:rPr>
              <w:t xml:space="preserve">    </w:t>
            </w:r>
            <w:r w:rsidRPr="002D6766" w:rsidR="002D6766">
              <w:rPr>
                <w:rFonts w:asciiTheme="minorHAnsi" w:hAnsiTheme="minorHAnsi"/>
                <w:b/>
                <w:bCs/>
              </w:rPr>
              <w:t>Approved</w:t>
            </w:r>
            <w:r w:rsidRPr="002D6766" w:rsidR="002D6766">
              <w:rPr>
                <w:rFonts w:asciiTheme="minorHAnsi" w:hAnsiTheme="minorHAnsi"/>
              </w:rPr>
              <w:t xml:space="preserve">   </w:t>
            </w:r>
          </w:p>
          <w:p w:rsidRPr="002D6766" w:rsidR="002D6766" w:rsidP="002D6766" w:rsidRDefault="00C0077F" w14:paraId="568B2A7F" w14:textId="77777777">
            <w:pPr>
              <w:rPr>
                <w:rFonts w:ascii="Calibri" w:hAnsi="Calibri" w:eastAsia="DengXian" w:cs="Arial"/>
                <w:i/>
                <w:iCs/>
                <w:sz w:val="21"/>
                <w:szCs w:val="21"/>
              </w:rPr>
            </w:pPr>
            <w:sdt>
              <w:sdtPr>
                <w:rPr>
                  <w:rFonts w:asciiTheme="minorHAnsi" w:hAnsiTheme="minorHAnsi"/>
                </w:rPr>
                <w:id w:val="1732493405"/>
                <w14:checkbox>
                  <w14:checked w14:val="0"/>
                  <w14:checkedState w14:font="MS Gothic" w14:val="2612"/>
                  <w14:uncheckedState w14:font="MS Gothic" w14:val="2610"/>
                </w14:checkbox>
              </w:sdtPr>
              <w:sdtEndPr/>
              <w:sdtContent>
                <w:r w:rsidRPr="002D6766" w:rsidR="002D6766">
                  <w:rPr>
                    <w:rFonts w:ascii="Segoe UI Symbol" w:hAnsi="Segoe UI Symbol" w:cs="Segoe UI Symbol"/>
                  </w:rPr>
                  <w:t>☐</w:t>
                </w:r>
              </w:sdtContent>
            </w:sdt>
            <w:r w:rsidRPr="002D6766" w:rsidR="002D6766">
              <w:rPr>
                <w:rFonts w:asciiTheme="minorHAnsi" w:hAnsiTheme="minorHAnsi"/>
              </w:rPr>
              <w:t xml:space="preserve">    </w:t>
            </w:r>
            <w:r w:rsidRPr="002D6766" w:rsidR="002D6766">
              <w:rPr>
                <w:rFonts w:asciiTheme="minorHAnsi" w:hAnsiTheme="minorHAnsi"/>
                <w:b/>
                <w:bCs/>
              </w:rPr>
              <w:t>Approved with conditions</w:t>
            </w:r>
            <w:r w:rsidRPr="002D6766" w:rsidR="002D6766">
              <w:rPr>
                <w:rFonts w:asciiTheme="minorHAnsi" w:hAnsiTheme="minorHAnsi"/>
              </w:rPr>
              <w:t xml:space="preserve"> </w:t>
            </w:r>
            <w:r w:rsidRPr="002D6766" w:rsidR="002D6766">
              <w:rPr>
                <w:rFonts w:asciiTheme="minorHAnsi" w:hAnsiTheme="minorHAnsi"/>
                <w:sz w:val="21"/>
                <w:szCs w:val="21"/>
              </w:rPr>
              <w:t>(</w:t>
            </w:r>
            <w:r w:rsidRPr="002D6766" w:rsidR="002D6766">
              <w:rPr>
                <w:rFonts w:asciiTheme="minorHAnsi" w:hAnsiTheme="minorHAnsi"/>
                <w:i/>
                <w:iCs/>
                <w:sz w:val="21"/>
                <w:szCs w:val="21"/>
              </w:rPr>
              <w:t>a</w:t>
            </w:r>
            <w:r w:rsidRPr="002D6766" w:rsidR="002D6766">
              <w:rPr>
                <w:rFonts w:ascii="Calibri" w:hAnsi="Calibri" w:eastAsia="DengXian" w:cs="Arial"/>
                <w:i/>
                <w:iCs/>
                <w:sz w:val="21"/>
                <w:szCs w:val="21"/>
              </w:rPr>
              <w:t>pplicant to receive ongoing support and supervision from the Partner Institution for a minimum of one year from the RTS commencement date</w:t>
            </w:r>
            <w:r w:rsidRPr="002D6766" w:rsidR="002D6766">
              <w:rPr>
                <w:rFonts w:ascii="Calibri" w:hAnsi="Calibri" w:eastAsia="DengXian" w:cs="Arial"/>
                <w:sz w:val="21"/>
                <w:szCs w:val="21"/>
              </w:rPr>
              <w:t>)</w:t>
            </w:r>
          </w:p>
          <w:p w:rsidRPr="002D6766" w:rsidR="002D6766" w:rsidP="002D6766" w:rsidRDefault="00C0077F" w14:paraId="33EA3164" w14:textId="77777777">
            <w:pPr>
              <w:spacing w:after="160" w:line="259" w:lineRule="auto"/>
              <w:rPr>
                <w:rFonts w:asciiTheme="minorHAnsi" w:hAnsiTheme="minorHAnsi"/>
              </w:rPr>
            </w:pPr>
            <w:sdt>
              <w:sdtPr>
                <w:rPr>
                  <w:rFonts w:asciiTheme="minorHAnsi" w:hAnsiTheme="minorHAnsi"/>
                </w:rPr>
                <w:id w:val="-1256593597"/>
                <w14:checkbox>
                  <w14:checked w14:val="0"/>
                  <w14:checkedState w14:font="MS Gothic" w14:val="2612"/>
                  <w14:uncheckedState w14:font="MS Gothic" w14:val="2610"/>
                </w14:checkbox>
              </w:sdtPr>
              <w:sdtEndPr/>
              <w:sdtContent>
                <w:r w:rsidRPr="002D6766" w:rsidR="002D6766">
                  <w:rPr>
                    <w:rFonts w:ascii="Segoe UI Symbol" w:hAnsi="Segoe UI Symbol" w:cs="Segoe UI Symbol"/>
                  </w:rPr>
                  <w:t>☐</w:t>
                </w:r>
              </w:sdtContent>
            </w:sdt>
            <w:r w:rsidRPr="002D6766" w:rsidR="002D6766">
              <w:rPr>
                <w:rFonts w:asciiTheme="minorHAnsi" w:hAnsiTheme="minorHAnsi"/>
              </w:rPr>
              <w:t xml:space="preserve">   </w:t>
            </w:r>
            <w:r w:rsidRPr="002D6766" w:rsidR="002D6766">
              <w:rPr>
                <w:rFonts w:asciiTheme="minorHAnsi" w:hAnsiTheme="minorHAnsi"/>
                <w:b/>
                <w:bCs/>
              </w:rPr>
              <w:t xml:space="preserve">Not </w:t>
            </w:r>
            <w:proofErr w:type="gramStart"/>
            <w:r w:rsidRPr="002D6766" w:rsidR="002D6766">
              <w:rPr>
                <w:rFonts w:asciiTheme="minorHAnsi" w:hAnsiTheme="minorHAnsi"/>
                <w:b/>
                <w:bCs/>
              </w:rPr>
              <w:t>approved</w:t>
            </w:r>
            <w:r w:rsidRPr="002D6766" w:rsidR="002D6766">
              <w:rPr>
                <w:rFonts w:asciiTheme="minorHAnsi" w:hAnsiTheme="minorHAnsi"/>
              </w:rPr>
              <w:t xml:space="preserve">  -</w:t>
            </w:r>
            <w:proofErr w:type="gramEnd"/>
            <w:r w:rsidRPr="002D6766" w:rsidR="002D6766">
              <w:rPr>
                <w:rFonts w:asciiTheme="minorHAnsi" w:hAnsiTheme="minorHAnsi"/>
              </w:rPr>
              <w:t xml:space="preserve"> w</w:t>
            </w:r>
            <w:r w:rsidRPr="002D6766" w:rsidR="002D6766">
              <w:rPr>
                <w:rFonts w:asciiTheme="minorHAnsi" w:hAnsiTheme="minorHAnsi"/>
                <w:sz w:val="21"/>
                <w:szCs w:val="21"/>
              </w:rPr>
              <w:t xml:space="preserve">here approval is not granted, </w:t>
            </w:r>
            <w:r w:rsidRPr="002D6766" w:rsidR="002D6766">
              <w:rPr>
                <w:rFonts w:asciiTheme="minorHAnsi" w:hAnsiTheme="minorHAnsi"/>
                <w:bCs/>
                <w:sz w:val="21"/>
                <w:szCs w:val="21"/>
              </w:rPr>
              <w:t xml:space="preserve">reasons for the decision </w:t>
            </w:r>
            <w:r w:rsidRPr="002D6766" w:rsidR="002D6766">
              <w:rPr>
                <w:rFonts w:asciiTheme="minorHAnsi" w:hAnsiTheme="minorHAnsi"/>
                <w:b/>
                <w:sz w:val="21"/>
                <w:szCs w:val="21"/>
              </w:rPr>
              <w:t>must</w:t>
            </w:r>
            <w:r w:rsidRPr="002D6766" w:rsidR="002D6766">
              <w:rPr>
                <w:rFonts w:asciiTheme="minorHAnsi" w:hAnsiTheme="minorHAnsi"/>
                <w:bCs/>
                <w:sz w:val="21"/>
                <w:szCs w:val="21"/>
              </w:rPr>
              <w:t xml:space="preserve"> be stated and guidance on what steps the applicant needs to take to be eligible for RTS </w:t>
            </w:r>
            <w:r w:rsidRPr="002D6766" w:rsidR="002D6766">
              <w:rPr>
                <w:rFonts w:asciiTheme="minorHAnsi" w:hAnsiTheme="minorHAnsi"/>
                <w:b/>
                <w:sz w:val="21"/>
                <w:szCs w:val="21"/>
              </w:rPr>
              <w:t>should</w:t>
            </w:r>
            <w:r w:rsidRPr="002D6766" w:rsidR="002D6766">
              <w:rPr>
                <w:rFonts w:asciiTheme="minorHAnsi" w:hAnsiTheme="minorHAnsi"/>
                <w:bCs/>
                <w:sz w:val="21"/>
                <w:szCs w:val="21"/>
              </w:rPr>
              <w:t xml:space="preserve"> be given</w:t>
            </w:r>
          </w:p>
        </w:tc>
      </w:tr>
      <w:tr w:rsidRPr="002D6766" w:rsidR="002D6766" w:rsidTr="001036FE" w14:paraId="734553C6" w14:textId="77777777">
        <w:tc>
          <w:tcPr>
            <w:tcW w:w="9209" w:type="dxa"/>
            <w:gridSpan w:val="2"/>
            <w:shd w:val="clear" w:color="auto" w:fill="BDD6EE" w:themeFill="accent1" w:themeFillTint="66"/>
          </w:tcPr>
          <w:p w:rsidRPr="002D6766" w:rsidR="002D6766" w:rsidP="002D6766" w:rsidRDefault="002D6766" w14:paraId="49FC6897" w14:textId="77777777">
            <w:pPr>
              <w:numPr>
                <w:ilvl w:val="0"/>
                <w:numId w:val="28"/>
              </w:numPr>
              <w:spacing w:after="160" w:line="259" w:lineRule="auto"/>
              <w:rPr>
                <w:rFonts w:asciiTheme="minorHAnsi" w:hAnsiTheme="minorHAnsi"/>
                <w:b/>
              </w:rPr>
            </w:pPr>
            <w:r w:rsidRPr="002D6766">
              <w:rPr>
                <w:rFonts w:asciiTheme="minorHAnsi" w:hAnsiTheme="minorHAnsi"/>
                <w:b/>
              </w:rPr>
              <w:t>Faculty Dean (or nominee)/ Head of University Unit (or nominee)</w:t>
            </w:r>
          </w:p>
        </w:tc>
      </w:tr>
      <w:tr w:rsidRPr="002D6766" w:rsidR="002D6766" w:rsidTr="001036FE" w14:paraId="7355C70C" w14:textId="77777777">
        <w:tc>
          <w:tcPr>
            <w:tcW w:w="4390" w:type="dxa"/>
            <w:shd w:val="clear" w:color="auto" w:fill="BDD6EE" w:themeFill="accent1" w:themeFillTint="66"/>
          </w:tcPr>
          <w:p w:rsidRPr="002D6766" w:rsidR="002D6766" w:rsidP="002D6766" w:rsidRDefault="002D6766" w14:paraId="45ABDAD9" w14:textId="77777777">
            <w:pPr>
              <w:spacing w:after="160" w:line="259" w:lineRule="auto"/>
              <w:rPr>
                <w:rFonts w:asciiTheme="minorHAnsi" w:hAnsiTheme="minorHAnsi"/>
                <w:b/>
              </w:rPr>
            </w:pPr>
            <w:r w:rsidRPr="002D6766">
              <w:rPr>
                <w:rFonts w:asciiTheme="minorHAnsi" w:hAnsiTheme="minorHAnsi"/>
                <w:b/>
              </w:rPr>
              <w:t>Signature:</w:t>
            </w:r>
          </w:p>
        </w:tc>
        <w:tc>
          <w:tcPr>
            <w:tcW w:w="4819" w:type="dxa"/>
          </w:tcPr>
          <w:p w:rsidRPr="002D6766" w:rsidR="002D6766" w:rsidP="002D6766" w:rsidRDefault="002D6766" w14:paraId="6CF7A3DA" w14:textId="77777777">
            <w:pPr>
              <w:spacing w:after="160" w:line="259" w:lineRule="auto"/>
              <w:rPr>
                <w:rFonts w:asciiTheme="minorHAnsi" w:hAnsiTheme="minorHAnsi"/>
              </w:rPr>
            </w:pPr>
          </w:p>
        </w:tc>
      </w:tr>
      <w:tr w:rsidRPr="002D6766" w:rsidR="002D6766" w:rsidTr="001036FE" w14:paraId="3A8DB13C" w14:textId="77777777">
        <w:tc>
          <w:tcPr>
            <w:tcW w:w="4390" w:type="dxa"/>
            <w:shd w:val="clear" w:color="auto" w:fill="BDD6EE" w:themeFill="accent1" w:themeFillTint="66"/>
          </w:tcPr>
          <w:p w:rsidRPr="002D6766" w:rsidR="002D6766" w:rsidP="002D6766" w:rsidRDefault="002D6766" w14:paraId="3CC20415" w14:textId="77777777">
            <w:pPr>
              <w:spacing w:after="160" w:line="259" w:lineRule="auto"/>
              <w:rPr>
                <w:rFonts w:asciiTheme="minorHAnsi" w:hAnsiTheme="minorHAnsi"/>
                <w:b/>
              </w:rPr>
            </w:pPr>
            <w:r w:rsidRPr="002D6766">
              <w:rPr>
                <w:rFonts w:asciiTheme="minorHAnsi" w:hAnsiTheme="minorHAnsi"/>
                <w:b/>
              </w:rPr>
              <w:t>Date:</w:t>
            </w:r>
          </w:p>
        </w:tc>
        <w:tc>
          <w:tcPr>
            <w:tcW w:w="4819" w:type="dxa"/>
          </w:tcPr>
          <w:p w:rsidRPr="002D6766" w:rsidR="002D6766" w:rsidP="002D6766" w:rsidRDefault="002D6766" w14:paraId="7A2362AE" w14:textId="77777777">
            <w:pPr>
              <w:spacing w:after="160" w:line="259" w:lineRule="auto"/>
              <w:rPr>
                <w:rFonts w:asciiTheme="minorHAnsi" w:hAnsiTheme="minorHAnsi"/>
              </w:rPr>
            </w:pPr>
          </w:p>
        </w:tc>
      </w:tr>
    </w:tbl>
    <w:p w:rsidRPr="002D6766" w:rsidR="002D6766" w:rsidP="002D6766" w:rsidRDefault="002D6766" w14:paraId="4BD64B6C" w14:textId="77777777">
      <w:pPr>
        <w:rPr>
          <w:rFonts w:asciiTheme="minorHAnsi" w:hAnsiTheme="minorHAnsi"/>
          <w:b/>
        </w:rPr>
      </w:pPr>
    </w:p>
    <w:p w:rsidRPr="009856C8" w:rsidR="002D6766" w:rsidP="009856C8" w:rsidRDefault="002D6766" w14:paraId="1C8E90CB" w14:textId="77777777">
      <w:pPr>
        <w:spacing w:after="0"/>
        <w:rPr>
          <w:rFonts w:asciiTheme="minorHAnsi" w:hAnsiTheme="minorHAnsi"/>
          <w:bCs/>
        </w:rPr>
      </w:pPr>
    </w:p>
    <w:p w:rsidRPr="009856C8" w:rsidR="009856C8" w:rsidP="009856C8" w:rsidRDefault="009856C8" w14:paraId="03B865BB" w14:textId="77777777">
      <w:pPr>
        <w:pStyle w:val="MainBullet"/>
        <w:numPr>
          <w:ilvl w:val="0"/>
          <w:numId w:val="0"/>
        </w:numPr>
        <w:ind w:left="680"/>
        <w:rPr>
          <w:lang w:val="en-GB" w:eastAsia="zh-CN"/>
        </w:rPr>
      </w:pPr>
    </w:p>
    <w:p w:rsidRPr="009856C8" w:rsidR="009856C8" w:rsidP="009856C8" w:rsidRDefault="009856C8" w14:paraId="0F4ADAAA" w14:textId="77777777">
      <w:pPr>
        <w:pStyle w:val="Heading1"/>
        <w:sectPr w:rsidRPr="009856C8" w:rsidR="009856C8" w:rsidSect="005C3775">
          <w:pgSz w:w="11906" w:h="16838"/>
          <w:pgMar w:top="1814" w:right="1440" w:bottom="1440" w:left="1440" w:header="709" w:footer="567" w:gutter="0"/>
          <w:cols w:space="708"/>
          <w:formProt w:val="0"/>
          <w:docGrid w:linePitch="360"/>
        </w:sectPr>
      </w:pPr>
    </w:p>
    <w:p w:rsidR="003C6FD3" w:rsidP="003C6FD3" w:rsidRDefault="003C6FD3" w14:paraId="089C8FD7" w14:textId="495C3FAF">
      <w:pPr>
        <w:pStyle w:val="Heading1"/>
      </w:pPr>
      <w:bookmarkStart w:name="_Toc230684243" w:id="11"/>
      <w:r>
        <w:lastRenderedPageBreak/>
        <w:t>Annexe 3</w:t>
      </w:r>
      <w:r w:rsidR="008F7A09">
        <w:t xml:space="preserve">a - </w:t>
      </w:r>
      <w:r w:rsidRPr="008F7A09" w:rsidR="008F7A09">
        <w:t>RTS approval letter template</w:t>
      </w:r>
      <w:bookmarkEnd w:id="11"/>
    </w:p>
    <w:p w:rsidRPr="008F7A09" w:rsidR="008F7A09" w:rsidP="008F7A09" w:rsidRDefault="008F7A09" w14:paraId="007ED980" w14:textId="77777777">
      <w:pPr>
        <w:pStyle w:val="MainBullet"/>
        <w:numPr>
          <w:ilvl w:val="0"/>
          <w:numId w:val="0"/>
        </w:numPr>
        <w:ind w:left="680"/>
        <w:rPr>
          <w:lang w:val="en-GB" w:eastAsia="zh-CN"/>
        </w:rPr>
      </w:pPr>
    </w:p>
    <w:p w:rsidRPr="00DC6DB7" w:rsidR="008F7A09" w:rsidP="008F7A09" w:rsidRDefault="008F7A09" w14:paraId="2B793831" w14:textId="77777777">
      <w:pPr>
        <w:rPr>
          <w:rFonts w:cstheme="minorHAnsi"/>
        </w:rPr>
      </w:pPr>
      <w:r w:rsidRPr="00DC6DB7">
        <w:rPr>
          <w:rFonts w:cstheme="minorHAnsi"/>
          <w:noProof/>
          <w:lang w:eastAsia="en-GB"/>
        </w:rPr>
        <mc:AlternateContent>
          <mc:Choice Requires="wps">
            <w:drawing>
              <wp:anchor distT="0" distB="0" distL="114300" distR="114300" simplePos="0" relativeHeight="251659264" behindDoc="0" locked="0" layoutInCell="1" allowOverlap="1" wp14:editId="46352746" wp14:anchorId="566A4710">
                <wp:simplePos x="0" y="0"/>
                <wp:positionH relativeFrom="column">
                  <wp:posOffset>3835400</wp:posOffset>
                </wp:positionH>
                <wp:positionV relativeFrom="paragraph">
                  <wp:posOffset>51435</wp:posOffset>
                </wp:positionV>
                <wp:extent cx="2172970" cy="965200"/>
                <wp:effectExtent l="0" t="635" r="0" b="0"/>
                <wp:wrapNone/>
                <wp:docPr id="5" name="Text Box 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172970" cy="9652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8F7A09" w:rsidP="008F7A09" w:rsidRDefault="008F7A09" w14:paraId="5F8F7533" w14:textId="77777777">
                            <w:pPr>
                              <w:tabs>
                                <w:tab w:val="center" w:pos="1664"/>
                              </w:tabs>
                              <w:rPr>
                                <w:rFonts w:ascii="Arial" w:hAnsi="Arial" w:cs="Arial"/>
                                <w:bCs/>
                                <w:sz w:val="18"/>
                                <w:szCs w:val="18"/>
                              </w:rPr>
                            </w:pPr>
                            <w:r>
                              <w:rPr>
                                <w:rFonts w:ascii="Arial" w:hAnsi="Arial" w:cs="Arial"/>
                                <w:bCs/>
                                <w:sz w:val="18"/>
                                <w:szCs w:val="18"/>
                              </w:rPr>
                              <w:t>Associate Dean, Education</w:t>
                            </w:r>
                          </w:p>
                          <w:p w:rsidRPr="00091A10" w:rsidR="008F7A09" w:rsidP="008F7A09" w:rsidRDefault="008F7A09" w14:paraId="1D9003F0" w14:textId="77777777">
                            <w:pPr>
                              <w:tabs>
                                <w:tab w:val="center" w:pos="1664"/>
                              </w:tabs>
                              <w:rPr>
                                <w:rFonts w:ascii="Arial" w:hAnsi="Arial" w:cs="Arial"/>
                                <w:bCs/>
                                <w:sz w:val="18"/>
                                <w:szCs w:val="18"/>
                              </w:rPr>
                            </w:pPr>
                            <w:r w:rsidRPr="00165B8A">
                              <w:rPr>
                                <w:rFonts w:ascii="Arial" w:hAnsi="Arial" w:cs="Arial"/>
                                <w:bCs/>
                                <w:sz w:val="18"/>
                                <w:szCs w:val="18"/>
                              </w:rPr>
                              <w:t xml:space="preserve">Faculty of </w:t>
                            </w:r>
                            <w:r>
                              <w:rPr>
                                <w:rFonts w:ascii="Arial" w:hAnsi="Arial" w:cs="Arial"/>
                                <w:bCs/>
                                <w:sz w:val="18"/>
                                <w:szCs w:val="18"/>
                              </w:rPr>
                              <w:t>XXXXX</w:t>
                            </w:r>
                          </w:p>
                          <w:p w:rsidR="008F7A09" w:rsidP="008F7A09" w:rsidRDefault="008F7A09" w14:paraId="38F3E2EF" w14:textId="77777777">
                            <w:pPr>
                              <w:rPr>
                                <w:rFonts w:ascii="Arial" w:hAnsi="Arial" w:cs="Arial"/>
                                <w:sz w:val="18"/>
                                <w:szCs w:val="18"/>
                              </w:rPr>
                            </w:pPr>
                          </w:p>
                          <w:p w:rsidRPr="00091A10" w:rsidR="008F7A09" w:rsidP="008F7A09" w:rsidRDefault="008F7A09" w14:paraId="7F55AF01" w14:textId="77777777">
                            <w:pPr>
                              <w:rPr>
                                <w:rFonts w:ascii="Arial" w:hAnsi="Arial" w:cs="Arial"/>
                                <w:sz w:val="18"/>
                                <w:szCs w:val="18"/>
                              </w:rPr>
                            </w:pPr>
                            <w:hyperlink w:history="1" r:id="rId26">
                              <w:r w:rsidRPr="00D751EF">
                                <w:rPr>
                                  <w:rStyle w:val="Hyperlink"/>
                                  <w:rFonts w:ascii="Arial" w:hAnsi="Arial" w:cs="Arial"/>
                                  <w:sz w:val="18"/>
                                  <w:szCs w:val="18"/>
                                </w:rPr>
                                <w:t>..........@hull.ac.uk</w:t>
                              </w:r>
                            </w:hyperlink>
                          </w:p>
                          <w:p w:rsidR="008F7A09" w:rsidP="008F7A09" w:rsidRDefault="008F7A09" w14:paraId="1527C4CF" w14:textId="77777777"/>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id="_x0000_t202" coordsize="21600,21600" o:spt="202" path="m,l,21600r21600,l21600,xe" w14:anchorId="566A4710">
                <v:stroke joinstyle="miter"/>
                <v:path gradientshapeok="t" o:connecttype="rect"/>
              </v:shapetype>
              <v:shape id="Text Box 5" style="position:absolute;margin-left:302pt;margin-top:4.05pt;width:171.1pt;height:76pt;z-index:251659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26"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UdXh8gEAAMoDAAAOAAAAZHJzL2Uyb0RvYy54bWysU9uO0zAQfUfiHyy/07RVd0ujpqulqyKk&#10;5SItfIDjOImF4zFjt0n5esZOtlvgDZEHy+Oxz8w5c7K9GzrDTgq9BlvwxWzOmbISKm2bgn/7enjz&#10;ljMfhK2EAasKflae3+1ev9r2LldLaMFUChmBWJ/3ruBtCC7PMi9b1Qk/A6csJWvATgQKsckqFD2h&#10;dyZbzue3WQ9YOQSpvKfThzHJdwm/rpUMn+vaq8BMwam3kFZMaxnXbLcVeYPCtVpObYh/6KIT2lLR&#10;C9SDCIIdUf8F1WmJ4KEOMwldBnWtpUociM1i/gebp1Y4lbiQON5dZPL/D1Z+Oj25L8jC8A4GGmAi&#10;4d0jyO+eWdi3wjbqHhH6VomKCi+iZFnvfD49jVL73EeQsv8IFQ1ZHAMkoKHGLqpCPBmh0wDOF9HV&#10;EJikw+VivdysKSUpt7m9oammEiJ/fu3Qh/cKOhY3BUcaakIXp0cfYjcif74Si3kwujpoY1KATbk3&#10;yE6CDHBI34T+2zVj42UL8dmIGE8Szchs5BiGcqBkpFtCdSbCCKOh6AegTQv4k7OezFRw/+MoUHFm&#10;PlgSbbNYraL7UrC6WS8pwOtMeZ0RVhJUwQNn43YfRsceHeqmpUrjmCzck9C1Thq8dDX1TYZJ0kzm&#10;jo68jtOtl19w9wsAAP//AwBQSwMEFAAGAAgAAAAhAJ7J+FzeAAAACQEAAA8AAABkcnMvZG93bnJl&#10;di54bWxMj8FOwzAQRO9I/IO1SFwQdVIFt03jVIAE4trSD3DibRI1Xkex26R/z3KC42hGM2+K3ex6&#10;ccUxdJ40pIsEBFLtbUeNhuP3x/MaRIiGrOk9oYYbBtiV93eFya2faI/XQ2wEl1DIjYY2xiGXMtQt&#10;OhMWfkBi7+RHZyLLsZF2NBOXu14uk0RJZzrihdYM+N5ifT5cnIbT1/T0spmqz3hc7TP1ZrpV5W9a&#10;Pz7Mr1sQEef4F4ZffEaHkpkqfyEbRK9BJRl/iRrWKQj2N5lagqg4qJIUZFnI/w/KHwAAAP//AwBQ&#10;SwECLQAUAAYACAAAACEAtoM4kv4AAADhAQAAEwAAAAAAAAAAAAAAAAAAAAAAW0NvbnRlbnRfVHlw&#10;ZXNdLnhtbFBLAQItABQABgAIAAAAIQA4/SH/1gAAAJQBAAALAAAAAAAAAAAAAAAAAC8BAABfcmVs&#10;cy8ucmVsc1BLAQItABQABgAIAAAAIQAJUdXh8gEAAMoDAAAOAAAAAAAAAAAAAAAAAC4CAABkcnMv&#10;ZTJvRG9jLnhtbFBLAQItABQABgAIAAAAIQCeyfhc3gAAAAkBAAAPAAAAAAAAAAAAAAAAAEwEAABk&#10;cnMvZG93bnJldi54bWxQSwUGAAAAAAQABADzAAAAVwUAAAAA&#10;">
                <v:textbox>
                  <w:txbxContent>
                    <w:p w:rsidR="008F7A09" w:rsidP="008F7A09" w:rsidRDefault="008F7A09" w14:paraId="5F8F7533" w14:textId="77777777">
                      <w:pPr>
                        <w:tabs>
                          <w:tab w:val="center" w:pos="1664"/>
                        </w:tabs>
                        <w:rPr>
                          <w:rFonts w:ascii="Arial" w:hAnsi="Arial" w:cs="Arial"/>
                          <w:bCs/>
                          <w:sz w:val="18"/>
                          <w:szCs w:val="18"/>
                        </w:rPr>
                      </w:pPr>
                      <w:r>
                        <w:rPr>
                          <w:rFonts w:ascii="Arial" w:hAnsi="Arial" w:cs="Arial"/>
                          <w:bCs/>
                          <w:sz w:val="18"/>
                          <w:szCs w:val="18"/>
                        </w:rPr>
                        <w:t>Associate Dean, Education</w:t>
                      </w:r>
                    </w:p>
                    <w:p w:rsidRPr="00091A10" w:rsidR="008F7A09" w:rsidP="008F7A09" w:rsidRDefault="008F7A09" w14:paraId="1D9003F0" w14:textId="77777777">
                      <w:pPr>
                        <w:tabs>
                          <w:tab w:val="center" w:pos="1664"/>
                        </w:tabs>
                        <w:rPr>
                          <w:rFonts w:ascii="Arial" w:hAnsi="Arial" w:cs="Arial"/>
                          <w:bCs/>
                          <w:sz w:val="18"/>
                          <w:szCs w:val="18"/>
                        </w:rPr>
                      </w:pPr>
                      <w:r w:rsidRPr="00165B8A">
                        <w:rPr>
                          <w:rFonts w:ascii="Arial" w:hAnsi="Arial" w:cs="Arial"/>
                          <w:bCs/>
                          <w:sz w:val="18"/>
                          <w:szCs w:val="18"/>
                        </w:rPr>
                        <w:t xml:space="preserve">Faculty of </w:t>
                      </w:r>
                      <w:r>
                        <w:rPr>
                          <w:rFonts w:ascii="Arial" w:hAnsi="Arial" w:cs="Arial"/>
                          <w:bCs/>
                          <w:sz w:val="18"/>
                          <w:szCs w:val="18"/>
                        </w:rPr>
                        <w:t>XXXXX</w:t>
                      </w:r>
                    </w:p>
                    <w:p w:rsidR="008F7A09" w:rsidP="008F7A09" w:rsidRDefault="008F7A09" w14:paraId="38F3E2EF" w14:textId="77777777">
                      <w:pPr>
                        <w:rPr>
                          <w:rFonts w:ascii="Arial" w:hAnsi="Arial" w:cs="Arial"/>
                          <w:sz w:val="18"/>
                          <w:szCs w:val="18"/>
                        </w:rPr>
                      </w:pPr>
                    </w:p>
                    <w:p w:rsidRPr="00091A10" w:rsidR="008F7A09" w:rsidP="008F7A09" w:rsidRDefault="008F7A09" w14:paraId="7F55AF01" w14:textId="77777777">
                      <w:pPr>
                        <w:rPr>
                          <w:rFonts w:ascii="Arial" w:hAnsi="Arial" w:cs="Arial"/>
                          <w:sz w:val="18"/>
                          <w:szCs w:val="18"/>
                        </w:rPr>
                      </w:pPr>
                      <w:hyperlink w:history="1" r:id="rId27">
                        <w:r w:rsidRPr="00D751EF">
                          <w:rPr>
                            <w:rStyle w:val="Hyperlink"/>
                            <w:rFonts w:ascii="Arial" w:hAnsi="Arial" w:cs="Arial"/>
                            <w:sz w:val="18"/>
                            <w:szCs w:val="18"/>
                          </w:rPr>
                          <w:t>..........@hull.ac.uk</w:t>
                        </w:r>
                      </w:hyperlink>
                    </w:p>
                    <w:p w:rsidR="008F7A09" w:rsidP="008F7A09" w:rsidRDefault="008F7A09" w14:paraId="1527C4CF" w14:textId="77777777"/>
                  </w:txbxContent>
                </v:textbox>
              </v:shape>
            </w:pict>
          </mc:Fallback>
        </mc:AlternateContent>
      </w:r>
      <w:r w:rsidRPr="00DC6DB7">
        <w:rPr>
          <w:rFonts w:cstheme="minorHAnsi"/>
        </w:rPr>
        <w:t>Private and Confidential</w:t>
      </w:r>
      <w:r w:rsidRPr="00DC6DB7">
        <w:rPr>
          <w:rFonts w:cstheme="minorHAnsi"/>
        </w:rPr>
        <w:tab/>
      </w:r>
      <w:r w:rsidRPr="00DC6DB7">
        <w:rPr>
          <w:rFonts w:cstheme="minorHAnsi"/>
        </w:rPr>
        <w:tab/>
      </w:r>
      <w:r w:rsidRPr="00DC6DB7">
        <w:rPr>
          <w:rFonts w:cstheme="minorHAnsi"/>
        </w:rPr>
        <w:tab/>
      </w:r>
      <w:r w:rsidRPr="00DC6DB7">
        <w:rPr>
          <w:rFonts w:cstheme="minorHAnsi"/>
        </w:rPr>
        <w:tab/>
      </w:r>
      <w:r w:rsidRPr="00DC6DB7">
        <w:rPr>
          <w:rFonts w:cstheme="minorHAnsi"/>
        </w:rPr>
        <w:tab/>
      </w:r>
      <w:r w:rsidRPr="00DC6DB7">
        <w:rPr>
          <w:rFonts w:cstheme="minorHAnsi"/>
        </w:rPr>
        <w:tab/>
      </w:r>
      <w:r w:rsidRPr="00DC6DB7">
        <w:rPr>
          <w:rFonts w:cstheme="minorHAnsi"/>
        </w:rPr>
        <w:tab/>
      </w:r>
    </w:p>
    <w:p w:rsidRPr="00DC6DB7" w:rsidR="008F7A09" w:rsidP="008F7A09" w:rsidRDefault="008F7A09" w14:paraId="646D8BBC" w14:textId="77777777">
      <w:pPr>
        <w:rPr>
          <w:rFonts w:cstheme="minorHAnsi"/>
          <w:b/>
        </w:rPr>
      </w:pPr>
      <w:r w:rsidRPr="00DC6DB7">
        <w:rPr>
          <w:rFonts w:cstheme="minorHAnsi"/>
          <w:b/>
        </w:rPr>
        <w:tab/>
      </w:r>
      <w:r w:rsidRPr="00DC6DB7">
        <w:rPr>
          <w:rFonts w:cstheme="minorHAnsi"/>
          <w:b/>
        </w:rPr>
        <w:tab/>
      </w:r>
      <w:r w:rsidRPr="00DC6DB7">
        <w:rPr>
          <w:rFonts w:cstheme="minorHAnsi"/>
          <w:b/>
        </w:rPr>
        <w:tab/>
      </w:r>
      <w:r w:rsidRPr="00DC6DB7">
        <w:rPr>
          <w:rFonts w:cstheme="minorHAnsi"/>
          <w:b/>
        </w:rPr>
        <w:tab/>
      </w:r>
      <w:r w:rsidRPr="00DC6DB7">
        <w:rPr>
          <w:rFonts w:cstheme="minorHAnsi"/>
          <w:b/>
        </w:rPr>
        <w:tab/>
      </w:r>
      <w:r w:rsidRPr="00DC6DB7">
        <w:rPr>
          <w:rFonts w:cstheme="minorHAnsi"/>
          <w:b/>
        </w:rPr>
        <w:tab/>
      </w:r>
      <w:r w:rsidRPr="00DC6DB7">
        <w:rPr>
          <w:rFonts w:cstheme="minorHAnsi"/>
          <w:b/>
        </w:rPr>
        <w:tab/>
      </w:r>
      <w:r w:rsidRPr="00DC6DB7">
        <w:rPr>
          <w:rFonts w:cstheme="minorHAnsi"/>
          <w:b/>
        </w:rPr>
        <w:tab/>
      </w:r>
    </w:p>
    <w:p w:rsidRPr="00DC6DB7" w:rsidR="008F7A09" w:rsidP="008F7A09" w:rsidRDefault="008F7A09" w14:paraId="5996A6A1" w14:textId="77777777">
      <w:pPr>
        <w:rPr>
          <w:rFonts w:cstheme="minorHAnsi"/>
        </w:rPr>
      </w:pPr>
      <w:r w:rsidRPr="00DC6DB7">
        <w:rPr>
          <w:rFonts w:cstheme="minorHAnsi"/>
        </w:rPr>
        <w:t>Mr/Mrs/Miss/Dr XXXXX</w:t>
      </w:r>
    </w:p>
    <w:p w:rsidRPr="00DC6DB7" w:rsidR="008F7A09" w:rsidP="008F7A09" w:rsidRDefault="008F7A09" w14:paraId="03834795" w14:textId="77777777">
      <w:pPr>
        <w:rPr>
          <w:rFonts w:cstheme="minorHAnsi"/>
        </w:rPr>
      </w:pPr>
    </w:p>
    <w:p w:rsidRPr="00DC6DB7" w:rsidR="008F7A09" w:rsidP="008F7A09" w:rsidRDefault="008F7A09" w14:paraId="5E5DD17B" w14:textId="77777777">
      <w:pPr>
        <w:rPr>
          <w:rFonts w:cstheme="minorHAnsi"/>
          <w:bCs/>
        </w:rPr>
      </w:pPr>
      <w:r w:rsidRPr="00DC6DB7">
        <w:rPr>
          <w:rFonts w:cstheme="minorHAnsi"/>
          <w:bCs/>
        </w:rPr>
        <w:t xml:space="preserve">Date </w:t>
      </w:r>
    </w:p>
    <w:p w:rsidRPr="00DC6DB7" w:rsidR="008F7A09" w:rsidP="008F7A09" w:rsidRDefault="008F7A09" w14:paraId="503A37EB" w14:textId="77777777">
      <w:pPr>
        <w:overflowPunct w:val="0"/>
        <w:autoSpaceDE w:val="0"/>
        <w:autoSpaceDN w:val="0"/>
        <w:adjustRightInd w:val="0"/>
        <w:spacing w:after="0" w:line="280" w:lineRule="exact"/>
        <w:textAlignment w:val="baseline"/>
        <w:rPr>
          <w:rFonts w:eastAsia="Times New Roman" w:cstheme="minorHAnsi"/>
          <w:color w:val="000000"/>
        </w:rPr>
      </w:pPr>
      <w:r w:rsidRPr="00DC6DB7">
        <w:rPr>
          <w:rFonts w:eastAsia="Times New Roman" w:cstheme="minorHAnsi"/>
          <w:color w:val="000000"/>
        </w:rPr>
        <w:t xml:space="preserve">Dear XXXX, </w:t>
      </w:r>
    </w:p>
    <w:p w:rsidRPr="00DC6DB7" w:rsidR="008F7A09" w:rsidP="008F7A09" w:rsidRDefault="008F7A09" w14:paraId="64802336" w14:textId="77777777">
      <w:pPr>
        <w:overflowPunct w:val="0"/>
        <w:autoSpaceDE w:val="0"/>
        <w:autoSpaceDN w:val="0"/>
        <w:adjustRightInd w:val="0"/>
        <w:spacing w:after="0" w:line="280" w:lineRule="exact"/>
        <w:textAlignment w:val="baseline"/>
        <w:rPr>
          <w:rFonts w:eastAsia="Times New Roman" w:cstheme="minorHAnsi"/>
          <w:color w:val="000000"/>
        </w:rPr>
      </w:pPr>
    </w:p>
    <w:p w:rsidRPr="00DC6DB7" w:rsidR="008F7A09" w:rsidP="008F7A09" w:rsidRDefault="008F7A09" w14:paraId="22D3BD97" w14:textId="77777777">
      <w:pPr>
        <w:overflowPunct w:val="0"/>
        <w:autoSpaceDE w:val="0"/>
        <w:autoSpaceDN w:val="0"/>
        <w:adjustRightInd w:val="0"/>
        <w:spacing w:after="0" w:line="280" w:lineRule="exact"/>
        <w:textAlignment w:val="baseline"/>
        <w:rPr>
          <w:rFonts w:eastAsia="Times New Roman" w:cstheme="minorHAnsi"/>
          <w:b/>
          <w:bCs/>
          <w:caps/>
          <w:color w:val="000000"/>
        </w:rPr>
      </w:pPr>
      <w:r w:rsidRPr="00DC6DB7">
        <w:rPr>
          <w:rFonts w:eastAsia="Times New Roman" w:cstheme="minorHAnsi"/>
          <w:b/>
          <w:bCs/>
          <w:caps/>
          <w:color w:val="000000"/>
        </w:rPr>
        <w:t>recognised teacher status (RTS)</w:t>
      </w:r>
    </w:p>
    <w:p w:rsidRPr="00DC6DB7" w:rsidR="008F7A09" w:rsidP="008F7A09" w:rsidRDefault="008F7A09" w14:paraId="301CFDB5" w14:textId="77777777">
      <w:pPr>
        <w:tabs>
          <w:tab w:val="left" w:pos="1080"/>
          <w:tab w:val="center" w:pos="4680"/>
          <w:tab w:val="right" w:pos="9360"/>
        </w:tabs>
        <w:spacing w:after="0" w:line="240" w:lineRule="exact"/>
        <w:rPr>
          <w:rFonts w:eastAsia="Times New Roman" w:cstheme="minorHAnsi"/>
        </w:rPr>
      </w:pPr>
    </w:p>
    <w:p w:rsidRPr="008F7A09" w:rsidR="008F7A09" w:rsidP="008F7A09" w:rsidRDefault="008F7A09" w14:paraId="1270BA6F" w14:textId="77777777">
      <w:pPr>
        <w:tabs>
          <w:tab w:val="left" w:pos="1080"/>
          <w:tab w:val="center" w:pos="4680"/>
          <w:tab w:val="right" w:pos="9360"/>
        </w:tabs>
        <w:spacing w:after="0" w:line="240" w:lineRule="exact"/>
        <w:rPr>
          <w:rFonts w:eastAsia="Times New Roman" w:asciiTheme="minorHAnsi" w:hAnsiTheme="minorHAnsi" w:cstheme="minorHAnsi"/>
        </w:rPr>
      </w:pPr>
      <w:r w:rsidRPr="00DC6DB7">
        <w:rPr>
          <w:rFonts w:eastAsia="Times New Roman" w:cstheme="minorHAnsi"/>
        </w:rPr>
        <w:t>I am pleased to inform you that on behalf of the University, your appointment as a Recognised</w:t>
      </w:r>
      <w:r>
        <w:rPr>
          <w:rFonts w:eastAsia="Times New Roman" w:cstheme="minorHAnsi"/>
        </w:rPr>
        <w:t xml:space="preserve"> </w:t>
      </w:r>
      <w:r w:rsidRPr="00DC6DB7">
        <w:rPr>
          <w:rFonts w:eastAsia="Times New Roman" w:cstheme="minorHAnsi"/>
        </w:rPr>
        <w:t>Teacher has been approved as detailed</w:t>
      </w:r>
      <w:r>
        <w:rPr>
          <w:rFonts w:eastAsia="Times New Roman" w:cstheme="minorHAnsi"/>
        </w:rPr>
        <w:t xml:space="preserve"> </w:t>
      </w:r>
      <w:r w:rsidRPr="008F7A09">
        <w:rPr>
          <w:rFonts w:eastAsia="Times New Roman" w:asciiTheme="minorHAnsi" w:hAnsiTheme="minorHAnsi" w:cstheme="minorHAnsi"/>
        </w:rPr>
        <w:t>below:</w:t>
      </w:r>
    </w:p>
    <w:p w:rsidRPr="008F7A09" w:rsidR="008F7A09" w:rsidP="008F7A09" w:rsidRDefault="008F7A09" w14:paraId="09ACED20" w14:textId="77777777">
      <w:pPr>
        <w:tabs>
          <w:tab w:val="left" w:pos="1080"/>
          <w:tab w:val="center" w:pos="4680"/>
          <w:tab w:val="right" w:pos="9360"/>
        </w:tabs>
        <w:spacing w:after="0" w:line="240" w:lineRule="exact"/>
        <w:rPr>
          <w:rFonts w:eastAsia="Times New Roman" w:asciiTheme="minorHAnsi" w:hAnsiTheme="minorHAnsi" w:cstheme="minorHAnsi"/>
        </w:rPr>
      </w:pPr>
    </w:p>
    <w:tbl>
      <w:tblPr>
        <w:tblStyle w:val="TableGrid"/>
        <w:tblW w:w="0" w:type="auto"/>
        <w:tblLook w:val="04A0" w:firstRow="1" w:lastRow="0" w:firstColumn="1" w:lastColumn="0" w:noHBand="0" w:noVBand="1"/>
      </w:tblPr>
      <w:tblGrid>
        <w:gridCol w:w="2485"/>
        <w:gridCol w:w="6531"/>
      </w:tblGrid>
      <w:tr w:rsidRPr="008F7A09" w:rsidR="008F7A09" w:rsidTr="001036FE" w14:paraId="2FC72900" w14:textId="77777777">
        <w:trPr>
          <w:trHeight w:val="331"/>
        </w:trPr>
        <w:tc>
          <w:tcPr>
            <w:tcW w:w="2547" w:type="dxa"/>
            <w:shd w:val="clear" w:color="auto" w:fill="DEEAF6" w:themeFill="accent1" w:themeFillTint="33"/>
          </w:tcPr>
          <w:p w:rsidRPr="008F7A09" w:rsidR="008F7A09" w:rsidP="008F7A09" w:rsidRDefault="008F7A09" w14:paraId="4A118BF6" w14:textId="77777777">
            <w:pPr>
              <w:tabs>
                <w:tab w:val="left" w:pos="1080"/>
                <w:tab w:val="center" w:pos="4680"/>
                <w:tab w:val="right" w:pos="9360"/>
              </w:tabs>
              <w:spacing w:after="160" w:line="240" w:lineRule="exact"/>
              <w:rPr>
                <w:rFonts w:eastAsia="Times New Roman" w:asciiTheme="minorHAnsi" w:hAnsiTheme="minorHAnsi" w:cstheme="minorHAnsi"/>
              </w:rPr>
            </w:pPr>
            <w:r w:rsidRPr="008F7A09">
              <w:rPr>
                <w:rFonts w:eastAsia="Times New Roman" w:asciiTheme="minorHAnsi" w:hAnsiTheme="minorHAnsi" w:cstheme="minorHAnsi"/>
              </w:rPr>
              <w:t>Faculty of Affiliation:</w:t>
            </w:r>
          </w:p>
        </w:tc>
        <w:tc>
          <w:tcPr>
            <w:tcW w:w="6946" w:type="dxa"/>
          </w:tcPr>
          <w:p w:rsidRPr="008F7A09" w:rsidR="008F7A09" w:rsidP="008F7A09" w:rsidRDefault="008F7A09" w14:paraId="1E334412" w14:textId="77777777">
            <w:pPr>
              <w:tabs>
                <w:tab w:val="left" w:pos="1080"/>
                <w:tab w:val="center" w:pos="4680"/>
                <w:tab w:val="right" w:pos="9360"/>
              </w:tabs>
              <w:spacing w:after="160" w:line="240" w:lineRule="exact"/>
              <w:rPr>
                <w:rFonts w:eastAsia="Times New Roman" w:asciiTheme="minorHAnsi" w:hAnsiTheme="minorHAnsi" w:cstheme="minorHAnsi"/>
                <w:sz w:val="16"/>
                <w:szCs w:val="16"/>
              </w:rPr>
            </w:pPr>
          </w:p>
        </w:tc>
      </w:tr>
      <w:tr w:rsidRPr="008F7A09" w:rsidR="008F7A09" w:rsidTr="001036FE" w14:paraId="0D8069C4" w14:textId="77777777">
        <w:tc>
          <w:tcPr>
            <w:tcW w:w="2547" w:type="dxa"/>
            <w:shd w:val="clear" w:color="auto" w:fill="DEEAF6" w:themeFill="accent1" w:themeFillTint="33"/>
          </w:tcPr>
          <w:p w:rsidRPr="008F7A09" w:rsidR="008F7A09" w:rsidP="008F7A09" w:rsidRDefault="008F7A09" w14:paraId="067CC343" w14:textId="77777777">
            <w:pPr>
              <w:tabs>
                <w:tab w:val="left" w:pos="1080"/>
                <w:tab w:val="center" w:pos="4680"/>
                <w:tab w:val="right" w:pos="9360"/>
              </w:tabs>
              <w:spacing w:after="160" w:line="240" w:lineRule="exact"/>
              <w:rPr>
                <w:rFonts w:eastAsia="Times New Roman" w:asciiTheme="minorHAnsi" w:hAnsiTheme="minorHAnsi" w:cstheme="minorHAnsi"/>
              </w:rPr>
            </w:pPr>
            <w:r w:rsidRPr="008F7A09">
              <w:rPr>
                <w:rFonts w:eastAsia="Times New Roman" w:asciiTheme="minorHAnsi" w:hAnsiTheme="minorHAnsi" w:cstheme="minorHAnsi"/>
              </w:rPr>
              <w:t>Partner Institution:</w:t>
            </w:r>
          </w:p>
        </w:tc>
        <w:tc>
          <w:tcPr>
            <w:tcW w:w="6946" w:type="dxa"/>
          </w:tcPr>
          <w:p w:rsidRPr="008F7A09" w:rsidR="008F7A09" w:rsidP="008F7A09" w:rsidRDefault="008F7A09" w14:paraId="064E863C" w14:textId="77777777">
            <w:pPr>
              <w:tabs>
                <w:tab w:val="left" w:pos="1080"/>
                <w:tab w:val="center" w:pos="4680"/>
                <w:tab w:val="right" w:pos="9360"/>
              </w:tabs>
              <w:spacing w:after="160" w:line="240" w:lineRule="exact"/>
              <w:rPr>
                <w:rFonts w:eastAsia="Times New Roman" w:asciiTheme="minorHAnsi" w:hAnsiTheme="minorHAnsi" w:cstheme="minorHAnsi"/>
                <w:sz w:val="16"/>
                <w:szCs w:val="16"/>
              </w:rPr>
            </w:pPr>
          </w:p>
        </w:tc>
      </w:tr>
      <w:tr w:rsidRPr="008F7A09" w:rsidR="008F7A09" w:rsidTr="001036FE" w14:paraId="082D0882" w14:textId="77777777">
        <w:tc>
          <w:tcPr>
            <w:tcW w:w="2547" w:type="dxa"/>
            <w:shd w:val="clear" w:color="auto" w:fill="DEEAF6" w:themeFill="accent1" w:themeFillTint="33"/>
          </w:tcPr>
          <w:p w:rsidRPr="008F7A09" w:rsidR="008F7A09" w:rsidP="008F7A09" w:rsidRDefault="008F7A09" w14:paraId="12664000" w14:textId="77777777">
            <w:pPr>
              <w:tabs>
                <w:tab w:val="left" w:pos="1080"/>
                <w:tab w:val="center" w:pos="4680"/>
                <w:tab w:val="right" w:pos="9360"/>
              </w:tabs>
              <w:spacing w:after="160" w:line="240" w:lineRule="exact"/>
              <w:rPr>
                <w:rFonts w:eastAsia="Times New Roman" w:asciiTheme="minorHAnsi" w:hAnsiTheme="minorHAnsi" w:cstheme="minorHAnsi"/>
              </w:rPr>
            </w:pPr>
            <w:r w:rsidRPr="008F7A09">
              <w:rPr>
                <w:rFonts w:eastAsia="Times New Roman" w:asciiTheme="minorHAnsi" w:hAnsiTheme="minorHAnsi" w:cstheme="minorHAnsi"/>
              </w:rPr>
              <w:t>RTS Commencement:</w:t>
            </w:r>
          </w:p>
        </w:tc>
        <w:tc>
          <w:tcPr>
            <w:tcW w:w="6946" w:type="dxa"/>
          </w:tcPr>
          <w:p w:rsidRPr="008F7A09" w:rsidR="008F7A09" w:rsidP="008F7A09" w:rsidRDefault="008F7A09" w14:paraId="008BA45C" w14:textId="0785982F">
            <w:pPr>
              <w:tabs>
                <w:tab w:val="left" w:pos="1080"/>
                <w:tab w:val="center" w:pos="4680"/>
                <w:tab w:val="right" w:pos="9360"/>
              </w:tabs>
              <w:spacing w:after="160" w:line="240" w:lineRule="exact"/>
              <w:rPr>
                <w:rFonts w:eastAsia="Times New Roman" w:asciiTheme="minorHAnsi" w:hAnsiTheme="minorHAnsi" w:cstheme="minorHAnsi"/>
              </w:rPr>
            </w:pPr>
            <w:r w:rsidRPr="008F7A09">
              <w:rPr>
                <w:rFonts w:eastAsia="Times New Roman" w:asciiTheme="minorHAnsi" w:hAnsiTheme="minorHAnsi" w:cstheme="minorHAnsi"/>
              </w:rPr>
              <w:t>1</w:t>
            </w:r>
            <w:r w:rsidRPr="008F7A09">
              <w:rPr>
                <w:rFonts w:eastAsia="Times New Roman" w:asciiTheme="minorHAnsi" w:hAnsiTheme="minorHAnsi" w:cstheme="minorHAnsi"/>
                <w:vertAlign w:val="superscript"/>
              </w:rPr>
              <w:t>st</w:t>
            </w:r>
            <w:r w:rsidRPr="008F7A09">
              <w:rPr>
                <w:rFonts w:eastAsia="Times New Roman" w:asciiTheme="minorHAnsi" w:hAnsiTheme="minorHAnsi" w:cstheme="minorHAnsi"/>
              </w:rPr>
              <w:t xml:space="preserve"> September 2024</w:t>
            </w:r>
          </w:p>
        </w:tc>
      </w:tr>
      <w:tr w:rsidRPr="008F7A09" w:rsidR="008F7A09" w:rsidTr="001036FE" w14:paraId="4787594C" w14:textId="77777777">
        <w:tc>
          <w:tcPr>
            <w:tcW w:w="2547" w:type="dxa"/>
            <w:shd w:val="clear" w:color="auto" w:fill="DEEAF6" w:themeFill="accent1" w:themeFillTint="33"/>
          </w:tcPr>
          <w:p w:rsidRPr="008F7A09" w:rsidR="008F7A09" w:rsidP="008F7A09" w:rsidRDefault="008F7A09" w14:paraId="42AC27B6" w14:textId="77777777">
            <w:pPr>
              <w:tabs>
                <w:tab w:val="left" w:pos="1080"/>
                <w:tab w:val="center" w:pos="4680"/>
                <w:tab w:val="right" w:pos="9360"/>
              </w:tabs>
              <w:spacing w:after="160" w:line="240" w:lineRule="exact"/>
              <w:rPr>
                <w:rFonts w:eastAsia="Times New Roman" w:asciiTheme="minorHAnsi" w:hAnsiTheme="minorHAnsi" w:cstheme="minorHAnsi"/>
              </w:rPr>
            </w:pPr>
            <w:r w:rsidRPr="008F7A09">
              <w:rPr>
                <w:rFonts w:eastAsia="Times New Roman" w:asciiTheme="minorHAnsi" w:hAnsiTheme="minorHAnsi" w:cstheme="minorHAnsi"/>
              </w:rPr>
              <w:t>Details of Appointment:</w:t>
            </w:r>
          </w:p>
        </w:tc>
        <w:tc>
          <w:tcPr>
            <w:tcW w:w="6946" w:type="dxa"/>
          </w:tcPr>
          <w:p w:rsidR="008F7A09" w:rsidP="008F7A09" w:rsidRDefault="008F7A09" w14:paraId="532B3B07" w14:textId="77777777">
            <w:pPr>
              <w:tabs>
                <w:tab w:val="left" w:pos="1080"/>
                <w:tab w:val="center" w:pos="4680"/>
                <w:tab w:val="right" w:pos="9360"/>
              </w:tabs>
              <w:spacing w:line="240" w:lineRule="exact"/>
              <w:rPr>
                <w:rFonts w:eastAsia="Times New Roman" w:asciiTheme="minorHAnsi" w:hAnsiTheme="minorHAnsi" w:cstheme="minorHAnsi"/>
              </w:rPr>
            </w:pPr>
            <w:r w:rsidRPr="008F7A09">
              <w:rPr>
                <w:rFonts w:eastAsia="Times New Roman" w:asciiTheme="minorHAnsi" w:hAnsiTheme="minorHAnsi" w:cstheme="minorHAnsi"/>
              </w:rPr>
              <w:t>RTS approved for all activities at levels 4, 5 &amp; 6 for the following:</w:t>
            </w:r>
          </w:p>
          <w:p w:rsidRPr="008F7A09" w:rsidR="008F7A09" w:rsidP="008F7A09" w:rsidRDefault="008F7A09" w14:paraId="7A2A6591" w14:textId="7FED621D">
            <w:pPr>
              <w:pStyle w:val="ListParagraph"/>
              <w:numPr>
                <w:ilvl w:val="0"/>
                <w:numId w:val="30"/>
              </w:numPr>
              <w:tabs>
                <w:tab w:val="left" w:pos="1080"/>
                <w:tab w:val="center" w:pos="4680"/>
                <w:tab w:val="right" w:pos="9360"/>
              </w:tabs>
              <w:spacing w:line="240" w:lineRule="exact"/>
              <w:rPr>
                <w:rFonts w:eastAsia="Times New Roman" w:asciiTheme="minorHAnsi" w:hAnsiTheme="minorHAnsi" w:cstheme="minorHAnsi"/>
              </w:rPr>
            </w:pPr>
          </w:p>
        </w:tc>
      </w:tr>
      <w:tr w:rsidRPr="008F7A09" w:rsidR="008F7A09" w:rsidTr="001036FE" w14:paraId="13E47DD3" w14:textId="77777777">
        <w:tc>
          <w:tcPr>
            <w:tcW w:w="2547" w:type="dxa"/>
            <w:shd w:val="clear" w:color="auto" w:fill="DEEAF6" w:themeFill="accent1" w:themeFillTint="33"/>
          </w:tcPr>
          <w:p w:rsidRPr="008F7A09" w:rsidR="008F7A09" w:rsidP="008F7A09" w:rsidRDefault="008F7A09" w14:paraId="0778A886" w14:textId="51E60227">
            <w:pPr>
              <w:tabs>
                <w:tab w:val="left" w:pos="1080"/>
                <w:tab w:val="center" w:pos="4680"/>
                <w:tab w:val="right" w:pos="9360"/>
              </w:tabs>
              <w:spacing w:after="160" w:line="240" w:lineRule="exact"/>
              <w:rPr>
                <w:rFonts w:eastAsia="Times New Roman" w:asciiTheme="minorHAnsi" w:hAnsiTheme="minorHAnsi" w:cstheme="minorHAnsi"/>
              </w:rPr>
            </w:pPr>
            <w:r w:rsidRPr="008F7A09">
              <w:rPr>
                <w:rFonts w:eastAsia="Times New Roman" w:asciiTheme="minorHAnsi" w:hAnsiTheme="minorHAnsi" w:cstheme="minorHAnsi"/>
              </w:rPr>
              <w:t>Conditions of Approval:</w:t>
            </w:r>
          </w:p>
          <w:p w:rsidRPr="008F7A09" w:rsidR="008F7A09" w:rsidP="008F7A09" w:rsidRDefault="008F7A09" w14:paraId="3AE5D69A" w14:textId="77777777">
            <w:pPr>
              <w:tabs>
                <w:tab w:val="left" w:pos="1080"/>
                <w:tab w:val="center" w:pos="4680"/>
                <w:tab w:val="right" w:pos="9360"/>
              </w:tabs>
              <w:spacing w:after="160" w:line="240" w:lineRule="exact"/>
              <w:rPr>
                <w:rFonts w:eastAsia="Times New Roman" w:asciiTheme="minorHAnsi" w:hAnsiTheme="minorHAnsi" w:cstheme="minorHAnsi"/>
              </w:rPr>
            </w:pPr>
            <w:r w:rsidRPr="008F7A09">
              <w:rPr>
                <w:rFonts w:eastAsia="Times New Roman" w:asciiTheme="minorHAnsi" w:hAnsiTheme="minorHAnsi" w:cstheme="minorHAnsi"/>
                <w:color w:val="FF0000"/>
              </w:rPr>
              <w:t>Remove row if no approval condition.</w:t>
            </w:r>
          </w:p>
        </w:tc>
        <w:tc>
          <w:tcPr>
            <w:tcW w:w="6946" w:type="dxa"/>
          </w:tcPr>
          <w:p w:rsidRPr="008F7A09" w:rsidR="008F7A09" w:rsidP="008F7A09" w:rsidRDefault="008F7A09" w14:paraId="607216E0" w14:textId="2B2BFF18">
            <w:pPr>
              <w:tabs>
                <w:tab w:val="left" w:pos="1080"/>
                <w:tab w:val="center" w:pos="4680"/>
                <w:tab w:val="right" w:pos="9360"/>
              </w:tabs>
              <w:spacing w:after="160" w:line="240" w:lineRule="exact"/>
              <w:rPr>
                <w:rFonts w:eastAsia="Times New Roman" w:asciiTheme="minorHAnsi" w:hAnsiTheme="minorHAnsi" w:cstheme="minorHAnsi"/>
              </w:rPr>
            </w:pPr>
            <w:r w:rsidRPr="008F7A09">
              <w:rPr>
                <w:rFonts w:eastAsia="Times New Roman" w:asciiTheme="minorHAnsi" w:hAnsiTheme="minorHAnsi" w:cstheme="minorHAnsi"/>
              </w:rPr>
              <w:t>That ongoing support and supervision is provided by the Partner Institution for a minimum of one year from your RTS commencement date.</w:t>
            </w:r>
          </w:p>
        </w:tc>
      </w:tr>
    </w:tbl>
    <w:p w:rsidRPr="008F7A09" w:rsidR="008F7A09" w:rsidP="008F7A09" w:rsidRDefault="008F7A09" w14:paraId="3FBBB117" w14:textId="77777777">
      <w:pPr>
        <w:tabs>
          <w:tab w:val="left" w:pos="1080"/>
          <w:tab w:val="center" w:pos="4680"/>
          <w:tab w:val="right" w:pos="9360"/>
        </w:tabs>
        <w:spacing w:after="0" w:line="240" w:lineRule="exact"/>
        <w:rPr>
          <w:rFonts w:eastAsia="Times New Roman" w:asciiTheme="minorHAnsi" w:hAnsiTheme="minorHAnsi" w:cstheme="minorHAnsi"/>
        </w:rPr>
      </w:pPr>
    </w:p>
    <w:p w:rsidRPr="008F7A09" w:rsidR="008F7A09" w:rsidP="008F7A09" w:rsidRDefault="008F7A09" w14:paraId="1E8583FE" w14:textId="77777777">
      <w:pPr>
        <w:tabs>
          <w:tab w:val="left" w:pos="1080"/>
          <w:tab w:val="center" w:pos="4680"/>
          <w:tab w:val="right" w:pos="9360"/>
        </w:tabs>
        <w:spacing w:after="0" w:line="240" w:lineRule="exact"/>
        <w:rPr>
          <w:rFonts w:eastAsia="Times New Roman" w:asciiTheme="minorHAnsi" w:hAnsiTheme="minorHAnsi" w:cstheme="minorHAnsi"/>
        </w:rPr>
      </w:pPr>
      <w:r w:rsidRPr="008F7A09">
        <w:rPr>
          <w:rFonts w:eastAsia="Times New Roman" w:asciiTheme="minorHAnsi" w:hAnsiTheme="minorHAnsi" w:cstheme="minorHAnsi"/>
        </w:rPr>
        <w:t>Details of your University username and password will follow shortly and will be delivered to your email address; this will enable you to access the University systems. You are also entitled to a University of Hull staff card which will enable you to access the University Library; this can be obtained from the Human Resources Directorate at the University. If you require this card, please apply in person taking this letter with you. Please note that you cannot apply by post, as a digital photo is taken at the time of producing the card.</w:t>
      </w:r>
    </w:p>
    <w:p w:rsidRPr="008F7A09" w:rsidR="008F7A09" w:rsidP="008F7A09" w:rsidRDefault="008F7A09" w14:paraId="03256970" w14:textId="77777777">
      <w:pPr>
        <w:tabs>
          <w:tab w:val="left" w:pos="1080"/>
          <w:tab w:val="center" w:pos="4680"/>
          <w:tab w:val="right" w:pos="9360"/>
        </w:tabs>
        <w:spacing w:after="0" w:line="240" w:lineRule="exact"/>
        <w:rPr>
          <w:rFonts w:eastAsia="Times New Roman" w:asciiTheme="minorHAnsi" w:hAnsiTheme="minorHAnsi" w:cstheme="minorHAnsi"/>
        </w:rPr>
      </w:pPr>
    </w:p>
    <w:p w:rsidRPr="008F7A09" w:rsidR="008F7A09" w:rsidP="008F7A09" w:rsidRDefault="008F7A09" w14:paraId="4D4AB013" w14:textId="77777777">
      <w:pPr>
        <w:tabs>
          <w:tab w:val="left" w:pos="1080"/>
          <w:tab w:val="center" w:pos="4680"/>
          <w:tab w:val="right" w:pos="9360"/>
        </w:tabs>
        <w:spacing w:after="0" w:line="240" w:lineRule="exact"/>
        <w:rPr>
          <w:rFonts w:eastAsia="Times New Roman" w:asciiTheme="minorHAnsi" w:hAnsiTheme="minorHAnsi" w:cstheme="minorHAnsi"/>
        </w:rPr>
      </w:pPr>
      <w:r w:rsidRPr="008F7A09">
        <w:rPr>
          <w:rFonts w:eastAsia="Times New Roman" w:asciiTheme="minorHAnsi" w:hAnsiTheme="minorHAnsi" w:cstheme="minorHAnsi"/>
        </w:rPr>
        <w:t>The enclosed information sheet provides additional information relating to your role as a Recognised Teacher of the University of Hull.</w:t>
      </w:r>
    </w:p>
    <w:p w:rsidRPr="008F7A09" w:rsidR="008F7A09" w:rsidP="008F7A09" w:rsidRDefault="008F7A09" w14:paraId="4551A032" w14:textId="77777777">
      <w:pPr>
        <w:tabs>
          <w:tab w:val="left" w:pos="1080"/>
          <w:tab w:val="center" w:pos="4680"/>
          <w:tab w:val="right" w:pos="9360"/>
        </w:tabs>
        <w:spacing w:after="0" w:line="240" w:lineRule="exact"/>
        <w:rPr>
          <w:rFonts w:eastAsia="Times New Roman" w:asciiTheme="minorHAnsi" w:hAnsiTheme="minorHAnsi" w:cstheme="minorHAnsi"/>
        </w:rPr>
      </w:pPr>
    </w:p>
    <w:p w:rsidRPr="008F7A09" w:rsidR="008F7A09" w:rsidP="008F7A09" w:rsidRDefault="008F7A09" w14:paraId="677B8018" w14:textId="77777777">
      <w:pPr>
        <w:tabs>
          <w:tab w:val="left" w:pos="1080"/>
          <w:tab w:val="center" w:pos="4680"/>
          <w:tab w:val="right" w:pos="9360"/>
        </w:tabs>
        <w:spacing w:after="0" w:line="240" w:lineRule="exact"/>
        <w:rPr>
          <w:rFonts w:eastAsia="Times New Roman" w:asciiTheme="minorHAnsi" w:hAnsiTheme="minorHAnsi" w:cstheme="minorHAnsi"/>
        </w:rPr>
      </w:pPr>
      <w:r w:rsidRPr="008F7A09">
        <w:rPr>
          <w:rFonts w:eastAsia="Times New Roman" w:asciiTheme="minorHAnsi" w:hAnsiTheme="minorHAnsi" w:cstheme="minorHAnsi"/>
        </w:rPr>
        <w:t>Yours sincerely</w:t>
      </w:r>
    </w:p>
    <w:p w:rsidRPr="008F7A09" w:rsidR="008F7A09" w:rsidP="008F7A09" w:rsidRDefault="008F7A09" w14:paraId="07EE0212" w14:textId="77777777">
      <w:pPr>
        <w:tabs>
          <w:tab w:val="left" w:pos="1080"/>
          <w:tab w:val="center" w:pos="4680"/>
          <w:tab w:val="right" w:pos="9360"/>
        </w:tabs>
        <w:spacing w:after="0" w:line="240" w:lineRule="exact"/>
        <w:rPr>
          <w:rFonts w:eastAsia="Times New Roman" w:asciiTheme="minorHAnsi" w:hAnsiTheme="minorHAnsi" w:cstheme="minorHAnsi"/>
        </w:rPr>
      </w:pPr>
    </w:p>
    <w:p w:rsidRPr="008F7A09" w:rsidR="008F7A09" w:rsidP="008F7A09" w:rsidRDefault="008F7A09" w14:paraId="50D22EDA" w14:textId="77777777">
      <w:pPr>
        <w:tabs>
          <w:tab w:val="left" w:pos="1080"/>
          <w:tab w:val="center" w:pos="4680"/>
          <w:tab w:val="right" w:pos="9360"/>
        </w:tabs>
        <w:spacing w:after="0" w:line="240" w:lineRule="exact"/>
        <w:rPr>
          <w:rFonts w:eastAsia="Times New Roman" w:asciiTheme="minorHAnsi" w:hAnsiTheme="minorHAnsi" w:cstheme="minorHAnsi"/>
        </w:rPr>
      </w:pPr>
    </w:p>
    <w:p w:rsidRPr="008F7A09" w:rsidR="008F7A09" w:rsidP="008F7A09" w:rsidRDefault="008F7A09" w14:paraId="2A5C3185" w14:textId="77777777">
      <w:pPr>
        <w:rPr>
          <w:rFonts w:asciiTheme="minorHAnsi" w:hAnsiTheme="minorHAnsi" w:cstheme="minorHAnsi"/>
        </w:rPr>
      </w:pPr>
      <w:r w:rsidRPr="008F7A09">
        <w:rPr>
          <w:rFonts w:asciiTheme="minorHAnsi" w:hAnsiTheme="minorHAnsi" w:cstheme="minorHAnsi"/>
        </w:rPr>
        <w:t>Associate Dean, Education</w:t>
      </w:r>
    </w:p>
    <w:p w:rsidRPr="008F7A09" w:rsidR="008F7A09" w:rsidP="008F7A09" w:rsidRDefault="008F7A09" w14:paraId="2DE48A5E" w14:textId="77777777">
      <w:pPr>
        <w:rPr>
          <w:rFonts w:asciiTheme="minorHAnsi" w:hAnsiTheme="minorHAnsi" w:cstheme="minorHAnsi"/>
        </w:rPr>
      </w:pPr>
      <w:r w:rsidRPr="008F7A09">
        <w:rPr>
          <w:rFonts w:asciiTheme="minorHAnsi" w:hAnsiTheme="minorHAnsi" w:cstheme="minorHAnsi"/>
        </w:rPr>
        <w:t>Faculty of XXXXXX</w:t>
      </w:r>
    </w:p>
    <w:p w:rsidRPr="008F7A09" w:rsidR="008F7A09" w:rsidP="008F7A09" w:rsidRDefault="008F7A09" w14:paraId="339D03D4" w14:textId="77777777">
      <w:pPr>
        <w:rPr>
          <w:rFonts w:asciiTheme="minorHAnsi" w:hAnsiTheme="minorHAnsi" w:cstheme="minorHAnsi"/>
        </w:rPr>
      </w:pPr>
      <w:r w:rsidRPr="008F7A09">
        <w:rPr>
          <w:rFonts w:asciiTheme="minorHAnsi" w:hAnsiTheme="minorHAnsi" w:cstheme="minorHAnsi"/>
        </w:rPr>
        <w:t>Encs</w:t>
      </w:r>
    </w:p>
    <w:p w:rsidRPr="008F7A09" w:rsidR="008F7A09" w:rsidP="008F7A09" w:rsidRDefault="008F7A09" w14:paraId="29A8A107" w14:textId="77777777">
      <w:pPr>
        <w:rPr>
          <w:rFonts w:ascii="Arial" w:hAnsi="Arial" w:cs="Arial"/>
        </w:rPr>
      </w:pPr>
      <w:r w:rsidRPr="008F7A09">
        <w:rPr>
          <w:rFonts w:asciiTheme="minorHAnsi" w:hAnsiTheme="minorHAnsi" w:cstheme="minorHAnsi"/>
        </w:rPr>
        <w:t>CC</w:t>
      </w:r>
      <w:r w:rsidRPr="008F7A09">
        <w:rPr>
          <w:rFonts w:ascii="Arial" w:hAnsi="Arial" w:cs="Arial"/>
        </w:rPr>
        <w:t xml:space="preserve"> </w:t>
      </w:r>
    </w:p>
    <w:p w:rsidRPr="008F7A09" w:rsidR="008F7A09" w:rsidP="008F7A09" w:rsidRDefault="008F7A09" w14:paraId="3D211D70" w14:textId="4536482F">
      <w:pPr>
        <w:pStyle w:val="MainBullet"/>
        <w:numPr>
          <w:ilvl w:val="0"/>
          <w:numId w:val="0"/>
        </w:numPr>
        <w:rPr>
          <w:lang w:val="en-GB" w:eastAsia="zh-CN"/>
        </w:rPr>
      </w:pPr>
    </w:p>
    <w:p w:rsidR="008F7A09" w:rsidP="008F7A09" w:rsidRDefault="008F7A09" w14:paraId="3E3FA113" w14:textId="77777777">
      <w:pPr>
        <w:pStyle w:val="Heading1"/>
        <w:sectPr w:rsidR="008F7A09" w:rsidSect="005C3775">
          <w:pgSz w:w="11906" w:h="16838"/>
          <w:pgMar w:top="1814" w:right="1440" w:bottom="1440" w:left="1440" w:header="709" w:footer="567" w:gutter="0"/>
          <w:cols w:space="708"/>
          <w:formProt w:val="0"/>
          <w:docGrid w:linePitch="360"/>
        </w:sectPr>
      </w:pPr>
    </w:p>
    <w:p w:rsidR="008F7A09" w:rsidP="008F7A09" w:rsidRDefault="008F7A09" w14:paraId="7A5EAEAF" w14:textId="178DC6C7">
      <w:pPr>
        <w:pStyle w:val="Heading1"/>
      </w:pPr>
      <w:bookmarkStart w:name="_Toc230684244" w:id="12"/>
      <w:r w:rsidRPr="008F7A09">
        <w:rPr>
          <w:rFonts w:ascii="Calibri" w:hAnsi="Calibri" w:cs="Calibri"/>
          <w:noProof/>
          <w:lang w:eastAsia="en-GB"/>
        </w:rPr>
        <w:lastRenderedPageBreak/>
        <mc:AlternateContent>
          <mc:Choice Requires="wps">
            <w:drawing>
              <wp:anchor distT="0" distB="0" distL="114300" distR="114300" simplePos="0" relativeHeight="251661312" behindDoc="0" locked="0" layoutInCell="1" allowOverlap="1" wp14:editId="72ADB0C1" wp14:anchorId="79D43CFA">
                <wp:simplePos x="0" y="0"/>
                <wp:positionH relativeFrom="margin">
                  <wp:posOffset>4772851</wp:posOffset>
                </wp:positionH>
                <wp:positionV relativeFrom="paragraph">
                  <wp:posOffset>338635</wp:posOffset>
                </wp:positionV>
                <wp:extent cx="1548574" cy="1331958"/>
                <wp:effectExtent l="0" t="0" r="0" b="1905"/>
                <wp:wrapNone/>
                <wp:docPr id="7" name="Text Box 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548574" cy="133195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8F7A09" w:rsidP="008F7A09" w:rsidRDefault="008F7A09" w14:paraId="11A0302B" w14:textId="77777777">
                            <w:pPr>
                              <w:tabs>
                                <w:tab w:val="center" w:pos="1664"/>
                              </w:tabs>
                              <w:rPr>
                                <w:rFonts w:ascii="Arial" w:hAnsi="Arial" w:cs="Arial"/>
                                <w:bCs/>
                                <w:sz w:val="18"/>
                                <w:szCs w:val="18"/>
                              </w:rPr>
                            </w:pPr>
                            <w:r>
                              <w:rPr>
                                <w:rFonts w:ascii="Arial" w:hAnsi="Arial" w:cs="Arial"/>
                                <w:bCs/>
                                <w:sz w:val="18"/>
                                <w:szCs w:val="18"/>
                              </w:rPr>
                              <w:t>Associate Dean, Education</w:t>
                            </w:r>
                          </w:p>
                          <w:p w:rsidRPr="008F7A09" w:rsidR="008F7A09" w:rsidP="008F7A09" w:rsidRDefault="008F7A09" w14:paraId="35E06D6A" w14:textId="0C62DCD8">
                            <w:pPr>
                              <w:tabs>
                                <w:tab w:val="center" w:pos="1664"/>
                              </w:tabs>
                              <w:rPr>
                                <w:rFonts w:ascii="Arial" w:hAnsi="Arial" w:cs="Arial"/>
                                <w:bCs/>
                                <w:sz w:val="18"/>
                                <w:szCs w:val="18"/>
                              </w:rPr>
                            </w:pPr>
                            <w:r w:rsidRPr="004D7D5B">
                              <w:rPr>
                                <w:rFonts w:ascii="Arial" w:hAnsi="Arial" w:cs="Arial"/>
                                <w:bCs/>
                                <w:sz w:val="18"/>
                                <w:szCs w:val="18"/>
                              </w:rPr>
                              <w:t xml:space="preserve">Faculty of </w:t>
                            </w:r>
                            <w:r>
                              <w:rPr>
                                <w:rFonts w:ascii="Arial" w:hAnsi="Arial" w:cs="Arial"/>
                                <w:bCs/>
                                <w:sz w:val="18"/>
                                <w:szCs w:val="18"/>
                              </w:rPr>
                              <w:t>XXXXXX</w:t>
                            </w:r>
                          </w:p>
                          <w:p w:rsidRPr="00091A10" w:rsidR="008F7A09" w:rsidP="008F7A09" w:rsidRDefault="008F7A09" w14:paraId="7DD24DC7" w14:textId="77777777">
                            <w:pPr>
                              <w:rPr>
                                <w:rFonts w:ascii="Arial" w:hAnsi="Arial" w:cs="Arial"/>
                                <w:sz w:val="18"/>
                                <w:szCs w:val="18"/>
                              </w:rPr>
                            </w:pPr>
                            <w:hyperlink w:history="1" r:id="rId28">
                              <w:r w:rsidRPr="00D751EF">
                                <w:rPr>
                                  <w:rStyle w:val="Hyperlink"/>
                                  <w:rFonts w:ascii="Arial" w:hAnsi="Arial" w:cs="Arial"/>
                                  <w:sz w:val="18"/>
                                  <w:szCs w:val="18"/>
                                </w:rPr>
                                <w:t>..........@hull.ac.uk</w:t>
                              </w:r>
                            </w:hyperlink>
                          </w:p>
                          <w:p w:rsidR="008F7A09" w:rsidP="008F7A09" w:rsidRDefault="008F7A09" w14:paraId="07FEB612" w14:textId="77777777"/>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Text Box 7" style="position:absolute;left:0;text-align:left;margin-left:375.8pt;margin-top:26.65pt;width:121.95pt;height:104.9pt;z-index:25166131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spid="_x0000_s1027"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pgiJ+AEAANIDAAAOAAAAZHJzL2Uyb0RvYy54bWysU8tu2zAQvBfoPxC817Icu3EEy0HqwEWB&#10;9AGk+QCKoiSiEpdd0pbcr++SUhy3uRXVgeBqydmd2eHmduhadlToNJicp7M5Z8pIKLWpc/70ff9u&#10;zZnzwpSiBaNyflKO327fvtn0NlMLaKAtFTICMS7rbc4b722WJE42qhNuBlYZSlaAnfAUYp2UKHpC&#10;79pkMZ+/T3rA0iJI5Rz9vR+TfBvxq0pJ/7WqnPKszTn15uOKcS3Cmmw3IqtR2EbLqQ3xD110Qhsq&#10;eoa6F16wA+pXUJ2WCA4qP5PQJVBVWqrIgdik87/YPDbCqsiFxHH2LJP7f7Dyy/HRfkPmhw8w0AAj&#10;CWcfQP5wzMCuEaZWd4jQN0qUVDgNkiW9ddl0NUjtMhdAiv4zlDRkcfAQgYYKu6AK8WSETgM4nUVX&#10;g2cylFwt16vrJWeScunVVXqzWscaInu+btH5jwo6FjY5R5pqhBfHB+dDOyJ7PhKqOWh1uddtGwOs&#10;i12L7CjIAfv4Teh/HGtNOGwgXBsRw5/IM1AbSfqhGJguJxEC7QLKExFHGI1FD4E2DeAvznoyVc7d&#10;z4NAxVn7yZB4N+lyGVwYg+XqekEBXmaKy4wwkqBy7jkbtzs/OvdgUdcNVRrHZeCOBK90lOKlq6l9&#10;Mk5UaDJ5cOZlHE+9PMXtbwAAAP//AwBQSwMEFAAGAAgAAAAhACju82zfAAAACgEAAA8AAABkcnMv&#10;ZG93bnJldi54bWxMj0FugzAQRfeVegdrKnVTNYZQQyGYqK3UqtukOcCAJ4CCbYSdQG5fd9UsR//p&#10;/zfldtEDu9DkemskxKsIGJnGqt60Eg4/n8+vwJxHo3CwhiRcycG2ur8rsVB2Nju67H3LQolxBUro&#10;vB8Lzl3TkUa3siOZkB3tpNGHc2q5mnAO5Xrg6yhKucbehIUOR/roqDntz1rC8Xt+Evlcf/lDtntJ&#10;37HPanuV8vFhedsA87T4fxj+9IM6VMGptmejHBskZCJOAypBJAmwAOS5EMBqCes0iYFXJb99ofoF&#10;AAD//wMAUEsBAi0AFAAGAAgAAAAhALaDOJL+AAAA4QEAABMAAAAAAAAAAAAAAAAAAAAAAFtDb250&#10;ZW50X1R5cGVzXS54bWxQSwECLQAUAAYACAAAACEAOP0h/9YAAACUAQAACwAAAAAAAAAAAAAAAAAv&#10;AQAAX3JlbHMvLnJlbHNQSwECLQAUAAYACAAAACEAR6YIifgBAADSAwAADgAAAAAAAAAAAAAAAAAu&#10;AgAAZHJzL2Uyb0RvYy54bWxQSwECLQAUAAYACAAAACEAKO7zbN8AAAAKAQAADwAAAAAAAAAAAAAA&#10;AABSBAAAZHJzL2Rvd25yZXYueG1sUEsFBgAAAAAEAAQA8wAAAF4FAAAAAA==&#10;" w14:anchorId="79D43CFA">
                <v:textbox>
                  <w:txbxContent>
                    <w:p w:rsidR="008F7A09" w:rsidP="008F7A09" w:rsidRDefault="008F7A09" w14:paraId="11A0302B" w14:textId="77777777">
                      <w:pPr>
                        <w:tabs>
                          <w:tab w:val="center" w:pos="1664"/>
                        </w:tabs>
                        <w:rPr>
                          <w:rFonts w:ascii="Arial" w:hAnsi="Arial" w:cs="Arial"/>
                          <w:bCs/>
                          <w:sz w:val="18"/>
                          <w:szCs w:val="18"/>
                        </w:rPr>
                      </w:pPr>
                      <w:r>
                        <w:rPr>
                          <w:rFonts w:ascii="Arial" w:hAnsi="Arial" w:cs="Arial"/>
                          <w:bCs/>
                          <w:sz w:val="18"/>
                          <w:szCs w:val="18"/>
                        </w:rPr>
                        <w:t>Associate Dean, Education</w:t>
                      </w:r>
                    </w:p>
                    <w:p w:rsidRPr="008F7A09" w:rsidR="008F7A09" w:rsidP="008F7A09" w:rsidRDefault="008F7A09" w14:paraId="35E06D6A" w14:textId="0C62DCD8">
                      <w:pPr>
                        <w:tabs>
                          <w:tab w:val="center" w:pos="1664"/>
                        </w:tabs>
                        <w:rPr>
                          <w:rFonts w:ascii="Arial" w:hAnsi="Arial" w:cs="Arial"/>
                          <w:bCs/>
                          <w:sz w:val="18"/>
                          <w:szCs w:val="18"/>
                        </w:rPr>
                      </w:pPr>
                      <w:r w:rsidRPr="004D7D5B">
                        <w:rPr>
                          <w:rFonts w:ascii="Arial" w:hAnsi="Arial" w:cs="Arial"/>
                          <w:bCs/>
                          <w:sz w:val="18"/>
                          <w:szCs w:val="18"/>
                        </w:rPr>
                        <w:t xml:space="preserve">Faculty of </w:t>
                      </w:r>
                      <w:r>
                        <w:rPr>
                          <w:rFonts w:ascii="Arial" w:hAnsi="Arial" w:cs="Arial"/>
                          <w:bCs/>
                          <w:sz w:val="18"/>
                          <w:szCs w:val="18"/>
                        </w:rPr>
                        <w:t>XXXXXX</w:t>
                      </w:r>
                    </w:p>
                    <w:p w:rsidRPr="00091A10" w:rsidR="008F7A09" w:rsidP="008F7A09" w:rsidRDefault="008F7A09" w14:paraId="7DD24DC7" w14:textId="77777777">
                      <w:pPr>
                        <w:rPr>
                          <w:rFonts w:ascii="Arial" w:hAnsi="Arial" w:cs="Arial"/>
                          <w:sz w:val="18"/>
                          <w:szCs w:val="18"/>
                        </w:rPr>
                      </w:pPr>
                      <w:hyperlink w:history="1" r:id="rId29">
                        <w:r w:rsidRPr="00D751EF">
                          <w:rPr>
                            <w:rStyle w:val="Hyperlink"/>
                            <w:rFonts w:ascii="Arial" w:hAnsi="Arial" w:cs="Arial"/>
                            <w:sz w:val="18"/>
                            <w:szCs w:val="18"/>
                          </w:rPr>
                          <w:t>..........@hull.ac.uk</w:t>
                        </w:r>
                      </w:hyperlink>
                    </w:p>
                    <w:p w:rsidR="008F7A09" w:rsidP="008F7A09" w:rsidRDefault="008F7A09" w14:paraId="07FEB612" w14:textId="77777777"/>
                  </w:txbxContent>
                </v:textbox>
                <w10:wrap anchorx="margin"/>
              </v:shape>
            </w:pict>
          </mc:Fallback>
        </mc:AlternateContent>
      </w:r>
      <w:r>
        <w:t xml:space="preserve">Annexe 3b - </w:t>
      </w:r>
      <w:r w:rsidRPr="008F7A09">
        <w:t xml:space="preserve">RTS not approved letter </w:t>
      </w:r>
      <w:r w:rsidRPr="008F7A09" w:rsidR="0033603C">
        <w:t>template.</w:t>
      </w:r>
      <w:bookmarkEnd w:id="12"/>
    </w:p>
    <w:p w:rsidRPr="00DC6DB7" w:rsidR="008F7A09" w:rsidP="008F7A09" w:rsidRDefault="008F7A09" w14:paraId="7D2C30A5" w14:textId="1EC76264">
      <w:pPr>
        <w:rPr>
          <w:rFonts w:ascii="Calibri" w:hAnsi="Calibri" w:cs="Calibri"/>
        </w:rPr>
      </w:pPr>
      <w:r w:rsidRPr="00DC6DB7">
        <w:rPr>
          <w:rFonts w:ascii="Calibri" w:hAnsi="Calibri" w:cs="Calibri"/>
        </w:rPr>
        <w:t>Private and Confidential</w:t>
      </w:r>
      <w:r w:rsidRPr="00DC6DB7">
        <w:rPr>
          <w:rFonts w:ascii="Calibri" w:hAnsi="Calibri" w:cs="Calibri"/>
        </w:rPr>
        <w:tab/>
      </w:r>
      <w:r w:rsidRPr="00DC6DB7">
        <w:rPr>
          <w:rFonts w:ascii="Calibri" w:hAnsi="Calibri" w:cs="Calibri"/>
        </w:rPr>
        <w:tab/>
      </w:r>
      <w:r w:rsidRPr="00DC6DB7">
        <w:rPr>
          <w:rFonts w:ascii="Calibri" w:hAnsi="Calibri" w:cs="Calibri"/>
        </w:rPr>
        <w:tab/>
      </w:r>
      <w:r w:rsidRPr="00DC6DB7">
        <w:rPr>
          <w:rFonts w:ascii="Calibri" w:hAnsi="Calibri" w:cs="Calibri"/>
        </w:rPr>
        <w:tab/>
      </w:r>
      <w:r w:rsidRPr="00DC6DB7">
        <w:rPr>
          <w:rFonts w:ascii="Calibri" w:hAnsi="Calibri" w:cs="Calibri"/>
        </w:rPr>
        <w:tab/>
      </w:r>
      <w:r w:rsidRPr="00DC6DB7">
        <w:rPr>
          <w:rFonts w:ascii="Calibri" w:hAnsi="Calibri" w:cs="Calibri"/>
        </w:rPr>
        <w:tab/>
      </w:r>
      <w:r w:rsidRPr="00DC6DB7">
        <w:rPr>
          <w:rFonts w:ascii="Calibri" w:hAnsi="Calibri" w:cs="Calibri"/>
        </w:rPr>
        <w:tab/>
      </w:r>
    </w:p>
    <w:p w:rsidRPr="00DC6DB7" w:rsidR="008F7A09" w:rsidP="008F7A09" w:rsidRDefault="008F7A09" w14:paraId="235314DE" w14:textId="77777777">
      <w:pPr>
        <w:rPr>
          <w:rFonts w:ascii="Calibri" w:hAnsi="Calibri" w:cs="Calibri"/>
          <w:b/>
        </w:rPr>
      </w:pPr>
      <w:r w:rsidRPr="00DC6DB7">
        <w:rPr>
          <w:rFonts w:ascii="Calibri" w:hAnsi="Calibri" w:cs="Calibri"/>
          <w:b/>
        </w:rPr>
        <w:tab/>
      </w:r>
      <w:r w:rsidRPr="00DC6DB7">
        <w:rPr>
          <w:rFonts w:ascii="Calibri" w:hAnsi="Calibri" w:cs="Calibri"/>
          <w:b/>
        </w:rPr>
        <w:tab/>
      </w:r>
      <w:r w:rsidRPr="00DC6DB7">
        <w:rPr>
          <w:rFonts w:ascii="Calibri" w:hAnsi="Calibri" w:cs="Calibri"/>
          <w:b/>
        </w:rPr>
        <w:tab/>
      </w:r>
      <w:r w:rsidRPr="00DC6DB7">
        <w:rPr>
          <w:rFonts w:ascii="Calibri" w:hAnsi="Calibri" w:cs="Calibri"/>
          <w:b/>
        </w:rPr>
        <w:tab/>
      </w:r>
      <w:r w:rsidRPr="00DC6DB7">
        <w:rPr>
          <w:rFonts w:ascii="Calibri" w:hAnsi="Calibri" w:cs="Calibri"/>
          <w:b/>
        </w:rPr>
        <w:tab/>
      </w:r>
      <w:r w:rsidRPr="00DC6DB7">
        <w:rPr>
          <w:rFonts w:ascii="Calibri" w:hAnsi="Calibri" w:cs="Calibri"/>
          <w:b/>
        </w:rPr>
        <w:tab/>
      </w:r>
      <w:r w:rsidRPr="00DC6DB7">
        <w:rPr>
          <w:rFonts w:ascii="Calibri" w:hAnsi="Calibri" w:cs="Calibri"/>
          <w:b/>
        </w:rPr>
        <w:tab/>
      </w:r>
      <w:r w:rsidRPr="00DC6DB7">
        <w:rPr>
          <w:rFonts w:ascii="Calibri" w:hAnsi="Calibri" w:cs="Calibri"/>
          <w:b/>
        </w:rPr>
        <w:tab/>
      </w:r>
    </w:p>
    <w:p w:rsidRPr="00DC6DB7" w:rsidR="008F7A09" w:rsidP="008F7A09" w:rsidRDefault="008F7A09" w14:paraId="455443EB" w14:textId="77777777">
      <w:pPr>
        <w:rPr>
          <w:rFonts w:ascii="Calibri" w:hAnsi="Calibri" w:cs="Calibri"/>
        </w:rPr>
      </w:pPr>
      <w:r w:rsidRPr="00DC6DB7">
        <w:rPr>
          <w:rFonts w:ascii="Calibri" w:hAnsi="Calibri" w:cs="Calibri"/>
        </w:rPr>
        <w:t>Mr/Mrs/Miss/Dr XXXXX</w:t>
      </w:r>
    </w:p>
    <w:p w:rsidRPr="00DC6DB7" w:rsidR="008F7A09" w:rsidP="008F7A09" w:rsidRDefault="008F7A09" w14:paraId="4CBE5BD9" w14:textId="77777777">
      <w:pPr>
        <w:rPr>
          <w:rFonts w:ascii="Calibri" w:hAnsi="Calibri" w:cs="Calibri"/>
        </w:rPr>
      </w:pPr>
    </w:p>
    <w:p w:rsidRPr="00DC6DB7" w:rsidR="008F7A09" w:rsidP="008F7A09" w:rsidRDefault="008F7A09" w14:paraId="3DD666A1" w14:textId="77777777">
      <w:pPr>
        <w:rPr>
          <w:rFonts w:ascii="Calibri" w:hAnsi="Calibri" w:cs="Calibri"/>
          <w:bCs/>
        </w:rPr>
      </w:pPr>
      <w:r w:rsidRPr="00DC6DB7">
        <w:rPr>
          <w:rFonts w:ascii="Calibri" w:hAnsi="Calibri" w:cs="Calibri"/>
          <w:bCs/>
        </w:rPr>
        <w:t xml:space="preserve">Date </w:t>
      </w:r>
    </w:p>
    <w:p w:rsidRPr="00DC6DB7" w:rsidR="008F7A09" w:rsidP="008F7A09" w:rsidRDefault="008F7A09" w14:paraId="652BFD50" w14:textId="77777777">
      <w:pPr>
        <w:overflowPunct w:val="0"/>
        <w:autoSpaceDE w:val="0"/>
        <w:autoSpaceDN w:val="0"/>
        <w:adjustRightInd w:val="0"/>
        <w:spacing w:after="0" w:line="280" w:lineRule="exact"/>
        <w:textAlignment w:val="baseline"/>
        <w:rPr>
          <w:rFonts w:ascii="Calibri" w:hAnsi="Calibri" w:eastAsia="Times New Roman" w:cs="Calibri"/>
          <w:color w:val="000000"/>
        </w:rPr>
      </w:pPr>
      <w:r w:rsidRPr="00DC6DB7">
        <w:rPr>
          <w:rFonts w:ascii="Calibri" w:hAnsi="Calibri" w:eastAsia="Times New Roman" w:cs="Calibri"/>
          <w:color w:val="000000"/>
        </w:rPr>
        <w:t xml:space="preserve">Dear XXXX, </w:t>
      </w:r>
    </w:p>
    <w:p w:rsidRPr="00DC6DB7" w:rsidR="008F7A09" w:rsidP="008F7A09" w:rsidRDefault="008F7A09" w14:paraId="63A1C332" w14:textId="77777777">
      <w:pPr>
        <w:overflowPunct w:val="0"/>
        <w:autoSpaceDE w:val="0"/>
        <w:autoSpaceDN w:val="0"/>
        <w:adjustRightInd w:val="0"/>
        <w:spacing w:after="0" w:line="280" w:lineRule="exact"/>
        <w:textAlignment w:val="baseline"/>
        <w:rPr>
          <w:rFonts w:ascii="Calibri" w:hAnsi="Calibri" w:eastAsia="Times New Roman" w:cs="Calibri"/>
          <w:color w:val="000000"/>
        </w:rPr>
      </w:pPr>
    </w:p>
    <w:p w:rsidRPr="00DC6DB7" w:rsidR="008F7A09" w:rsidP="008F7A09" w:rsidRDefault="008F7A09" w14:paraId="4FCA4CE6" w14:textId="77777777">
      <w:pPr>
        <w:overflowPunct w:val="0"/>
        <w:autoSpaceDE w:val="0"/>
        <w:autoSpaceDN w:val="0"/>
        <w:adjustRightInd w:val="0"/>
        <w:spacing w:after="0" w:line="280" w:lineRule="exact"/>
        <w:textAlignment w:val="baseline"/>
        <w:rPr>
          <w:rFonts w:ascii="Calibri" w:hAnsi="Calibri" w:eastAsia="Times New Roman" w:cs="Calibri"/>
          <w:b/>
          <w:bCs/>
          <w:caps/>
          <w:color w:val="000000"/>
        </w:rPr>
      </w:pPr>
      <w:r w:rsidRPr="00DC6DB7">
        <w:rPr>
          <w:rFonts w:ascii="Calibri" w:hAnsi="Calibri" w:eastAsia="Times New Roman" w:cs="Calibri"/>
          <w:b/>
          <w:bCs/>
          <w:caps/>
          <w:color w:val="000000"/>
        </w:rPr>
        <w:t>recognised teacher status (RTS)</w:t>
      </w:r>
    </w:p>
    <w:p w:rsidRPr="00DC6DB7" w:rsidR="008F7A09" w:rsidP="008F7A09" w:rsidRDefault="008F7A09" w14:paraId="1EF4F770" w14:textId="77777777">
      <w:pPr>
        <w:tabs>
          <w:tab w:val="left" w:pos="1080"/>
          <w:tab w:val="center" w:pos="4680"/>
          <w:tab w:val="right" w:pos="9360"/>
        </w:tabs>
        <w:spacing w:after="0" w:line="240" w:lineRule="exact"/>
        <w:rPr>
          <w:rFonts w:ascii="Calibri" w:hAnsi="Calibri" w:eastAsia="Times New Roman" w:cs="Calibri"/>
        </w:rPr>
      </w:pPr>
    </w:p>
    <w:p w:rsidRPr="00DC6DB7" w:rsidR="008F7A09" w:rsidP="008F7A09" w:rsidRDefault="008F7A09" w14:paraId="36C53C09" w14:textId="77777777">
      <w:pPr>
        <w:tabs>
          <w:tab w:val="left" w:pos="1080"/>
          <w:tab w:val="center" w:pos="4680"/>
          <w:tab w:val="right" w:pos="9360"/>
        </w:tabs>
        <w:spacing w:after="0" w:line="240" w:lineRule="exact"/>
        <w:rPr>
          <w:rFonts w:ascii="Calibri" w:hAnsi="Calibri" w:eastAsia="Times New Roman" w:cs="Calibri"/>
        </w:rPr>
      </w:pPr>
      <w:r w:rsidRPr="00DC6DB7">
        <w:rPr>
          <w:rFonts w:ascii="Calibri" w:hAnsi="Calibri" w:eastAsia="Times New Roman" w:cs="Calibri"/>
        </w:rPr>
        <w:t>On behalf of the University, I regret to inform you that your Recognised Teacher Status application has not been approved due to the reasons detailed below:</w:t>
      </w:r>
    </w:p>
    <w:p w:rsidRPr="00DC6DB7" w:rsidR="008F7A09" w:rsidP="008F7A09" w:rsidRDefault="008F7A09" w14:paraId="479CEF86" w14:textId="77777777">
      <w:pPr>
        <w:tabs>
          <w:tab w:val="left" w:pos="1080"/>
          <w:tab w:val="center" w:pos="4680"/>
          <w:tab w:val="right" w:pos="9360"/>
        </w:tabs>
        <w:spacing w:after="0" w:line="240" w:lineRule="exact"/>
        <w:rPr>
          <w:rFonts w:ascii="Calibri" w:hAnsi="Calibri" w:eastAsia="Times New Roman" w:cs="Calibri"/>
        </w:rPr>
      </w:pPr>
    </w:p>
    <w:tbl>
      <w:tblPr>
        <w:tblStyle w:val="TableGrid"/>
        <w:tblW w:w="0" w:type="auto"/>
        <w:tblLook w:val="04A0" w:firstRow="1" w:lastRow="0" w:firstColumn="1" w:lastColumn="0" w:noHBand="0" w:noVBand="1"/>
      </w:tblPr>
      <w:tblGrid>
        <w:gridCol w:w="2467"/>
        <w:gridCol w:w="6549"/>
      </w:tblGrid>
      <w:tr w:rsidRPr="00DC6DB7" w:rsidR="008F7A09" w:rsidTr="001036FE" w14:paraId="499EECF9" w14:textId="77777777">
        <w:trPr>
          <w:trHeight w:val="331"/>
        </w:trPr>
        <w:tc>
          <w:tcPr>
            <w:tcW w:w="2547" w:type="dxa"/>
            <w:shd w:val="clear" w:color="auto" w:fill="DEEAF6" w:themeFill="accent1" w:themeFillTint="33"/>
          </w:tcPr>
          <w:p w:rsidRPr="00DC6DB7" w:rsidR="008F7A09" w:rsidP="001036FE" w:rsidRDefault="008F7A09" w14:paraId="6A9DC1BE" w14:textId="77777777">
            <w:pPr>
              <w:tabs>
                <w:tab w:val="left" w:pos="1080"/>
                <w:tab w:val="center" w:pos="4680"/>
                <w:tab w:val="right" w:pos="9360"/>
              </w:tabs>
              <w:spacing w:line="240" w:lineRule="exact"/>
              <w:rPr>
                <w:rFonts w:ascii="Calibri" w:hAnsi="Calibri" w:eastAsia="Times New Roman" w:cs="Calibri"/>
              </w:rPr>
            </w:pPr>
            <w:r w:rsidRPr="00DC6DB7">
              <w:rPr>
                <w:rFonts w:ascii="Calibri" w:hAnsi="Calibri" w:eastAsia="Times New Roman" w:cs="Calibri"/>
              </w:rPr>
              <w:t>Faculty of Affiliation:</w:t>
            </w:r>
          </w:p>
        </w:tc>
        <w:tc>
          <w:tcPr>
            <w:tcW w:w="6946" w:type="dxa"/>
          </w:tcPr>
          <w:p w:rsidRPr="00DC6DB7" w:rsidR="008F7A09" w:rsidP="001036FE" w:rsidRDefault="008F7A09" w14:paraId="411E7C9A" w14:textId="77777777">
            <w:pPr>
              <w:tabs>
                <w:tab w:val="left" w:pos="1080"/>
                <w:tab w:val="center" w:pos="4680"/>
                <w:tab w:val="right" w:pos="9360"/>
              </w:tabs>
              <w:spacing w:line="240" w:lineRule="exact"/>
              <w:rPr>
                <w:rFonts w:ascii="Calibri" w:hAnsi="Calibri" w:eastAsia="Times New Roman" w:cs="Calibri"/>
                <w:sz w:val="16"/>
                <w:szCs w:val="16"/>
              </w:rPr>
            </w:pPr>
          </w:p>
        </w:tc>
      </w:tr>
      <w:tr w:rsidRPr="00DC6DB7" w:rsidR="008F7A09" w:rsidTr="001036FE" w14:paraId="39D3FE70" w14:textId="77777777">
        <w:tc>
          <w:tcPr>
            <w:tcW w:w="2547" w:type="dxa"/>
            <w:shd w:val="clear" w:color="auto" w:fill="DEEAF6" w:themeFill="accent1" w:themeFillTint="33"/>
          </w:tcPr>
          <w:p w:rsidRPr="00DC6DB7" w:rsidR="008F7A09" w:rsidP="001036FE" w:rsidRDefault="008F7A09" w14:paraId="70F5DBCE" w14:textId="77777777">
            <w:pPr>
              <w:tabs>
                <w:tab w:val="left" w:pos="1080"/>
                <w:tab w:val="center" w:pos="4680"/>
                <w:tab w:val="right" w:pos="9360"/>
              </w:tabs>
              <w:spacing w:line="240" w:lineRule="exact"/>
              <w:rPr>
                <w:rFonts w:ascii="Calibri" w:hAnsi="Calibri" w:eastAsia="Times New Roman" w:cs="Calibri"/>
              </w:rPr>
            </w:pPr>
            <w:r w:rsidRPr="00DC6DB7">
              <w:rPr>
                <w:rFonts w:ascii="Calibri" w:hAnsi="Calibri" w:eastAsia="Times New Roman" w:cs="Calibri"/>
              </w:rPr>
              <w:t>Partner Institution:</w:t>
            </w:r>
          </w:p>
        </w:tc>
        <w:tc>
          <w:tcPr>
            <w:tcW w:w="6946" w:type="dxa"/>
          </w:tcPr>
          <w:p w:rsidRPr="00DC6DB7" w:rsidR="008F7A09" w:rsidP="001036FE" w:rsidRDefault="008F7A09" w14:paraId="22FE5564" w14:textId="77777777">
            <w:pPr>
              <w:tabs>
                <w:tab w:val="left" w:pos="1080"/>
                <w:tab w:val="center" w:pos="4680"/>
                <w:tab w:val="right" w:pos="9360"/>
              </w:tabs>
              <w:spacing w:line="240" w:lineRule="exact"/>
              <w:rPr>
                <w:rFonts w:ascii="Calibri" w:hAnsi="Calibri" w:eastAsia="Times New Roman" w:cs="Calibri"/>
                <w:sz w:val="16"/>
                <w:szCs w:val="16"/>
              </w:rPr>
            </w:pPr>
          </w:p>
          <w:p w:rsidRPr="00DC6DB7" w:rsidR="008F7A09" w:rsidP="001036FE" w:rsidRDefault="008F7A09" w14:paraId="121E9201" w14:textId="77777777">
            <w:pPr>
              <w:tabs>
                <w:tab w:val="left" w:pos="1080"/>
                <w:tab w:val="center" w:pos="4680"/>
                <w:tab w:val="right" w:pos="9360"/>
              </w:tabs>
              <w:spacing w:line="240" w:lineRule="exact"/>
              <w:rPr>
                <w:rFonts w:ascii="Calibri" w:hAnsi="Calibri" w:eastAsia="Times New Roman" w:cs="Calibri"/>
                <w:sz w:val="16"/>
                <w:szCs w:val="16"/>
              </w:rPr>
            </w:pPr>
          </w:p>
        </w:tc>
      </w:tr>
      <w:tr w:rsidRPr="00DC6DB7" w:rsidR="008F7A09" w:rsidTr="001036FE" w14:paraId="496AD686" w14:textId="77777777">
        <w:tc>
          <w:tcPr>
            <w:tcW w:w="2547" w:type="dxa"/>
            <w:shd w:val="clear" w:color="auto" w:fill="DEEAF6" w:themeFill="accent1" w:themeFillTint="33"/>
          </w:tcPr>
          <w:p w:rsidRPr="00DC6DB7" w:rsidR="008F7A09" w:rsidP="001036FE" w:rsidRDefault="008F7A09" w14:paraId="14D4F2DF" w14:textId="77777777">
            <w:pPr>
              <w:tabs>
                <w:tab w:val="left" w:pos="1080"/>
                <w:tab w:val="center" w:pos="4680"/>
                <w:tab w:val="right" w:pos="9360"/>
              </w:tabs>
              <w:spacing w:line="240" w:lineRule="exact"/>
              <w:rPr>
                <w:rFonts w:ascii="Calibri" w:hAnsi="Calibri" w:eastAsia="Times New Roman" w:cs="Calibri"/>
              </w:rPr>
            </w:pPr>
            <w:r w:rsidRPr="00DC6DB7">
              <w:rPr>
                <w:rFonts w:ascii="Calibri" w:hAnsi="Calibri" w:eastAsia="Times New Roman" w:cs="Calibri"/>
              </w:rPr>
              <w:t>Reasons RTS has not been approved:</w:t>
            </w:r>
          </w:p>
        </w:tc>
        <w:tc>
          <w:tcPr>
            <w:tcW w:w="6946" w:type="dxa"/>
          </w:tcPr>
          <w:p w:rsidRPr="00DC6DB7" w:rsidR="008F7A09" w:rsidP="001036FE" w:rsidRDefault="008F7A09" w14:paraId="487602DE" w14:textId="77777777">
            <w:pPr>
              <w:tabs>
                <w:tab w:val="left" w:pos="1080"/>
                <w:tab w:val="center" w:pos="4680"/>
                <w:tab w:val="right" w:pos="9360"/>
              </w:tabs>
              <w:spacing w:line="240" w:lineRule="exact"/>
              <w:rPr>
                <w:rFonts w:ascii="Calibri" w:hAnsi="Calibri" w:eastAsia="Times New Roman" w:cs="Calibri"/>
                <w:sz w:val="16"/>
                <w:szCs w:val="16"/>
              </w:rPr>
            </w:pPr>
          </w:p>
          <w:p w:rsidRPr="00DC6DB7" w:rsidR="008F7A09" w:rsidP="001036FE" w:rsidRDefault="008F7A09" w14:paraId="7258DEC7" w14:textId="77777777">
            <w:pPr>
              <w:tabs>
                <w:tab w:val="left" w:pos="1080"/>
                <w:tab w:val="center" w:pos="4680"/>
                <w:tab w:val="right" w:pos="9360"/>
              </w:tabs>
              <w:spacing w:line="240" w:lineRule="exact"/>
              <w:rPr>
                <w:rFonts w:ascii="Calibri" w:hAnsi="Calibri" w:eastAsia="Times New Roman" w:cs="Calibri"/>
                <w:sz w:val="16"/>
                <w:szCs w:val="16"/>
              </w:rPr>
            </w:pPr>
          </w:p>
          <w:p w:rsidRPr="00DC6DB7" w:rsidR="008F7A09" w:rsidP="001036FE" w:rsidRDefault="008F7A09" w14:paraId="56677A38" w14:textId="77777777">
            <w:pPr>
              <w:tabs>
                <w:tab w:val="left" w:pos="1080"/>
                <w:tab w:val="center" w:pos="4680"/>
                <w:tab w:val="right" w:pos="9360"/>
              </w:tabs>
              <w:spacing w:line="240" w:lineRule="exact"/>
              <w:rPr>
                <w:rFonts w:ascii="Calibri" w:hAnsi="Calibri" w:eastAsia="Times New Roman" w:cs="Calibri"/>
                <w:sz w:val="16"/>
                <w:szCs w:val="16"/>
              </w:rPr>
            </w:pPr>
          </w:p>
          <w:p w:rsidRPr="00DC6DB7" w:rsidR="008F7A09" w:rsidP="001036FE" w:rsidRDefault="008F7A09" w14:paraId="5AC88EFC" w14:textId="77777777">
            <w:pPr>
              <w:tabs>
                <w:tab w:val="left" w:pos="1080"/>
                <w:tab w:val="center" w:pos="4680"/>
                <w:tab w:val="right" w:pos="9360"/>
              </w:tabs>
              <w:spacing w:line="240" w:lineRule="exact"/>
              <w:rPr>
                <w:rFonts w:ascii="Calibri" w:hAnsi="Calibri" w:eastAsia="Times New Roman" w:cs="Calibri"/>
                <w:sz w:val="16"/>
                <w:szCs w:val="16"/>
              </w:rPr>
            </w:pPr>
          </w:p>
          <w:p w:rsidRPr="00DC6DB7" w:rsidR="008F7A09" w:rsidP="001036FE" w:rsidRDefault="008F7A09" w14:paraId="5B222ED0" w14:textId="77777777">
            <w:pPr>
              <w:tabs>
                <w:tab w:val="left" w:pos="1080"/>
                <w:tab w:val="center" w:pos="4680"/>
                <w:tab w:val="right" w:pos="9360"/>
              </w:tabs>
              <w:spacing w:line="240" w:lineRule="exact"/>
              <w:rPr>
                <w:rFonts w:ascii="Calibri" w:hAnsi="Calibri" w:eastAsia="Times New Roman" w:cs="Calibri"/>
                <w:sz w:val="16"/>
                <w:szCs w:val="16"/>
              </w:rPr>
            </w:pPr>
          </w:p>
        </w:tc>
      </w:tr>
    </w:tbl>
    <w:p w:rsidRPr="00DC6DB7" w:rsidR="008F7A09" w:rsidP="008F7A09" w:rsidRDefault="008F7A09" w14:paraId="22B4C147" w14:textId="77777777">
      <w:pPr>
        <w:tabs>
          <w:tab w:val="left" w:pos="1080"/>
          <w:tab w:val="center" w:pos="4680"/>
          <w:tab w:val="right" w:pos="9360"/>
        </w:tabs>
        <w:spacing w:after="0" w:line="240" w:lineRule="exact"/>
        <w:rPr>
          <w:rFonts w:ascii="Calibri" w:hAnsi="Calibri" w:eastAsia="Times New Roman" w:cs="Calibri"/>
        </w:rPr>
      </w:pPr>
    </w:p>
    <w:p w:rsidRPr="008F7A09" w:rsidR="008F7A09" w:rsidP="008F7A09" w:rsidRDefault="008F7A09" w14:paraId="5E653FAF" w14:textId="77777777">
      <w:pPr>
        <w:tabs>
          <w:tab w:val="left" w:pos="1080"/>
          <w:tab w:val="center" w:pos="4680"/>
          <w:tab w:val="right" w:pos="9360"/>
        </w:tabs>
        <w:spacing w:after="0" w:line="240" w:lineRule="exact"/>
        <w:rPr>
          <w:rFonts w:ascii="Calibri" w:hAnsi="Calibri" w:eastAsia="Times New Roman" w:cs="Calibri"/>
        </w:rPr>
      </w:pPr>
      <w:r w:rsidRPr="00DC6DB7">
        <w:rPr>
          <w:rFonts w:ascii="Calibri" w:hAnsi="Calibri" w:eastAsia="Times New Roman" w:cs="Calibri"/>
        </w:rPr>
        <w:t>It is recommended that these areas are addressed prior to the re-submission of an application for Recognised Teacher Status in this subject</w:t>
      </w:r>
      <w:r>
        <w:rPr>
          <w:rFonts w:ascii="Calibri" w:hAnsi="Calibri" w:eastAsia="Times New Roman" w:cs="Calibri"/>
        </w:rPr>
        <w:t xml:space="preserve"> </w:t>
      </w:r>
      <w:r w:rsidRPr="008F7A09">
        <w:rPr>
          <w:rFonts w:ascii="Calibri" w:hAnsi="Calibri" w:eastAsia="Times New Roman" w:cs="Calibri"/>
        </w:rPr>
        <w:t>area.</w:t>
      </w:r>
    </w:p>
    <w:p w:rsidRPr="008F7A09" w:rsidR="008F7A09" w:rsidP="008F7A09" w:rsidRDefault="008F7A09" w14:paraId="6D48F417" w14:textId="77777777">
      <w:pPr>
        <w:tabs>
          <w:tab w:val="left" w:pos="1080"/>
          <w:tab w:val="center" w:pos="4680"/>
          <w:tab w:val="right" w:pos="9360"/>
        </w:tabs>
        <w:spacing w:after="0" w:line="240" w:lineRule="exact"/>
        <w:rPr>
          <w:rFonts w:ascii="Calibri" w:hAnsi="Calibri" w:eastAsia="Times New Roman" w:cs="Calibri"/>
        </w:rPr>
      </w:pPr>
    </w:p>
    <w:p w:rsidRPr="008F7A09" w:rsidR="008F7A09" w:rsidP="008F7A09" w:rsidRDefault="008F7A09" w14:paraId="22C8F631" w14:textId="77777777">
      <w:pPr>
        <w:tabs>
          <w:tab w:val="left" w:pos="1080"/>
          <w:tab w:val="center" w:pos="4680"/>
          <w:tab w:val="right" w:pos="9360"/>
        </w:tabs>
        <w:spacing w:after="0" w:line="240" w:lineRule="exact"/>
        <w:rPr>
          <w:rFonts w:ascii="Calibri" w:hAnsi="Calibri" w:eastAsia="Times New Roman" w:cs="Calibri"/>
        </w:rPr>
      </w:pPr>
    </w:p>
    <w:p w:rsidRPr="008F7A09" w:rsidR="008F7A09" w:rsidP="008F7A09" w:rsidRDefault="008F7A09" w14:paraId="12997591" w14:textId="77777777">
      <w:pPr>
        <w:tabs>
          <w:tab w:val="left" w:pos="1080"/>
          <w:tab w:val="center" w:pos="4680"/>
          <w:tab w:val="right" w:pos="9360"/>
        </w:tabs>
        <w:spacing w:after="0" w:line="240" w:lineRule="exact"/>
        <w:rPr>
          <w:rFonts w:ascii="Calibri" w:hAnsi="Calibri" w:eastAsia="Times New Roman" w:cs="Calibri"/>
        </w:rPr>
      </w:pPr>
      <w:r w:rsidRPr="008F7A09">
        <w:rPr>
          <w:rFonts w:ascii="Calibri" w:hAnsi="Calibri" w:eastAsia="Times New Roman" w:cs="Calibri"/>
        </w:rPr>
        <w:t>Yours sincerely</w:t>
      </w:r>
    </w:p>
    <w:p w:rsidRPr="008F7A09" w:rsidR="008F7A09" w:rsidP="008F7A09" w:rsidRDefault="008F7A09" w14:paraId="471676B0" w14:textId="77777777">
      <w:pPr>
        <w:tabs>
          <w:tab w:val="left" w:pos="1080"/>
          <w:tab w:val="center" w:pos="4680"/>
          <w:tab w:val="right" w:pos="9360"/>
        </w:tabs>
        <w:spacing w:after="0" w:line="240" w:lineRule="exact"/>
        <w:rPr>
          <w:rFonts w:ascii="Calibri" w:hAnsi="Calibri" w:eastAsia="Times New Roman" w:cs="Calibri"/>
        </w:rPr>
      </w:pPr>
    </w:p>
    <w:p w:rsidRPr="008F7A09" w:rsidR="008F7A09" w:rsidP="008F7A09" w:rsidRDefault="008F7A09" w14:paraId="43D4233E" w14:textId="77777777">
      <w:pPr>
        <w:tabs>
          <w:tab w:val="left" w:pos="1080"/>
          <w:tab w:val="center" w:pos="4680"/>
          <w:tab w:val="right" w:pos="9360"/>
        </w:tabs>
        <w:spacing w:after="0" w:line="240" w:lineRule="exact"/>
        <w:rPr>
          <w:rFonts w:ascii="Calibri" w:hAnsi="Calibri" w:eastAsia="Times New Roman" w:cs="Calibri"/>
        </w:rPr>
      </w:pPr>
    </w:p>
    <w:p w:rsidRPr="008F7A09" w:rsidR="008F7A09" w:rsidP="008F7A09" w:rsidRDefault="008F7A09" w14:paraId="3C58CB2E" w14:textId="77777777">
      <w:pPr>
        <w:rPr>
          <w:rFonts w:ascii="Calibri" w:hAnsi="Calibri" w:cs="Calibri"/>
        </w:rPr>
      </w:pPr>
      <w:r w:rsidRPr="008F7A09">
        <w:rPr>
          <w:rFonts w:ascii="Calibri" w:hAnsi="Calibri" w:cs="Calibri"/>
        </w:rPr>
        <w:t>Associate Dean, Education</w:t>
      </w:r>
    </w:p>
    <w:p w:rsidRPr="008F7A09" w:rsidR="008F7A09" w:rsidP="008F7A09" w:rsidRDefault="008F7A09" w14:paraId="35776C64" w14:textId="77777777">
      <w:pPr>
        <w:rPr>
          <w:rFonts w:ascii="Calibri" w:hAnsi="Calibri" w:cs="Calibri"/>
        </w:rPr>
      </w:pPr>
      <w:r w:rsidRPr="008F7A09">
        <w:rPr>
          <w:rFonts w:ascii="Calibri" w:hAnsi="Calibri" w:cs="Calibri"/>
        </w:rPr>
        <w:t>Faculty of ……………….</w:t>
      </w:r>
    </w:p>
    <w:p w:rsidRPr="008F7A09" w:rsidR="008F7A09" w:rsidP="008F7A09" w:rsidRDefault="008F7A09" w14:paraId="41861983" w14:textId="77777777">
      <w:pPr>
        <w:rPr>
          <w:rFonts w:ascii="Calibri" w:hAnsi="Calibri" w:cs="Calibri"/>
          <w:lang w:val="fr-FR"/>
        </w:rPr>
      </w:pPr>
      <w:proofErr w:type="spellStart"/>
      <w:r w:rsidRPr="008F7A09">
        <w:rPr>
          <w:rFonts w:ascii="Calibri" w:hAnsi="Calibri" w:cs="Calibri"/>
          <w:lang w:val="fr-FR"/>
        </w:rPr>
        <w:t>Encs</w:t>
      </w:r>
      <w:proofErr w:type="spellEnd"/>
    </w:p>
    <w:p w:rsidRPr="008F7A09" w:rsidR="008F7A09" w:rsidP="008F7A09" w:rsidRDefault="008F7A09" w14:paraId="35FEB3F1" w14:textId="508D809E">
      <w:pPr>
        <w:pStyle w:val="MainBullet"/>
        <w:numPr>
          <w:ilvl w:val="0"/>
          <w:numId w:val="0"/>
        </w:numPr>
        <w:rPr>
          <w:lang w:val="en-GB" w:eastAsia="zh-CN"/>
        </w:rPr>
      </w:pPr>
      <w:r w:rsidRPr="008F7A09">
        <w:rPr>
          <w:rFonts w:ascii="Calibri" w:hAnsi="Calibri" w:cs="Calibri" w:eastAsiaTheme="minorEastAsia"/>
          <w:bCs w:val="0"/>
          <w:szCs w:val="22"/>
          <w:lang w:val="fr-FR" w:eastAsia="zh-CN"/>
        </w:rPr>
        <w:t>CC</w:t>
      </w:r>
      <w:r w:rsidRPr="008F7A09">
        <w:rPr>
          <w:rFonts w:ascii="Arial" w:hAnsi="Arial" w:eastAsiaTheme="minorEastAsia"/>
          <w:bCs w:val="0"/>
          <w:szCs w:val="22"/>
          <w:lang w:val="fr-FR" w:eastAsia="zh-CN"/>
        </w:rPr>
        <w:t xml:space="preserve">  </w:t>
      </w:r>
    </w:p>
    <w:p w:rsidRPr="003C6FD3" w:rsidR="00523039" w:rsidP="003C6FD3" w:rsidRDefault="00523039" w14:paraId="57E5C063" w14:textId="5843A430">
      <w:pPr>
        <w:pStyle w:val="Heading1"/>
      </w:pPr>
      <w:r>
        <w:br w:type="page"/>
      </w:r>
    </w:p>
    <w:p w:rsidRPr="00DC1437" w:rsidR="008F2463" w:rsidP="008A6142" w:rsidRDefault="008F2463" w14:paraId="18EFB27B" w14:textId="0719F7CE">
      <w:pPr>
        <w:pStyle w:val="Heading1"/>
      </w:pPr>
      <w:bookmarkStart w:name="_Toc230684245" w:id="13"/>
      <w:r w:rsidRPr="00DC1437">
        <w:lastRenderedPageBreak/>
        <w:t xml:space="preserve">Version </w:t>
      </w:r>
      <w:r w:rsidR="00085124">
        <w:t>c</w:t>
      </w:r>
      <w:r w:rsidRPr="00DC1437">
        <w:t>ontrol</w:t>
      </w:r>
      <w:bookmarkEnd w:id="13"/>
    </w:p>
    <w:tbl>
      <w:tblPr>
        <w:tblStyle w:val="TableGrid"/>
        <w:tblW w:w="5000" w:type="pct"/>
        <w:tblLook w:val="04A0" w:firstRow="1" w:lastRow="0" w:firstColumn="1" w:lastColumn="0" w:noHBand="0" w:noVBand="1"/>
      </w:tblPr>
      <w:tblGrid>
        <w:gridCol w:w="1032"/>
        <w:gridCol w:w="3253"/>
        <w:gridCol w:w="1774"/>
        <w:gridCol w:w="2957"/>
      </w:tblGrid>
      <w:tr w:rsidRPr="002E6BBA" w:rsidR="008F2463" w:rsidTr="00BD54B2" w14:paraId="45DEB1E7" w14:textId="3E350BF8">
        <w:tc>
          <w:tcPr>
            <w:tcW w:w="572" w:type="pct"/>
          </w:tcPr>
          <w:p w:rsidRPr="002E6BBA" w:rsidR="008F2463" w:rsidP="008F2463" w:rsidRDefault="008F2463" w14:paraId="11A6EA5B" w14:textId="251ABB18">
            <w:pPr>
              <w:rPr>
                <w:rFonts w:cs="Arial"/>
                <w:b/>
                <w:bCs/>
              </w:rPr>
            </w:pPr>
            <w:r w:rsidRPr="002E6BBA">
              <w:rPr>
                <w:rFonts w:cs="Arial"/>
                <w:b/>
                <w:bCs/>
              </w:rPr>
              <w:t>Version</w:t>
            </w:r>
          </w:p>
        </w:tc>
        <w:tc>
          <w:tcPr>
            <w:tcW w:w="1804" w:type="pct"/>
          </w:tcPr>
          <w:p w:rsidRPr="002E6BBA" w:rsidR="008F2463" w:rsidP="008F2463" w:rsidRDefault="008F2463" w14:paraId="4B79674B" w14:textId="6C675955">
            <w:pPr>
              <w:rPr>
                <w:rFonts w:cs="Arial"/>
                <w:b/>
                <w:bCs/>
              </w:rPr>
            </w:pPr>
            <w:r w:rsidRPr="002E6BBA">
              <w:rPr>
                <w:rFonts w:cs="Arial"/>
                <w:b/>
                <w:bCs/>
              </w:rPr>
              <w:t>Author</w:t>
            </w:r>
          </w:p>
        </w:tc>
        <w:tc>
          <w:tcPr>
            <w:tcW w:w="984" w:type="pct"/>
          </w:tcPr>
          <w:p w:rsidRPr="002E6BBA" w:rsidR="008F2463" w:rsidP="008F2463" w:rsidRDefault="008F2463" w14:paraId="0B7C97F8" w14:textId="31A7D01B">
            <w:pPr>
              <w:rPr>
                <w:rFonts w:cs="Arial"/>
                <w:b/>
                <w:bCs/>
              </w:rPr>
            </w:pPr>
            <w:r w:rsidRPr="002E6BBA">
              <w:rPr>
                <w:rFonts w:cs="Arial"/>
                <w:b/>
                <w:bCs/>
              </w:rPr>
              <w:t>Date approved</w:t>
            </w:r>
          </w:p>
        </w:tc>
        <w:tc>
          <w:tcPr>
            <w:tcW w:w="1640" w:type="pct"/>
          </w:tcPr>
          <w:p w:rsidRPr="002E6BBA" w:rsidR="008F2463" w:rsidP="008F2463" w:rsidRDefault="008F2463" w14:paraId="1418FD04" w14:textId="0A19A50A">
            <w:pPr>
              <w:rPr>
                <w:rFonts w:cs="Arial"/>
                <w:b/>
                <w:bCs/>
              </w:rPr>
            </w:pPr>
            <w:r w:rsidRPr="002E6BBA">
              <w:rPr>
                <w:rFonts w:cs="Arial"/>
                <w:b/>
                <w:bCs/>
              </w:rPr>
              <w:t>Relevant sections</w:t>
            </w:r>
          </w:p>
        </w:tc>
      </w:tr>
      <w:tr w:rsidRPr="002E6BBA" w:rsidR="00BD54B2" w:rsidTr="00BD54B2" w14:paraId="360D795C" w14:textId="77777777">
        <w:tc>
          <w:tcPr>
            <w:tcW w:w="572" w:type="pct"/>
          </w:tcPr>
          <w:p w:rsidR="00BD54B2" w:rsidP="00A850FC" w:rsidRDefault="00BD54B2" w14:paraId="585D16DE" w14:textId="22A1FBE6">
            <w:pPr>
              <w:rPr>
                <w:rFonts w:cs="Arial"/>
                <w:sz w:val="20"/>
                <w:szCs w:val="20"/>
              </w:rPr>
            </w:pPr>
            <w:r>
              <w:rPr>
                <w:rFonts w:cs="Arial"/>
                <w:sz w:val="20"/>
                <w:szCs w:val="20"/>
              </w:rPr>
              <w:t>V3 02</w:t>
            </w:r>
          </w:p>
        </w:tc>
        <w:tc>
          <w:tcPr>
            <w:tcW w:w="1804" w:type="pct"/>
          </w:tcPr>
          <w:p w:rsidRPr="00685DC9" w:rsidR="00BD54B2" w:rsidP="00A850FC" w:rsidRDefault="00BD54B2" w14:paraId="0643251C" w14:textId="2FCC7DAC">
            <w:pPr>
              <w:rPr>
                <w:rFonts w:cs="Arial"/>
                <w:sz w:val="20"/>
                <w:szCs w:val="20"/>
              </w:rPr>
            </w:pPr>
            <w:r>
              <w:rPr>
                <w:rFonts w:cs="Arial"/>
                <w:sz w:val="20"/>
                <w:szCs w:val="20"/>
              </w:rPr>
              <w:t>Associate Director Academic Partnerships</w:t>
            </w:r>
          </w:p>
        </w:tc>
        <w:tc>
          <w:tcPr>
            <w:tcW w:w="984" w:type="pct"/>
          </w:tcPr>
          <w:p w:rsidRPr="00685DC9" w:rsidR="00BD54B2" w:rsidP="00A850FC" w:rsidRDefault="00BD54B2" w14:paraId="58F34A35" w14:textId="3954F6FC">
            <w:pPr>
              <w:rPr>
                <w:rFonts w:cs="Arial"/>
                <w:sz w:val="20"/>
                <w:szCs w:val="20"/>
              </w:rPr>
            </w:pPr>
            <w:r>
              <w:rPr>
                <w:rFonts w:cs="Arial"/>
                <w:sz w:val="20"/>
                <w:szCs w:val="20"/>
              </w:rPr>
              <w:t>Education Committee – May 2026</w:t>
            </w:r>
          </w:p>
        </w:tc>
        <w:tc>
          <w:tcPr>
            <w:tcW w:w="1640" w:type="pct"/>
          </w:tcPr>
          <w:p w:rsidR="00BD54B2" w:rsidP="00A850FC" w:rsidRDefault="00BD54B2" w14:paraId="0872C573" w14:textId="6E0A2DE1">
            <w:pPr>
              <w:rPr>
                <w:rFonts w:cs="Arial"/>
                <w:sz w:val="20"/>
                <w:szCs w:val="20"/>
              </w:rPr>
            </w:pPr>
            <w:r>
              <w:rPr>
                <w:rFonts w:cs="Arial"/>
                <w:sz w:val="20"/>
                <w:szCs w:val="20"/>
              </w:rPr>
              <w:t xml:space="preserve">Para 4.3 - </w:t>
            </w:r>
            <w:r w:rsidRPr="00BD54B2">
              <w:rPr>
                <w:rFonts w:cs="Arial"/>
                <w:sz w:val="20"/>
                <w:szCs w:val="20"/>
              </w:rPr>
              <w:t>new paragraph t</w:t>
            </w:r>
            <w:r>
              <w:rPr>
                <w:rFonts w:cs="Arial"/>
                <w:sz w:val="20"/>
                <w:szCs w:val="20"/>
              </w:rPr>
              <w:t>o</w:t>
            </w:r>
            <w:r w:rsidRPr="00BD54B2">
              <w:rPr>
                <w:rFonts w:cs="Arial"/>
                <w:sz w:val="20"/>
                <w:szCs w:val="20"/>
              </w:rPr>
              <w:t xml:space="preserve"> clarif</w:t>
            </w:r>
            <w:r>
              <w:rPr>
                <w:rFonts w:cs="Arial"/>
                <w:sz w:val="20"/>
                <w:szCs w:val="20"/>
              </w:rPr>
              <w:t>y</w:t>
            </w:r>
            <w:r w:rsidRPr="00BD54B2">
              <w:rPr>
                <w:rFonts w:cs="Arial"/>
                <w:sz w:val="20"/>
                <w:szCs w:val="20"/>
              </w:rPr>
              <w:t xml:space="preserve"> arrangements for granting RTS at the London Study Centre and other campus-based locations.</w:t>
            </w:r>
          </w:p>
        </w:tc>
      </w:tr>
      <w:tr w:rsidRPr="002E6BBA" w:rsidR="00A850FC" w:rsidTr="00BD54B2" w14:paraId="6070292D" w14:textId="77777777">
        <w:tc>
          <w:tcPr>
            <w:tcW w:w="572" w:type="pct"/>
          </w:tcPr>
          <w:p w:rsidRPr="00685DC9" w:rsidR="00A850FC" w:rsidP="00A850FC" w:rsidRDefault="00A850FC" w14:paraId="7081A248" w14:textId="2EA73ADE">
            <w:pPr>
              <w:rPr>
                <w:rFonts w:cs="Arial"/>
                <w:sz w:val="20"/>
                <w:szCs w:val="20"/>
              </w:rPr>
            </w:pPr>
            <w:r>
              <w:rPr>
                <w:rFonts w:cs="Arial"/>
                <w:sz w:val="20"/>
                <w:szCs w:val="20"/>
              </w:rPr>
              <w:t>V 3 01</w:t>
            </w:r>
          </w:p>
        </w:tc>
        <w:tc>
          <w:tcPr>
            <w:tcW w:w="1804" w:type="pct"/>
          </w:tcPr>
          <w:p w:rsidRPr="00685DC9" w:rsidR="00A850FC" w:rsidP="00A850FC" w:rsidRDefault="00A850FC" w14:paraId="383B941A" w14:textId="45761497">
            <w:pPr>
              <w:rPr>
                <w:rFonts w:cs="Arial"/>
                <w:sz w:val="20"/>
                <w:szCs w:val="20"/>
              </w:rPr>
            </w:pPr>
            <w:r w:rsidRPr="00685DC9">
              <w:rPr>
                <w:rFonts w:cs="Arial"/>
                <w:sz w:val="20"/>
                <w:szCs w:val="20"/>
              </w:rPr>
              <w:t>Quality Manager, Quality Support Service.</w:t>
            </w:r>
          </w:p>
        </w:tc>
        <w:tc>
          <w:tcPr>
            <w:tcW w:w="984" w:type="pct"/>
          </w:tcPr>
          <w:p w:rsidRPr="00685DC9" w:rsidR="00A850FC" w:rsidP="00A850FC" w:rsidRDefault="00A850FC" w14:paraId="5E00B1BB" w14:textId="13315C28">
            <w:pPr>
              <w:rPr>
                <w:rFonts w:cs="Arial"/>
                <w:sz w:val="20"/>
                <w:szCs w:val="20"/>
              </w:rPr>
            </w:pPr>
            <w:r w:rsidRPr="00685DC9">
              <w:rPr>
                <w:rFonts w:cs="Arial"/>
                <w:sz w:val="20"/>
                <w:szCs w:val="20"/>
              </w:rPr>
              <w:t xml:space="preserve">Housekeeping, </w:t>
            </w:r>
            <w:r>
              <w:rPr>
                <w:rFonts w:cs="Arial"/>
                <w:sz w:val="20"/>
                <w:szCs w:val="20"/>
              </w:rPr>
              <w:t>March 2025</w:t>
            </w:r>
            <w:r w:rsidRPr="00685DC9">
              <w:rPr>
                <w:rFonts w:cs="Arial"/>
                <w:sz w:val="20"/>
                <w:szCs w:val="20"/>
              </w:rPr>
              <w:t>.</w:t>
            </w:r>
          </w:p>
          <w:p w:rsidRPr="00685DC9" w:rsidR="00A850FC" w:rsidP="00A850FC" w:rsidRDefault="00A850FC" w14:paraId="60AD6B4E" w14:textId="77777777">
            <w:pPr>
              <w:rPr>
                <w:rFonts w:cs="Arial"/>
                <w:sz w:val="20"/>
                <w:szCs w:val="20"/>
              </w:rPr>
            </w:pPr>
          </w:p>
        </w:tc>
        <w:tc>
          <w:tcPr>
            <w:tcW w:w="1640" w:type="pct"/>
          </w:tcPr>
          <w:p w:rsidRPr="00685DC9" w:rsidR="00A850FC" w:rsidP="00A850FC" w:rsidRDefault="00A850FC" w14:paraId="77FA8293" w14:textId="293863DE">
            <w:pPr>
              <w:rPr>
                <w:rFonts w:cs="Arial"/>
                <w:sz w:val="20"/>
                <w:szCs w:val="20"/>
              </w:rPr>
            </w:pPr>
            <w:r>
              <w:rPr>
                <w:rFonts w:cs="Arial"/>
                <w:sz w:val="20"/>
                <w:szCs w:val="20"/>
              </w:rPr>
              <w:t>Updated to reflect new committee structure</w:t>
            </w:r>
          </w:p>
        </w:tc>
      </w:tr>
      <w:tr w:rsidRPr="002E6BBA" w:rsidR="008F7A09" w:rsidTr="00BD54B2" w14:paraId="04C0DC0E" w14:textId="1DAF46B7">
        <w:tc>
          <w:tcPr>
            <w:tcW w:w="572" w:type="pct"/>
          </w:tcPr>
          <w:p w:rsidRPr="00685DC9" w:rsidR="008F7A09" w:rsidP="008F7A09" w:rsidRDefault="008F7A09" w14:paraId="0B5BB639" w14:textId="7894E7A9">
            <w:pPr>
              <w:rPr>
                <w:rFonts w:cs="Arial"/>
                <w:sz w:val="20"/>
                <w:szCs w:val="20"/>
              </w:rPr>
            </w:pPr>
          </w:p>
        </w:tc>
        <w:tc>
          <w:tcPr>
            <w:tcW w:w="1804" w:type="pct"/>
          </w:tcPr>
          <w:p w:rsidRPr="00685DC9" w:rsidR="008F7A09" w:rsidP="008F7A09" w:rsidRDefault="008F7A09" w14:paraId="586A713D" w14:textId="49E89337">
            <w:pPr>
              <w:rPr>
                <w:rFonts w:cs="Arial"/>
                <w:sz w:val="20"/>
                <w:szCs w:val="20"/>
              </w:rPr>
            </w:pPr>
            <w:r w:rsidRPr="00685DC9">
              <w:rPr>
                <w:rFonts w:cs="Arial"/>
                <w:sz w:val="20"/>
                <w:szCs w:val="20"/>
              </w:rPr>
              <w:t>Quality Manager, Quality Support Service.</w:t>
            </w:r>
          </w:p>
        </w:tc>
        <w:tc>
          <w:tcPr>
            <w:tcW w:w="984" w:type="pct"/>
          </w:tcPr>
          <w:p w:rsidRPr="00685DC9" w:rsidR="00685DC9" w:rsidP="00685DC9" w:rsidRDefault="00685DC9" w14:paraId="7F4CDE50" w14:textId="77777777">
            <w:pPr>
              <w:rPr>
                <w:rFonts w:cs="Arial"/>
                <w:sz w:val="20"/>
                <w:szCs w:val="20"/>
              </w:rPr>
            </w:pPr>
            <w:r w:rsidRPr="00685DC9">
              <w:rPr>
                <w:rFonts w:cs="Arial"/>
                <w:sz w:val="20"/>
                <w:szCs w:val="20"/>
              </w:rPr>
              <w:t>Housekeeping, June 2024.</w:t>
            </w:r>
          </w:p>
          <w:p w:rsidRPr="00685DC9" w:rsidR="008F7A09" w:rsidP="008F7A09" w:rsidRDefault="008F7A09" w14:paraId="06870469" w14:textId="0F605FEE">
            <w:pPr>
              <w:rPr>
                <w:rFonts w:cs="Arial"/>
                <w:sz w:val="20"/>
                <w:szCs w:val="20"/>
              </w:rPr>
            </w:pPr>
          </w:p>
        </w:tc>
        <w:tc>
          <w:tcPr>
            <w:tcW w:w="1640" w:type="pct"/>
          </w:tcPr>
          <w:p w:rsidRPr="00685DC9" w:rsidR="008F7A09" w:rsidP="008F7A09" w:rsidRDefault="008F7A09" w14:paraId="6838A029" w14:textId="3B6CEB17">
            <w:pPr>
              <w:rPr>
                <w:rFonts w:cs="Arial"/>
                <w:sz w:val="20"/>
                <w:szCs w:val="20"/>
              </w:rPr>
            </w:pPr>
            <w:r w:rsidRPr="00685DC9">
              <w:rPr>
                <w:rFonts w:cs="Arial"/>
                <w:sz w:val="20"/>
                <w:szCs w:val="20"/>
              </w:rPr>
              <w:t xml:space="preserve">Migrated to new </w:t>
            </w:r>
            <w:proofErr w:type="spellStart"/>
            <w:r w:rsidRPr="00685DC9">
              <w:rPr>
                <w:rFonts w:cs="Arial"/>
                <w:sz w:val="20"/>
                <w:szCs w:val="20"/>
              </w:rPr>
              <w:t>UoH</w:t>
            </w:r>
            <w:proofErr w:type="spellEnd"/>
            <w:r w:rsidRPr="00685DC9">
              <w:rPr>
                <w:rFonts w:cs="Arial"/>
                <w:sz w:val="20"/>
                <w:szCs w:val="20"/>
              </w:rPr>
              <w:t xml:space="preserve"> template.</w:t>
            </w:r>
          </w:p>
        </w:tc>
      </w:tr>
      <w:tr w:rsidRPr="002E6BBA" w:rsidR="008F7A09" w:rsidTr="00BD54B2" w14:paraId="2B4E243D" w14:textId="5F65423F">
        <w:tc>
          <w:tcPr>
            <w:tcW w:w="572" w:type="pct"/>
          </w:tcPr>
          <w:p w:rsidRPr="00685DC9" w:rsidR="008F7A09" w:rsidP="008F7A09" w:rsidRDefault="008F7A09" w14:paraId="75C6C97E" w14:textId="50BB1D7C">
            <w:pPr>
              <w:rPr>
                <w:rFonts w:cs="Arial"/>
                <w:sz w:val="20"/>
                <w:szCs w:val="20"/>
              </w:rPr>
            </w:pPr>
            <w:r w:rsidRPr="00685DC9">
              <w:rPr>
                <w:rFonts w:cs="Arial"/>
                <w:sz w:val="20"/>
                <w:szCs w:val="20"/>
              </w:rPr>
              <w:t>V 3 00</w:t>
            </w:r>
          </w:p>
        </w:tc>
        <w:tc>
          <w:tcPr>
            <w:tcW w:w="1804" w:type="pct"/>
          </w:tcPr>
          <w:p w:rsidRPr="00685DC9" w:rsidR="008F7A09" w:rsidP="008F7A09" w:rsidRDefault="008F7A09" w14:paraId="662CE0C1" w14:textId="3566F3C4">
            <w:pPr>
              <w:rPr>
                <w:rFonts w:cs="Arial"/>
                <w:sz w:val="20"/>
                <w:szCs w:val="20"/>
              </w:rPr>
            </w:pPr>
            <w:r w:rsidRPr="00685DC9">
              <w:rPr>
                <w:rFonts w:cs="Arial"/>
                <w:sz w:val="20"/>
                <w:szCs w:val="20"/>
              </w:rPr>
              <w:t>Working Group, Quality Support Service</w:t>
            </w:r>
          </w:p>
        </w:tc>
        <w:tc>
          <w:tcPr>
            <w:tcW w:w="984" w:type="pct"/>
          </w:tcPr>
          <w:p w:rsidRPr="00685DC9" w:rsidR="008F7A09" w:rsidP="008F7A09" w:rsidRDefault="008F7A09" w14:paraId="62B74139" w14:textId="49A27840">
            <w:pPr>
              <w:rPr>
                <w:rFonts w:cs="Arial"/>
                <w:sz w:val="20"/>
                <w:szCs w:val="20"/>
              </w:rPr>
            </w:pPr>
            <w:r w:rsidRPr="00685DC9">
              <w:rPr>
                <w:rFonts w:cs="Arial"/>
                <w:sz w:val="20"/>
                <w:szCs w:val="20"/>
              </w:rPr>
              <w:t>Education Student Experience Committee, May 2024</w:t>
            </w:r>
          </w:p>
        </w:tc>
        <w:tc>
          <w:tcPr>
            <w:tcW w:w="1640" w:type="pct"/>
          </w:tcPr>
          <w:p w:rsidRPr="00685DC9" w:rsidR="008F7A09" w:rsidP="008F7A09" w:rsidRDefault="008F7A09" w14:paraId="4AAB66AB" w14:textId="06B864AD">
            <w:pPr>
              <w:rPr>
                <w:rFonts w:cs="Arial"/>
                <w:sz w:val="20"/>
                <w:szCs w:val="20"/>
              </w:rPr>
            </w:pPr>
            <w:r w:rsidRPr="00685DC9">
              <w:rPr>
                <w:rFonts w:cs="Arial"/>
                <w:sz w:val="20"/>
                <w:szCs w:val="20"/>
              </w:rPr>
              <w:t xml:space="preserve">Review of whole document as part of the </w:t>
            </w:r>
            <w:proofErr w:type="spellStart"/>
            <w:r w:rsidRPr="00685DC9">
              <w:rPr>
                <w:rFonts w:cs="Arial"/>
                <w:sz w:val="20"/>
                <w:szCs w:val="20"/>
              </w:rPr>
              <w:t>UoH</w:t>
            </w:r>
            <w:proofErr w:type="spellEnd"/>
            <w:r w:rsidRPr="00685DC9">
              <w:rPr>
                <w:rFonts w:cs="Arial"/>
                <w:sz w:val="20"/>
                <w:szCs w:val="20"/>
              </w:rPr>
              <w:t xml:space="preserve"> 5-year review of the quality and standards framework.</w:t>
            </w:r>
          </w:p>
        </w:tc>
      </w:tr>
      <w:tr w:rsidRPr="002E6BBA" w:rsidR="008F7A09" w:rsidTr="00BD54B2" w14:paraId="720869D6" w14:textId="2C8E8AA9">
        <w:tc>
          <w:tcPr>
            <w:tcW w:w="572" w:type="pct"/>
          </w:tcPr>
          <w:p w:rsidRPr="000C36CE" w:rsidR="008F7A09" w:rsidP="008F7A09" w:rsidRDefault="008F7A09" w14:paraId="6FD10DA7" w14:textId="118D2FE2">
            <w:pPr>
              <w:rPr>
                <w:rFonts w:cs="Arial"/>
                <w:sz w:val="20"/>
                <w:szCs w:val="20"/>
              </w:rPr>
            </w:pPr>
            <w:r w:rsidRPr="000C36CE">
              <w:rPr>
                <w:rFonts w:cs="Arial"/>
                <w:sz w:val="20"/>
                <w:szCs w:val="20"/>
              </w:rPr>
              <w:t>V2 10</w:t>
            </w:r>
          </w:p>
        </w:tc>
        <w:tc>
          <w:tcPr>
            <w:tcW w:w="1804" w:type="pct"/>
          </w:tcPr>
          <w:p w:rsidRPr="000C36CE" w:rsidR="008F7A09" w:rsidP="008F7A09" w:rsidRDefault="008F7A09" w14:paraId="4205A32C" w14:textId="7A648616">
            <w:pPr>
              <w:rPr>
                <w:rFonts w:cs="Arial"/>
                <w:sz w:val="20"/>
                <w:szCs w:val="20"/>
              </w:rPr>
            </w:pPr>
            <w:r w:rsidRPr="000C36CE">
              <w:rPr>
                <w:rFonts w:cs="Arial"/>
                <w:sz w:val="20"/>
                <w:szCs w:val="20"/>
              </w:rPr>
              <w:t>Quality Manager, Quality Support Service.</w:t>
            </w:r>
          </w:p>
        </w:tc>
        <w:tc>
          <w:tcPr>
            <w:tcW w:w="984" w:type="pct"/>
          </w:tcPr>
          <w:p w:rsidRPr="000C36CE" w:rsidR="008F7A09" w:rsidP="008F7A09" w:rsidRDefault="000C36CE" w14:paraId="6D51B137" w14:textId="355E4B81">
            <w:pPr>
              <w:rPr>
                <w:rFonts w:cs="Arial"/>
                <w:sz w:val="20"/>
                <w:szCs w:val="20"/>
              </w:rPr>
            </w:pPr>
            <w:r w:rsidRPr="000C36CE">
              <w:rPr>
                <w:rFonts w:cs="Arial"/>
                <w:sz w:val="20"/>
                <w:szCs w:val="20"/>
              </w:rPr>
              <w:t xml:space="preserve">Housekeeping, </w:t>
            </w:r>
            <w:r>
              <w:rPr>
                <w:rFonts w:cs="Arial"/>
                <w:sz w:val="20"/>
                <w:szCs w:val="20"/>
              </w:rPr>
              <w:t>April 2019</w:t>
            </w:r>
          </w:p>
        </w:tc>
        <w:tc>
          <w:tcPr>
            <w:tcW w:w="1640" w:type="pct"/>
          </w:tcPr>
          <w:p w:rsidRPr="000C36CE" w:rsidR="008F7A09" w:rsidP="008F7A09" w:rsidRDefault="008F7A09" w14:paraId="736A3561" w14:textId="3609CECF">
            <w:pPr>
              <w:rPr>
                <w:rFonts w:cs="Arial"/>
                <w:sz w:val="20"/>
                <w:szCs w:val="20"/>
              </w:rPr>
            </w:pPr>
            <w:r w:rsidRPr="000C36CE">
              <w:rPr>
                <w:rFonts w:cs="Arial"/>
                <w:sz w:val="20"/>
                <w:szCs w:val="20"/>
              </w:rPr>
              <w:t>Migrated to new template</w:t>
            </w:r>
          </w:p>
        </w:tc>
      </w:tr>
      <w:tr w:rsidRPr="002E6BBA" w:rsidR="000C36CE" w:rsidTr="00BD54B2" w14:paraId="745A7F27" w14:textId="77777777">
        <w:tc>
          <w:tcPr>
            <w:tcW w:w="572" w:type="pct"/>
          </w:tcPr>
          <w:p w:rsidRPr="000C36CE" w:rsidR="000C36CE" w:rsidP="000C36CE" w:rsidRDefault="000C36CE" w14:paraId="1623FC13" w14:textId="50E59EF7">
            <w:pPr>
              <w:rPr>
                <w:rFonts w:cs="Arial"/>
                <w:sz w:val="20"/>
                <w:szCs w:val="20"/>
              </w:rPr>
            </w:pPr>
            <w:r w:rsidRPr="000C36CE">
              <w:rPr>
                <w:rFonts w:cs="Arial"/>
                <w:sz w:val="20"/>
                <w:szCs w:val="20"/>
              </w:rPr>
              <w:t>v2 09</w:t>
            </w:r>
          </w:p>
        </w:tc>
        <w:tc>
          <w:tcPr>
            <w:tcW w:w="1804" w:type="pct"/>
          </w:tcPr>
          <w:p w:rsidRPr="000C36CE" w:rsidR="000C36CE" w:rsidP="000C36CE" w:rsidRDefault="000C36CE" w14:paraId="7D8A24D0" w14:textId="7D78E36A">
            <w:pPr>
              <w:rPr>
                <w:rFonts w:cs="Arial"/>
                <w:sz w:val="20"/>
                <w:szCs w:val="20"/>
              </w:rPr>
            </w:pPr>
            <w:r w:rsidRPr="000C36CE">
              <w:rPr>
                <w:rFonts w:cs="Arial"/>
                <w:sz w:val="20"/>
                <w:szCs w:val="20"/>
              </w:rPr>
              <w:t xml:space="preserve">Quality Manager, </w:t>
            </w:r>
            <w:r>
              <w:rPr>
                <w:rFonts w:cs="Arial"/>
                <w:sz w:val="20"/>
                <w:szCs w:val="20"/>
              </w:rPr>
              <w:t>Academic Governance</w:t>
            </w:r>
          </w:p>
        </w:tc>
        <w:tc>
          <w:tcPr>
            <w:tcW w:w="984" w:type="pct"/>
          </w:tcPr>
          <w:p w:rsidRPr="000C36CE" w:rsidR="000C36CE" w:rsidP="000C36CE" w:rsidRDefault="000C36CE" w14:paraId="37B33D71" w14:textId="1D4665F2">
            <w:pPr>
              <w:rPr>
                <w:rFonts w:cs="Arial"/>
                <w:sz w:val="20"/>
                <w:szCs w:val="20"/>
              </w:rPr>
            </w:pPr>
            <w:r w:rsidRPr="000C36CE">
              <w:rPr>
                <w:rFonts w:cs="Arial"/>
                <w:sz w:val="20"/>
                <w:szCs w:val="20"/>
              </w:rPr>
              <w:t xml:space="preserve">Housekeeping, </w:t>
            </w:r>
            <w:r>
              <w:rPr>
                <w:rFonts w:cs="Arial"/>
                <w:sz w:val="20"/>
                <w:szCs w:val="20"/>
              </w:rPr>
              <w:t>Oct</w:t>
            </w:r>
            <w:r w:rsidRPr="000C36CE">
              <w:rPr>
                <w:rFonts w:cs="Arial"/>
                <w:sz w:val="20"/>
                <w:szCs w:val="20"/>
              </w:rPr>
              <w:t xml:space="preserve"> 2018</w:t>
            </w:r>
          </w:p>
        </w:tc>
        <w:tc>
          <w:tcPr>
            <w:tcW w:w="1640" w:type="pct"/>
          </w:tcPr>
          <w:p w:rsidRPr="000C36CE" w:rsidR="000C36CE" w:rsidP="000C36CE" w:rsidRDefault="000C36CE" w14:paraId="7248F7E2" w14:textId="7F697AE5">
            <w:pPr>
              <w:rPr>
                <w:rFonts w:cs="Arial"/>
                <w:sz w:val="20"/>
                <w:szCs w:val="20"/>
              </w:rPr>
            </w:pPr>
            <w:r>
              <w:rPr>
                <w:rFonts w:cs="Arial"/>
                <w:sz w:val="20"/>
                <w:szCs w:val="20"/>
              </w:rPr>
              <w:t>Updated to reflect new committee structure.</w:t>
            </w:r>
            <w:r w:rsidR="00A60AB4">
              <w:rPr>
                <w:rFonts w:cs="Arial"/>
                <w:sz w:val="20"/>
                <w:szCs w:val="20"/>
              </w:rPr>
              <w:t xml:space="preserve"> Introduces Education Committee.</w:t>
            </w:r>
          </w:p>
        </w:tc>
      </w:tr>
      <w:tr w:rsidRPr="002E6BBA" w:rsidR="000C36CE" w:rsidTr="00BD54B2" w14:paraId="28AA4CCB" w14:textId="77777777">
        <w:tc>
          <w:tcPr>
            <w:tcW w:w="572" w:type="pct"/>
          </w:tcPr>
          <w:p w:rsidRPr="000C36CE" w:rsidR="000C36CE" w:rsidP="000C36CE" w:rsidRDefault="000C36CE" w14:paraId="5A60E151" w14:textId="4222E523">
            <w:pPr>
              <w:rPr>
                <w:rFonts w:cs="Arial"/>
                <w:sz w:val="20"/>
                <w:szCs w:val="20"/>
              </w:rPr>
            </w:pPr>
            <w:r w:rsidRPr="000C36CE">
              <w:rPr>
                <w:rFonts w:cs="Arial"/>
                <w:sz w:val="20"/>
                <w:szCs w:val="20"/>
              </w:rPr>
              <w:t>v2 08</w:t>
            </w:r>
          </w:p>
        </w:tc>
        <w:tc>
          <w:tcPr>
            <w:tcW w:w="1804" w:type="pct"/>
          </w:tcPr>
          <w:p w:rsidRPr="000C36CE" w:rsidR="000C36CE" w:rsidP="000C36CE" w:rsidRDefault="000C36CE" w14:paraId="51B0D709" w14:textId="21B9493A">
            <w:pPr>
              <w:rPr>
                <w:rFonts w:cs="Arial"/>
                <w:sz w:val="20"/>
                <w:szCs w:val="20"/>
              </w:rPr>
            </w:pPr>
            <w:r w:rsidRPr="000C36CE">
              <w:rPr>
                <w:rFonts w:cs="Arial"/>
                <w:sz w:val="20"/>
                <w:szCs w:val="20"/>
              </w:rPr>
              <w:t>Quality Manager, Learning Teaching and Enhancement.</w:t>
            </w:r>
          </w:p>
        </w:tc>
        <w:tc>
          <w:tcPr>
            <w:tcW w:w="984" w:type="pct"/>
          </w:tcPr>
          <w:p w:rsidRPr="000C36CE" w:rsidR="000C36CE" w:rsidP="000C36CE" w:rsidRDefault="000C36CE" w14:paraId="083662B8" w14:textId="68F6A759">
            <w:pPr>
              <w:rPr>
                <w:rFonts w:cs="Arial"/>
                <w:sz w:val="20"/>
                <w:szCs w:val="20"/>
              </w:rPr>
            </w:pPr>
            <w:r w:rsidRPr="000C36CE">
              <w:rPr>
                <w:rFonts w:cs="Arial"/>
                <w:sz w:val="20"/>
                <w:szCs w:val="20"/>
              </w:rPr>
              <w:t xml:space="preserve">Housekeeping, </w:t>
            </w:r>
            <w:r>
              <w:rPr>
                <w:rFonts w:cs="Arial"/>
                <w:sz w:val="20"/>
                <w:szCs w:val="20"/>
              </w:rPr>
              <w:t>Oct</w:t>
            </w:r>
            <w:r w:rsidRPr="000C36CE">
              <w:rPr>
                <w:rFonts w:cs="Arial"/>
                <w:sz w:val="20"/>
                <w:szCs w:val="20"/>
              </w:rPr>
              <w:t xml:space="preserve"> 2018</w:t>
            </w:r>
          </w:p>
        </w:tc>
        <w:tc>
          <w:tcPr>
            <w:tcW w:w="1640" w:type="pct"/>
          </w:tcPr>
          <w:p w:rsidRPr="000C36CE" w:rsidR="000C36CE" w:rsidP="000C36CE" w:rsidRDefault="000C36CE" w14:paraId="2975D648" w14:textId="541A4620">
            <w:pPr>
              <w:rPr>
                <w:rFonts w:cs="Arial"/>
                <w:sz w:val="20"/>
                <w:szCs w:val="20"/>
              </w:rPr>
            </w:pPr>
            <w:r w:rsidRPr="000C36CE">
              <w:rPr>
                <w:rFonts w:cs="Arial"/>
                <w:sz w:val="20"/>
                <w:szCs w:val="20"/>
              </w:rPr>
              <w:t>Migrated to new template</w:t>
            </w:r>
          </w:p>
        </w:tc>
      </w:tr>
      <w:tr w:rsidRPr="002E6BBA" w:rsidR="000C36CE" w:rsidTr="00BD54B2" w14:paraId="68465F6D" w14:textId="77777777">
        <w:tc>
          <w:tcPr>
            <w:tcW w:w="572" w:type="pct"/>
          </w:tcPr>
          <w:p w:rsidRPr="00685DC9" w:rsidR="000C36CE" w:rsidP="000C36CE" w:rsidRDefault="000C36CE" w14:paraId="7455FB8E" w14:textId="5A7CF803">
            <w:pPr>
              <w:rPr>
                <w:rFonts w:cs="Arial"/>
                <w:sz w:val="20"/>
                <w:szCs w:val="20"/>
              </w:rPr>
            </w:pPr>
            <w:r w:rsidRPr="00685DC9">
              <w:rPr>
                <w:rFonts w:cs="Arial"/>
                <w:sz w:val="20"/>
                <w:szCs w:val="20"/>
              </w:rPr>
              <w:t>v2 07</w:t>
            </w:r>
          </w:p>
        </w:tc>
        <w:tc>
          <w:tcPr>
            <w:tcW w:w="1804" w:type="pct"/>
          </w:tcPr>
          <w:p w:rsidRPr="00685DC9" w:rsidR="000C36CE" w:rsidP="000C36CE" w:rsidRDefault="000C36CE" w14:paraId="21A05E70" w14:textId="5C3B0950">
            <w:pPr>
              <w:rPr>
                <w:rFonts w:cs="Arial"/>
                <w:sz w:val="20"/>
                <w:szCs w:val="20"/>
              </w:rPr>
            </w:pPr>
            <w:r w:rsidRPr="000C36CE">
              <w:rPr>
                <w:rFonts w:cs="Arial"/>
                <w:sz w:val="20"/>
                <w:szCs w:val="20"/>
              </w:rPr>
              <w:t>Quality Manager,</w:t>
            </w:r>
            <w:r>
              <w:rPr>
                <w:rFonts w:cs="Arial"/>
                <w:sz w:val="20"/>
                <w:szCs w:val="20"/>
              </w:rPr>
              <w:t xml:space="preserve"> Learning Teaching and Enhancement</w:t>
            </w:r>
            <w:r w:rsidRPr="000C36CE">
              <w:rPr>
                <w:rFonts w:cs="Arial"/>
                <w:sz w:val="20"/>
                <w:szCs w:val="20"/>
              </w:rPr>
              <w:t>.</w:t>
            </w:r>
          </w:p>
        </w:tc>
        <w:tc>
          <w:tcPr>
            <w:tcW w:w="984" w:type="pct"/>
          </w:tcPr>
          <w:p w:rsidRPr="00685DC9" w:rsidR="000C36CE" w:rsidP="000C36CE" w:rsidRDefault="000C36CE" w14:paraId="2053BF3D" w14:textId="39720CAB">
            <w:pPr>
              <w:rPr>
                <w:rFonts w:cs="Arial"/>
                <w:sz w:val="20"/>
                <w:szCs w:val="20"/>
              </w:rPr>
            </w:pPr>
            <w:r>
              <w:rPr>
                <w:rFonts w:cs="Arial"/>
                <w:sz w:val="20"/>
                <w:szCs w:val="20"/>
              </w:rPr>
              <w:t>Housekeeping, Jan 2018</w:t>
            </w:r>
          </w:p>
        </w:tc>
        <w:tc>
          <w:tcPr>
            <w:tcW w:w="1640" w:type="pct"/>
          </w:tcPr>
          <w:p w:rsidRPr="00685DC9" w:rsidR="000C36CE" w:rsidP="000C36CE" w:rsidRDefault="000C36CE" w14:paraId="47DC44C0" w14:textId="72A64D7A">
            <w:pPr>
              <w:rPr>
                <w:rFonts w:cs="Arial"/>
                <w:sz w:val="20"/>
                <w:szCs w:val="20"/>
              </w:rPr>
            </w:pPr>
            <w:r w:rsidRPr="000C36CE">
              <w:rPr>
                <w:rFonts w:cs="Arial"/>
                <w:sz w:val="20"/>
                <w:szCs w:val="20"/>
              </w:rPr>
              <w:t>Replaces LEAP with Learning and Teaching Enhancement</w:t>
            </w:r>
          </w:p>
        </w:tc>
      </w:tr>
      <w:tr w:rsidRPr="002E6BBA" w:rsidR="000C36CE" w:rsidTr="00BD54B2" w14:paraId="73EB64CE" w14:textId="77777777">
        <w:tc>
          <w:tcPr>
            <w:tcW w:w="572" w:type="pct"/>
          </w:tcPr>
          <w:p w:rsidRPr="00685DC9" w:rsidR="000C36CE" w:rsidP="000C36CE" w:rsidRDefault="000C36CE" w14:paraId="35A33F74" w14:textId="2D6CCD7D">
            <w:pPr>
              <w:rPr>
                <w:rFonts w:cs="Arial"/>
                <w:sz w:val="20"/>
                <w:szCs w:val="20"/>
              </w:rPr>
            </w:pPr>
            <w:r w:rsidRPr="00685DC9">
              <w:rPr>
                <w:rFonts w:cs="Arial"/>
                <w:sz w:val="20"/>
                <w:szCs w:val="20"/>
              </w:rPr>
              <w:t>v2 06</w:t>
            </w:r>
          </w:p>
        </w:tc>
        <w:tc>
          <w:tcPr>
            <w:tcW w:w="1804" w:type="pct"/>
          </w:tcPr>
          <w:p w:rsidRPr="00685DC9" w:rsidR="000C36CE" w:rsidP="000C36CE" w:rsidRDefault="000C36CE" w14:paraId="52C62739" w14:textId="14A3D73E">
            <w:pPr>
              <w:rPr>
                <w:rFonts w:cs="Arial"/>
                <w:sz w:val="20"/>
                <w:szCs w:val="20"/>
              </w:rPr>
            </w:pPr>
            <w:r w:rsidRPr="00685DC9">
              <w:rPr>
                <w:rFonts w:cs="Arial"/>
                <w:sz w:val="20"/>
                <w:szCs w:val="20"/>
              </w:rPr>
              <w:t>Quality Manager, Learning Enhancement and Academic Practice</w:t>
            </w:r>
          </w:p>
        </w:tc>
        <w:tc>
          <w:tcPr>
            <w:tcW w:w="984" w:type="pct"/>
          </w:tcPr>
          <w:p w:rsidRPr="00685DC9" w:rsidR="000C36CE" w:rsidP="000C36CE" w:rsidRDefault="000C36CE" w14:paraId="16DB86A2" w14:textId="145ED326">
            <w:pPr>
              <w:rPr>
                <w:rFonts w:cs="Arial"/>
                <w:sz w:val="20"/>
                <w:szCs w:val="20"/>
              </w:rPr>
            </w:pPr>
            <w:r w:rsidRPr="00685DC9">
              <w:rPr>
                <w:rFonts w:cs="Arial"/>
                <w:sz w:val="20"/>
                <w:szCs w:val="20"/>
              </w:rPr>
              <w:t>Housekeeping, August 2016.</w:t>
            </w:r>
          </w:p>
        </w:tc>
        <w:tc>
          <w:tcPr>
            <w:tcW w:w="1640" w:type="pct"/>
          </w:tcPr>
          <w:p w:rsidRPr="00685DC9" w:rsidR="000C36CE" w:rsidP="000C36CE" w:rsidRDefault="000C36CE" w14:paraId="7EC8AEEB" w14:textId="646BBDD7">
            <w:pPr>
              <w:rPr>
                <w:rFonts w:cs="Arial"/>
                <w:sz w:val="20"/>
                <w:szCs w:val="20"/>
              </w:rPr>
            </w:pPr>
            <w:r w:rsidRPr="00685DC9">
              <w:rPr>
                <w:rFonts w:cs="Arial"/>
                <w:sz w:val="20"/>
                <w:szCs w:val="20"/>
              </w:rPr>
              <w:t>Replaces department with school.</w:t>
            </w:r>
          </w:p>
        </w:tc>
      </w:tr>
      <w:tr w:rsidRPr="002E6BBA" w:rsidR="000C36CE" w:rsidTr="00BD54B2" w14:paraId="5983C4FB" w14:textId="77777777">
        <w:tc>
          <w:tcPr>
            <w:tcW w:w="572" w:type="pct"/>
          </w:tcPr>
          <w:p w:rsidRPr="00685DC9" w:rsidR="000C36CE" w:rsidP="000C36CE" w:rsidRDefault="000C36CE" w14:paraId="2887215B" w14:textId="63E05BC4">
            <w:pPr>
              <w:rPr>
                <w:rFonts w:cs="Arial"/>
                <w:sz w:val="20"/>
                <w:szCs w:val="20"/>
              </w:rPr>
            </w:pPr>
            <w:r w:rsidRPr="00685DC9">
              <w:rPr>
                <w:rFonts w:cs="Arial"/>
                <w:sz w:val="20"/>
                <w:szCs w:val="20"/>
              </w:rPr>
              <w:t>v 2 05</w:t>
            </w:r>
          </w:p>
        </w:tc>
        <w:tc>
          <w:tcPr>
            <w:tcW w:w="1804" w:type="pct"/>
          </w:tcPr>
          <w:p w:rsidRPr="00685DC9" w:rsidR="000C36CE" w:rsidP="000C36CE" w:rsidRDefault="000C36CE" w14:paraId="631776E6" w14:textId="7DC795D0">
            <w:pPr>
              <w:rPr>
                <w:rFonts w:cs="Arial"/>
                <w:sz w:val="20"/>
                <w:szCs w:val="20"/>
              </w:rPr>
            </w:pPr>
            <w:r w:rsidRPr="00685DC9">
              <w:rPr>
                <w:rFonts w:cs="Arial"/>
                <w:sz w:val="20"/>
                <w:szCs w:val="20"/>
              </w:rPr>
              <w:t>Quality Manager, Learning Enhancement and Academic Practice</w:t>
            </w:r>
          </w:p>
        </w:tc>
        <w:tc>
          <w:tcPr>
            <w:tcW w:w="984" w:type="pct"/>
          </w:tcPr>
          <w:p w:rsidRPr="00685DC9" w:rsidR="000C36CE" w:rsidP="000C36CE" w:rsidRDefault="000C36CE" w14:paraId="16394367" w14:textId="4ED86405">
            <w:pPr>
              <w:rPr>
                <w:rFonts w:cs="Arial"/>
                <w:sz w:val="20"/>
                <w:szCs w:val="20"/>
              </w:rPr>
            </w:pPr>
            <w:r w:rsidRPr="00685DC9">
              <w:rPr>
                <w:rFonts w:cs="Arial"/>
                <w:sz w:val="20"/>
                <w:szCs w:val="20"/>
              </w:rPr>
              <w:t>Housekeeping, August 2015.</w:t>
            </w:r>
          </w:p>
        </w:tc>
        <w:tc>
          <w:tcPr>
            <w:tcW w:w="1640" w:type="pct"/>
          </w:tcPr>
          <w:p w:rsidRPr="00685DC9" w:rsidR="000C36CE" w:rsidP="000C36CE" w:rsidRDefault="000C36CE" w14:paraId="2DDB84D6" w14:textId="1D5BAA61">
            <w:pPr>
              <w:rPr>
                <w:rFonts w:cs="Arial"/>
                <w:sz w:val="20"/>
                <w:szCs w:val="20"/>
              </w:rPr>
            </w:pPr>
            <w:r w:rsidRPr="00685DC9">
              <w:rPr>
                <w:rFonts w:cs="Arial"/>
                <w:sz w:val="20"/>
                <w:szCs w:val="20"/>
              </w:rPr>
              <w:t>Updated to reflect change to LEAP and updates references to UK Quality Code, Chapter B10</w:t>
            </w:r>
          </w:p>
        </w:tc>
      </w:tr>
      <w:tr w:rsidRPr="002E6BBA" w:rsidR="000C36CE" w:rsidTr="00BD54B2" w14:paraId="7B1A9628" w14:textId="77777777">
        <w:tc>
          <w:tcPr>
            <w:tcW w:w="572" w:type="pct"/>
          </w:tcPr>
          <w:p w:rsidRPr="000C24E0" w:rsidR="000C36CE" w:rsidP="000C36CE" w:rsidRDefault="000C36CE" w14:paraId="2F28B6B6" w14:textId="64FB4750">
            <w:pPr>
              <w:rPr>
                <w:rFonts w:cs="Arial"/>
                <w:sz w:val="20"/>
                <w:szCs w:val="20"/>
              </w:rPr>
            </w:pPr>
            <w:r w:rsidRPr="000C24E0">
              <w:rPr>
                <w:rFonts w:cs="Arial"/>
                <w:sz w:val="20"/>
                <w:szCs w:val="20"/>
              </w:rPr>
              <w:t>v2 04</w:t>
            </w:r>
          </w:p>
        </w:tc>
        <w:tc>
          <w:tcPr>
            <w:tcW w:w="1804" w:type="pct"/>
          </w:tcPr>
          <w:p w:rsidRPr="000C24E0" w:rsidR="000C36CE" w:rsidP="000C36CE" w:rsidRDefault="000C36CE" w14:paraId="47F642AD" w14:textId="092B5942">
            <w:pPr>
              <w:rPr>
                <w:rFonts w:cs="Arial"/>
                <w:sz w:val="20"/>
                <w:szCs w:val="20"/>
              </w:rPr>
            </w:pPr>
            <w:r w:rsidRPr="000C24E0">
              <w:rPr>
                <w:rFonts w:cs="Arial"/>
                <w:sz w:val="20"/>
                <w:szCs w:val="20"/>
              </w:rPr>
              <w:t>Quality Manager,</w:t>
            </w:r>
            <w:r w:rsidRPr="000C24E0" w:rsidR="000C24E0">
              <w:rPr>
                <w:sz w:val="20"/>
                <w:szCs w:val="20"/>
              </w:rPr>
              <w:t xml:space="preserve"> </w:t>
            </w:r>
            <w:r w:rsidRPr="000C24E0" w:rsidR="000C24E0">
              <w:rPr>
                <w:rFonts w:cs="Arial"/>
                <w:sz w:val="20"/>
                <w:szCs w:val="20"/>
              </w:rPr>
              <w:t>Curriculum Development &amp; Teaching Enhancement</w:t>
            </w:r>
          </w:p>
        </w:tc>
        <w:tc>
          <w:tcPr>
            <w:tcW w:w="984" w:type="pct"/>
          </w:tcPr>
          <w:p w:rsidRPr="000C24E0" w:rsidR="000C36CE" w:rsidP="000C36CE" w:rsidRDefault="000C36CE" w14:paraId="4D68C987" w14:textId="70E24F2B">
            <w:pPr>
              <w:rPr>
                <w:rFonts w:cs="Arial"/>
                <w:sz w:val="20"/>
                <w:szCs w:val="20"/>
              </w:rPr>
            </w:pPr>
            <w:r w:rsidRPr="000C24E0">
              <w:rPr>
                <w:rFonts w:cs="Arial"/>
                <w:sz w:val="20"/>
                <w:szCs w:val="20"/>
              </w:rPr>
              <w:t>May 2012</w:t>
            </w:r>
            <w:r w:rsidRPr="000C24E0" w:rsidR="000C24E0">
              <w:rPr>
                <w:rFonts w:cs="Arial"/>
                <w:sz w:val="20"/>
                <w:szCs w:val="20"/>
              </w:rPr>
              <w:t>, ULTAC</w:t>
            </w:r>
          </w:p>
        </w:tc>
        <w:tc>
          <w:tcPr>
            <w:tcW w:w="1640" w:type="pct"/>
          </w:tcPr>
          <w:p w:rsidRPr="000C24E0" w:rsidR="000C36CE" w:rsidP="000C36CE" w:rsidRDefault="000C36CE" w14:paraId="617C79B9" w14:textId="77777777">
            <w:pPr>
              <w:pStyle w:val="ListParagraph"/>
              <w:numPr>
                <w:ilvl w:val="0"/>
                <w:numId w:val="30"/>
              </w:numPr>
              <w:rPr>
                <w:rFonts w:cs="Arial"/>
                <w:sz w:val="20"/>
                <w:szCs w:val="20"/>
              </w:rPr>
            </w:pPr>
            <w:r w:rsidRPr="000C24E0">
              <w:rPr>
                <w:rFonts w:cs="Arial"/>
                <w:sz w:val="20"/>
                <w:szCs w:val="20"/>
              </w:rPr>
              <w:t>Replaces partner institutions with (University) partners.</w:t>
            </w:r>
          </w:p>
          <w:p w:rsidRPr="000C24E0" w:rsidR="000C36CE" w:rsidP="000C36CE" w:rsidRDefault="000C36CE" w14:paraId="56880A07" w14:textId="77777777">
            <w:pPr>
              <w:pStyle w:val="ListParagraph"/>
              <w:numPr>
                <w:ilvl w:val="0"/>
                <w:numId w:val="30"/>
              </w:numPr>
              <w:rPr>
                <w:rFonts w:cs="Arial"/>
                <w:sz w:val="20"/>
                <w:szCs w:val="20"/>
              </w:rPr>
            </w:pPr>
            <w:r w:rsidRPr="000C24E0">
              <w:rPr>
                <w:rFonts w:cs="Arial"/>
                <w:sz w:val="20"/>
                <w:szCs w:val="20"/>
              </w:rPr>
              <w:t>Removes the paragraph on transitional arrangements.</w:t>
            </w:r>
          </w:p>
          <w:p w:rsidRPr="000C24E0" w:rsidR="000C36CE" w:rsidP="000C36CE" w:rsidRDefault="000C36CE" w14:paraId="08C3FA02" w14:textId="77777777">
            <w:pPr>
              <w:pStyle w:val="ListParagraph"/>
              <w:numPr>
                <w:ilvl w:val="0"/>
                <w:numId w:val="30"/>
              </w:numPr>
              <w:rPr>
                <w:rFonts w:cs="Arial"/>
                <w:sz w:val="20"/>
                <w:szCs w:val="20"/>
              </w:rPr>
            </w:pPr>
            <w:r w:rsidRPr="000C24E0">
              <w:rPr>
                <w:rFonts w:cs="Arial"/>
                <w:sz w:val="20"/>
                <w:szCs w:val="20"/>
              </w:rPr>
              <w:t>Makes explicit that Guest speakers must not be involved in any part of the assessment process or in providing academic/ or personal supervision and/or support (para. 6).</w:t>
            </w:r>
          </w:p>
          <w:p w:rsidRPr="000C24E0" w:rsidR="000C36CE" w:rsidP="000C36CE" w:rsidRDefault="000C36CE" w14:paraId="7BF74236" w14:textId="77777777">
            <w:pPr>
              <w:pStyle w:val="ListParagraph"/>
              <w:numPr>
                <w:ilvl w:val="0"/>
                <w:numId w:val="30"/>
              </w:numPr>
              <w:rPr>
                <w:rFonts w:cs="Arial"/>
                <w:sz w:val="20"/>
                <w:szCs w:val="20"/>
              </w:rPr>
            </w:pPr>
            <w:r w:rsidRPr="000C24E0">
              <w:rPr>
                <w:rFonts w:cs="Arial"/>
                <w:sz w:val="20"/>
                <w:szCs w:val="20"/>
              </w:rPr>
              <w:t>Revises the Code to reflect the new committee structure.</w:t>
            </w:r>
          </w:p>
          <w:p w:rsidRPr="000C24E0" w:rsidR="000C36CE" w:rsidP="000C36CE" w:rsidRDefault="000C36CE" w14:paraId="3A54FD57" w14:textId="77777777">
            <w:pPr>
              <w:pStyle w:val="ListParagraph"/>
              <w:numPr>
                <w:ilvl w:val="0"/>
                <w:numId w:val="30"/>
              </w:numPr>
              <w:rPr>
                <w:rFonts w:cs="Arial"/>
                <w:sz w:val="20"/>
                <w:szCs w:val="20"/>
              </w:rPr>
            </w:pPr>
            <w:r w:rsidRPr="000C24E0">
              <w:rPr>
                <w:rFonts w:cs="Arial"/>
                <w:sz w:val="20"/>
                <w:szCs w:val="20"/>
              </w:rPr>
              <w:t xml:space="preserve">Extends the table in para. 15 to include the required qualifications of staff seeking RTS to </w:t>
            </w:r>
            <w:r w:rsidRPr="000C24E0">
              <w:rPr>
                <w:rFonts w:cs="Arial"/>
                <w:sz w:val="20"/>
                <w:szCs w:val="20"/>
              </w:rPr>
              <w:lastRenderedPageBreak/>
              <w:t xml:space="preserve">deliver/support the </w:t>
            </w:r>
            <w:proofErr w:type="gramStart"/>
            <w:r w:rsidRPr="000C24E0">
              <w:rPr>
                <w:rFonts w:cs="Arial"/>
                <w:sz w:val="20"/>
                <w:szCs w:val="20"/>
              </w:rPr>
              <w:t>Pre-Certificate</w:t>
            </w:r>
            <w:proofErr w:type="gramEnd"/>
            <w:r w:rsidRPr="000C24E0">
              <w:rPr>
                <w:rFonts w:cs="Arial"/>
                <w:sz w:val="20"/>
                <w:szCs w:val="20"/>
              </w:rPr>
              <w:t xml:space="preserve"> stage and the Certificate stage.</w:t>
            </w:r>
          </w:p>
          <w:p w:rsidRPr="000C24E0" w:rsidR="000C36CE" w:rsidP="000C36CE" w:rsidRDefault="000C36CE" w14:paraId="12C057AF" w14:textId="77777777">
            <w:pPr>
              <w:pStyle w:val="ListParagraph"/>
              <w:numPr>
                <w:ilvl w:val="0"/>
                <w:numId w:val="30"/>
              </w:numPr>
              <w:rPr>
                <w:rFonts w:cs="Arial"/>
                <w:sz w:val="20"/>
                <w:szCs w:val="20"/>
              </w:rPr>
            </w:pPr>
            <w:r w:rsidRPr="000C24E0">
              <w:rPr>
                <w:rFonts w:cs="Arial"/>
                <w:sz w:val="20"/>
                <w:szCs w:val="20"/>
              </w:rPr>
              <w:t>Strengthens the requirements for staff seeking RTS via the experience route (para. 16).</w:t>
            </w:r>
          </w:p>
          <w:p w:rsidRPr="000C24E0" w:rsidR="000C36CE" w:rsidP="000C36CE" w:rsidRDefault="000C36CE" w14:paraId="61A55C65" w14:textId="77777777">
            <w:pPr>
              <w:pStyle w:val="ListParagraph"/>
              <w:numPr>
                <w:ilvl w:val="0"/>
                <w:numId w:val="30"/>
              </w:numPr>
              <w:rPr>
                <w:rFonts w:cs="Arial"/>
                <w:sz w:val="20"/>
                <w:szCs w:val="20"/>
              </w:rPr>
            </w:pPr>
            <w:r w:rsidRPr="000C24E0">
              <w:rPr>
                <w:rFonts w:cs="Arial"/>
                <w:sz w:val="20"/>
                <w:szCs w:val="20"/>
              </w:rPr>
              <w:t>Replaces ‘Full Recognised Teacher Status’ and ‘Limited Recognised Teacher Status’ with ‘Recognised Teacher Status with or without restrictions’ (paras. 19, 25).</w:t>
            </w:r>
          </w:p>
          <w:p w:rsidRPr="000C24E0" w:rsidR="000C36CE" w:rsidP="000C36CE" w:rsidRDefault="000C36CE" w14:paraId="48082259" w14:textId="32758613">
            <w:pPr>
              <w:pStyle w:val="ListParagraph"/>
              <w:numPr>
                <w:ilvl w:val="0"/>
                <w:numId w:val="30"/>
              </w:numPr>
              <w:rPr>
                <w:rFonts w:cs="Arial"/>
                <w:sz w:val="20"/>
                <w:szCs w:val="20"/>
              </w:rPr>
            </w:pPr>
            <w:r w:rsidRPr="000C24E0">
              <w:rPr>
                <w:rFonts w:cs="Arial"/>
                <w:sz w:val="20"/>
                <w:szCs w:val="20"/>
              </w:rPr>
              <w:t xml:space="preserve">Removes the requirement for programme leaders at FEC partners to </w:t>
            </w:r>
            <w:proofErr w:type="gramStart"/>
            <w:r w:rsidRPr="000C24E0">
              <w:rPr>
                <w:rFonts w:cs="Arial"/>
                <w:sz w:val="20"/>
                <w:szCs w:val="20"/>
              </w:rPr>
              <w:t>report,</w:t>
            </w:r>
            <w:proofErr w:type="gramEnd"/>
            <w:r w:rsidRPr="000C24E0">
              <w:rPr>
                <w:rFonts w:cs="Arial"/>
                <w:sz w:val="20"/>
                <w:szCs w:val="20"/>
              </w:rPr>
              <w:t xml:space="preserve"> to the autumn Joint Board of Studies, details of any training or development undertaken in the previous year together with confirmation that the partner institution is satisfied with the ongoing proficiency of all staff with RTS (para. 35)</w:t>
            </w:r>
          </w:p>
        </w:tc>
      </w:tr>
      <w:tr w:rsidRPr="002E6BBA" w:rsidR="000C36CE" w:rsidTr="00BD54B2" w14:paraId="2ED660FE" w14:textId="77777777">
        <w:tc>
          <w:tcPr>
            <w:tcW w:w="572" w:type="pct"/>
          </w:tcPr>
          <w:p w:rsidRPr="002E6BBA" w:rsidR="000C36CE" w:rsidP="000C36CE" w:rsidRDefault="000C36CE" w14:paraId="45FF76F7" w14:textId="2CBDDFC8">
            <w:pPr>
              <w:rPr>
                <w:rFonts w:cs="Arial"/>
              </w:rPr>
            </w:pPr>
            <w:r>
              <w:rPr>
                <w:rFonts w:cs="Arial"/>
              </w:rPr>
              <w:lastRenderedPageBreak/>
              <w:t>v2 03</w:t>
            </w:r>
          </w:p>
        </w:tc>
        <w:tc>
          <w:tcPr>
            <w:tcW w:w="1804" w:type="pct"/>
          </w:tcPr>
          <w:p w:rsidRPr="002E6BBA" w:rsidR="000C36CE" w:rsidP="000C36CE" w:rsidRDefault="000C36CE" w14:paraId="7483B413" w14:textId="55C714EB">
            <w:pPr>
              <w:rPr>
                <w:rFonts w:cs="Arial"/>
              </w:rPr>
            </w:pPr>
            <w:r>
              <w:rPr>
                <w:rFonts w:cs="Arial"/>
              </w:rPr>
              <w:t>Quality Officer</w:t>
            </w:r>
          </w:p>
        </w:tc>
        <w:tc>
          <w:tcPr>
            <w:tcW w:w="984" w:type="pct"/>
          </w:tcPr>
          <w:p w:rsidRPr="002E6BBA" w:rsidR="000C36CE" w:rsidP="000C36CE" w:rsidRDefault="000C36CE" w14:paraId="7BA02EA4" w14:textId="1031E977">
            <w:pPr>
              <w:rPr>
                <w:rFonts w:cs="Arial"/>
              </w:rPr>
            </w:pPr>
            <w:r>
              <w:rPr>
                <w:rFonts w:cs="Arial"/>
              </w:rPr>
              <w:t>Sept 2009</w:t>
            </w:r>
            <w:r w:rsidR="000C24E0">
              <w:rPr>
                <w:rFonts w:cs="Arial"/>
              </w:rPr>
              <w:t>, Academic Board</w:t>
            </w:r>
          </w:p>
        </w:tc>
        <w:tc>
          <w:tcPr>
            <w:tcW w:w="1640" w:type="pct"/>
          </w:tcPr>
          <w:p w:rsidR="000C36CE" w:rsidP="000C36CE" w:rsidRDefault="000C36CE" w14:paraId="67BD48E7" w14:textId="0D918C23">
            <w:pPr>
              <w:rPr>
                <w:rFonts w:cs="Arial"/>
                <w:sz w:val="20"/>
                <w:szCs w:val="20"/>
              </w:rPr>
            </w:pPr>
            <w:r>
              <w:rPr>
                <w:rFonts w:cs="Arial"/>
                <w:sz w:val="20"/>
                <w:szCs w:val="20"/>
              </w:rPr>
              <w:t>I</w:t>
            </w:r>
            <w:r w:rsidRPr="00685DC9">
              <w:rPr>
                <w:rFonts w:cs="Arial"/>
                <w:sz w:val="20"/>
                <w:szCs w:val="20"/>
              </w:rPr>
              <w:t>ntroduce</w:t>
            </w:r>
            <w:r>
              <w:rPr>
                <w:rFonts w:cs="Arial"/>
                <w:sz w:val="20"/>
                <w:szCs w:val="20"/>
              </w:rPr>
              <w:t>d</w:t>
            </w:r>
            <w:r w:rsidRPr="00685DC9">
              <w:rPr>
                <w:rFonts w:cs="Arial"/>
                <w:sz w:val="20"/>
                <w:szCs w:val="20"/>
              </w:rPr>
              <w:t xml:space="preserve"> the following changes:</w:t>
            </w:r>
          </w:p>
          <w:p w:rsidR="000C36CE" w:rsidP="000C36CE" w:rsidRDefault="000C36CE" w14:paraId="10B23A01" w14:textId="77777777">
            <w:pPr>
              <w:pStyle w:val="ListParagraph"/>
              <w:numPr>
                <w:ilvl w:val="0"/>
                <w:numId w:val="31"/>
              </w:numPr>
              <w:rPr>
                <w:rFonts w:cs="Arial"/>
                <w:sz w:val="20"/>
                <w:szCs w:val="20"/>
              </w:rPr>
            </w:pPr>
            <w:r>
              <w:rPr>
                <w:rFonts w:cs="Arial"/>
                <w:sz w:val="20"/>
                <w:szCs w:val="20"/>
              </w:rPr>
              <w:t>E</w:t>
            </w:r>
            <w:r w:rsidRPr="00685DC9">
              <w:rPr>
                <w:rFonts w:cs="Arial"/>
                <w:sz w:val="20"/>
                <w:szCs w:val="20"/>
              </w:rPr>
              <w:t xml:space="preserve">xtends the application of the code beyond partner institutions and makes explicit throughout its application to individuals who are engaged to deliver, or support the delivery of, programmes leading to a </w:t>
            </w:r>
            <w:proofErr w:type="spellStart"/>
            <w:r w:rsidRPr="00685DC9">
              <w:rPr>
                <w:rFonts w:cs="Arial"/>
                <w:sz w:val="20"/>
                <w:szCs w:val="20"/>
              </w:rPr>
              <w:t>UoH</w:t>
            </w:r>
            <w:proofErr w:type="spellEnd"/>
            <w:r w:rsidRPr="00685DC9">
              <w:rPr>
                <w:rFonts w:cs="Arial"/>
                <w:sz w:val="20"/>
                <w:szCs w:val="20"/>
              </w:rPr>
              <w:t xml:space="preserve"> </w:t>
            </w:r>
            <w:proofErr w:type="gramStart"/>
            <w:r w:rsidRPr="00685DC9">
              <w:rPr>
                <w:rFonts w:cs="Arial"/>
                <w:sz w:val="20"/>
                <w:szCs w:val="20"/>
              </w:rPr>
              <w:t>award</w:t>
            </w:r>
            <w:proofErr w:type="gramEnd"/>
            <w:r w:rsidRPr="00685DC9">
              <w:rPr>
                <w:rFonts w:cs="Arial"/>
                <w:sz w:val="20"/>
                <w:szCs w:val="20"/>
              </w:rPr>
              <w:t xml:space="preserve"> but who are not employees of the University or one of its partner institutions.</w:t>
            </w:r>
          </w:p>
          <w:p w:rsidRPr="00685DC9" w:rsidR="000C36CE" w:rsidP="000C36CE" w:rsidRDefault="000C36CE" w14:paraId="4B2A3F97" w14:textId="2EE65A17">
            <w:pPr>
              <w:pStyle w:val="ListParagraph"/>
              <w:numPr>
                <w:ilvl w:val="0"/>
                <w:numId w:val="31"/>
              </w:numPr>
              <w:rPr>
                <w:rFonts w:cs="Arial"/>
                <w:sz w:val="20"/>
                <w:szCs w:val="20"/>
              </w:rPr>
            </w:pPr>
            <w:r>
              <w:rPr>
                <w:rFonts w:cs="Arial"/>
                <w:sz w:val="20"/>
                <w:szCs w:val="20"/>
              </w:rPr>
              <w:t>R</w:t>
            </w:r>
            <w:r w:rsidRPr="00685DC9">
              <w:rPr>
                <w:rFonts w:cs="Arial"/>
                <w:sz w:val="20"/>
                <w:szCs w:val="20"/>
              </w:rPr>
              <w:t>emoves the requirement for annual reporting by the Quality Officer (Collaborative Provision)</w:t>
            </w:r>
            <w:r>
              <w:rPr>
                <w:rFonts w:cs="Arial"/>
                <w:sz w:val="20"/>
                <w:szCs w:val="20"/>
              </w:rPr>
              <w:t>.</w:t>
            </w:r>
          </w:p>
        </w:tc>
      </w:tr>
      <w:tr w:rsidRPr="002E6BBA" w:rsidR="000C24E0" w:rsidTr="00BD54B2" w14:paraId="67755491" w14:textId="77777777">
        <w:tc>
          <w:tcPr>
            <w:tcW w:w="572" w:type="pct"/>
          </w:tcPr>
          <w:p w:rsidRPr="00685DC9" w:rsidR="000C24E0" w:rsidP="000C24E0" w:rsidRDefault="000C24E0" w14:paraId="7153C1A5" w14:textId="261A5E32">
            <w:pPr>
              <w:rPr>
                <w:rFonts w:cs="Arial"/>
                <w:sz w:val="20"/>
                <w:szCs w:val="20"/>
              </w:rPr>
            </w:pPr>
            <w:r>
              <w:rPr>
                <w:rFonts w:cs="Arial"/>
                <w:sz w:val="20"/>
                <w:szCs w:val="20"/>
              </w:rPr>
              <w:t>v2 02</w:t>
            </w:r>
          </w:p>
        </w:tc>
        <w:tc>
          <w:tcPr>
            <w:tcW w:w="1804" w:type="pct"/>
          </w:tcPr>
          <w:p w:rsidRPr="00685DC9" w:rsidR="000C24E0" w:rsidP="000C24E0" w:rsidRDefault="000C24E0" w14:paraId="3538BAD2" w14:textId="26F7594A">
            <w:pPr>
              <w:rPr>
                <w:rFonts w:cs="Arial"/>
                <w:sz w:val="20"/>
                <w:szCs w:val="20"/>
              </w:rPr>
            </w:pPr>
            <w:r>
              <w:rPr>
                <w:rFonts w:cs="Arial"/>
                <w:sz w:val="20"/>
                <w:szCs w:val="20"/>
              </w:rPr>
              <w:t>Quality Office</w:t>
            </w:r>
          </w:p>
        </w:tc>
        <w:tc>
          <w:tcPr>
            <w:tcW w:w="984" w:type="pct"/>
          </w:tcPr>
          <w:p w:rsidRPr="00685DC9" w:rsidR="000C24E0" w:rsidP="000C24E0" w:rsidRDefault="000C24E0" w14:paraId="5C63E912" w14:textId="667D91DA">
            <w:pPr>
              <w:rPr>
                <w:rFonts w:cs="Arial"/>
                <w:sz w:val="20"/>
                <w:szCs w:val="20"/>
              </w:rPr>
            </w:pPr>
            <w:r>
              <w:rPr>
                <w:rFonts w:cs="Arial"/>
                <w:sz w:val="20"/>
                <w:szCs w:val="20"/>
              </w:rPr>
              <w:t>Jan 2009</w:t>
            </w:r>
            <w:r w:rsidRPr="000C24E0">
              <w:rPr>
                <w:rFonts w:cs="Arial"/>
                <w:sz w:val="20"/>
                <w:szCs w:val="20"/>
              </w:rPr>
              <w:t>, Academic Board</w:t>
            </w:r>
          </w:p>
        </w:tc>
        <w:tc>
          <w:tcPr>
            <w:tcW w:w="1640" w:type="pct"/>
          </w:tcPr>
          <w:p w:rsidRPr="00685DC9" w:rsidR="000C24E0" w:rsidP="000C24E0" w:rsidRDefault="000C24E0" w14:paraId="7FF14F1F" w14:textId="3F584368">
            <w:pPr>
              <w:rPr>
                <w:rFonts w:cs="Arial"/>
                <w:sz w:val="20"/>
                <w:szCs w:val="20"/>
              </w:rPr>
            </w:pPr>
            <w:r w:rsidRPr="00685DC9">
              <w:rPr>
                <w:rFonts w:cs="Arial"/>
                <w:sz w:val="20"/>
                <w:szCs w:val="20"/>
              </w:rPr>
              <w:t>Clarifie</w:t>
            </w:r>
            <w:r>
              <w:rPr>
                <w:rFonts w:cs="Arial"/>
                <w:sz w:val="20"/>
                <w:szCs w:val="20"/>
              </w:rPr>
              <w:t>d</w:t>
            </w:r>
            <w:r w:rsidRPr="00685DC9">
              <w:rPr>
                <w:rFonts w:cs="Arial"/>
                <w:sz w:val="20"/>
                <w:szCs w:val="20"/>
              </w:rPr>
              <w:t xml:space="preserve"> the requirement for teaching experience at an appropriate level.</w:t>
            </w:r>
          </w:p>
        </w:tc>
      </w:tr>
      <w:tr w:rsidRPr="002E6BBA" w:rsidR="000C36CE" w:rsidTr="00BD54B2" w14:paraId="7BB37F67" w14:textId="77777777">
        <w:tc>
          <w:tcPr>
            <w:tcW w:w="572" w:type="pct"/>
          </w:tcPr>
          <w:p w:rsidRPr="00685DC9" w:rsidR="000C36CE" w:rsidP="000C36CE" w:rsidRDefault="000C36CE" w14:paraId="1B3A25B4" w14:textId="5C48BE87">
            <w:pPr>
              <w:rPr>
                <w:rFonts w:cs="Arial"/>
                <w:sz w:val="20"/>
                <w:szCs w:val="20"/>
              </w:rPr>
            </w:pPr>
            <w:r>
              <w:rPr>
                <w:rFonts w:cs="Arial"/>
                <w:sz w:val="20"/>
                <w:szCs w:val="20"/>
              </w:rPr>
              <w:t>v2 01</w:t>
            </w:r>
          </w:p>
        </w:tc>
        <w:tc>
          <w:tcPr>
            <w:tcW w:w="1804" w:type="pct"/>
          </w:tcPr>
          <w:p w:rsidRPr="00685DC9" w:rsidR="000C36CE" w:rsidP="000C36CE" w:rsidRDefault="000C24E0" w14:paraId="20C53ADE" w14:textId="4F2EEE44">
            <w:pPr>
              <w:rPr>
                <w:rFonts w:cs="Arial"/>
                <w:sz w:val="20"/>
                <w:szCs w:val="20"/>
              </w:rPr>
            </w:pPr>
            <w:r>
              <w:rPr>
                <w:rFonts w:cs="Arial"/>
                <w:sz w:val="20"/>
                <w:szCs w:val="20"/>
              </w:rPr>
              <w:t>Quality Office</w:t>
            </w:r>
          </w:p>
        </w:tc>
        <w:tc>
          <w:tcPr>
            <w:tcW w:w="984" w:type="pct"/>
          </w:tcPr>
          <w:p w:rsidRPr="00685DC9" w:rsidR="000C36CE" w:rsidP="000C36CE" w:rsidRDefault="000C36CE" w14:paraId="49700D45" w14:textId="031835A4">
            <w:pPr>
              <w:rPr>
                <w:rFonts w:cs="Arial"/>
                <w:sz w:val="20"/>
                <w:szCs w:val="20"/>
              </w:rPr>
            </w:pPr>
            <w:r>
              <w:rPr>
                <w:rFonts w:cs="Arial"/>
                <w:sz w:val="20"/>
                <w:szCs w:val="20"/>
              </w:rPr>
              <w:t>Oct 2008</w:t>
            </w:r>
            <w:r w:rsidRPr="000C24E0" w:rsidR="000C24E0">
              <w:rPr>
                <w:rFonts w:cs="Arial"/>
                <w:sz w:val="20"/>
                <w:szCs w:val="20"/>
              </w:rPr>
              <w:t>, Academic Board</w:t>
            </w:r>
          </w:p>
        </w:tc>
        <w:tc>
          <w:tcPr>
            <w:tcW w:w="1640" w:type="pct"/>
          </w:tcPr>
          <w:p w:rsidRPr="00685DC9" w:rsidR="000C36CE" w:rsidP="000C36CE" w:rsidRDefault="000C36CE" w14:paraId="6AB9F9DD" w14:textId="1F56C1A8">
            <w:pPr>
              <w:rPr>
                <w:rFonts w:cs="Arial"/>
                <w:sz w:val="20"/>
                <w:szCs w:val="20"/>
              </w:rPr>
            </w:pPr>
            <w:r>
              <w:rPr>
                <w:rFonts w:cs="Arial"/>
                <w:sz w:val="20"/>
                <w:szCs w:val="20"/>
              </w:rPr>
              <w:t>I</w:t>
            </w:r>
            <w:r w:rsidRPr="00685DC9">
              <w:rPr>
                <w:rFonts w:cs="Arial"/>
                <w:sz w:val="20"/>
                <w:szCs w:val="20"/>
              </w:rPr>
              <w:t>ntroduc</w:t>
            </w:r>
            <w:r>
              <w:rPr>
                <w:rFonts w:cs="Arial"/>
                <w:sz w:val="20"/>
                <w:szCs w:val="20"/>
              </w:rPr>
              <w:t>ed</w:t>
            </w:r>
            <w:r w:rsidRPr="00685DC9">
              <w:rPr>
                <w:rFonts w:cs="Arial"/>
                <w:sz w:val="20"/>
                <w:szCs w:val="20"/>
              </w:rPr>
              <w:t xml:space="preserve"> an explanatory note to supplement paragraph 14 which clarifies the factors to be considered when making decisions in relation to the relevance of teaching experience</w:t>
            </w:r>
            <w:r>
              <w:rPr>
                <w:rFonts w:cs="Arial"/>
                <w:sz w:val="20"/>
                <w:szCs w:val="20"/>
              </w:rPr>
              <w:t>.</w:t>
            </w:r>
          </w:p>
        </w:tc>
      </w:tr>
      <w:tr w:rsidRPr="002E6BBA" w:rsidR="000C36CE" w:rsidTr="00BD54B2" w14:paraId="384F27E4" w14:textId="77777777">
        <w:tc>
          <w:tcPr>
            <w:tcW w:w="572" w:type="pct"/>
          </w:tcPr>
          <w:p w:rsidRPr="002E6BBA" w:rsidR="000C36CE" w:rsidP="000C36CE" w:rsidRDefault="000C36CE" w14:paraId="72D9C40B" w14:textId="6C9264D9">
            <w:pPr>
              <w:rPr>
                <w:rFonts w:cs="Arial"/>
              </w:rPr>
            </w:pPr>
            <w:r>
              <w:rPr>
                <w:rFonts w:cs="Arial"/>
              </w:rPr>
              <w:lastRenderedPageBreak/>
              <w:t>v2 00</w:t>
            </w:r>
          </w:p>
        </w:tc>
        <w:tc>
          <w:tcPr>
            <w:tcW w:w="1804" w:type="pct"/>
          </w:tcPr>
          <w:p w:rsidRPr="002E6BBA" w:rsidR="000C36CE" w:rsidP="000C36CE" w:rsidRDefault="000C24E0" w14:paraId="2742C78B" w14:textId="0EE94481">
            <w:pPr>
              <w:rPr>
                <w:rFonts w:cs="Arial"/>
              </w:rPr>
            </w:pPr>
            <w:r>
              <w:rPr>
                <w:rFonts w:cs="Arial"/>
              </w:rPr>
              <w:t>Quality Office</w:t>
            </w:r>
          </w:p>
        </w:tc>
        <w:tc>
          <w:tcPr>
            <w:tcW w:w="984" w:type="pct"/>
          </w:tcPr>
          <w:p w:rsidRPr="002E6BBA" w:rsidR="000C36CE" w:rsidP="000C36CE" w:rsidRDefault="000C36CE" w14:paraId="47EDE88D" w14:textId="109D1932">
            <w:pPr>
              <w:rPr>
                <w:rFonts w:cs="Arial"/>
              </w:rPr>
            </w:pPr>
            <w:r>
              <w:rPr>
                <w:rFonts w:cs="Arial"/>
              </w:rPr>
              <w:t>July 2007</w:t>
            </w:r>
            <w:r w:rsidRPr="000C24E0" w:rsidR="000C24E0">
              <w:rPr>
                <w:rFonts w:cs="Arial"/>
              </w:rPr>
              <w:t>, Academic Board</w:t>
            </w:r>
          </w:p>
        </w:tc>
        <w:tc>
          <w:tcPr>
            <w:tcW w:w="1640" w:type="pct"/>
          </w:tcPr>
          <w:p w:rsidR="000C36CE" w:rsidP="000C36CE" w:rsidRDefault="000C36CE" w14:paraId="6CFB2B6B" w14:textId="77777777">
            <w:pPr>
              <w:rPr>
                <w:rFonts w:cs="Arial"/>
                <w:sz w:val="20"/>
                <w:szCs w:val="20"/>
              </w:rPr>
            </w:pPr>
            <w:r>
              <w:rPr>
                <w:rFonts w:cs="Arial"/>
                <w:sz w:val="20"/>
                <w:szCs w:val="20"/>
              </w:rPr>
              <w:t>I</w:t>
            </w:r>
            <w:r w:rsidRPr="00685DC9">
              <w:rPr>
                <w:rFonts w:cs="Arial"/>
                <w:sz w:val="20"/>
                <w:szCs w:val="20"/>
              </w:rPr>
              <w:t>ntroduced the following key changes:</w:t>
            </w:r>
          </w:p>
          <w:p w:rsidR="000C36CE" w:rsidP="000C36CE" w:rsidRDefault="000C36CE" w14:paraId="22B3ABBD" w14:textId="77777777">
            <w:pPr>
              <w:pStyle w:val="ListParagraph"/>
              <w:numPr>
                <w:ilvl w:val="0"/>
                <w:numId w:val="32"/>
              </w:numPr>
              <w:rPr>
                <w:rFonts w:cs="Arial"/>
                <w:sz w:val="20"/>
                <w:szCs w:val="20"/>
              </w:rPr>
            </w:pPr>
            <w:r>
              <w:rPr>
                <w:rFonts w:cs="Arial"/>
                <w:sz w:val="20"/>
                <w:szCs w:val="20"/>
              </w:rPr>
              <w:t>T</w:t>
            </w:r>
            <w:r w:rsidRPr="00685DC9">
              <w:rPr>
                <w:rFonts w:cs="Arial"/>
                <w:sz w:val="20"/>
                <w:szCs w:val="20"/>
              </w:rPr>
              <w:t>he essential and desirable levels of qualification for RTS applicants</w:t>
            </w:r>
            <w:r>
              <w:rPr>
                <w:rFonts w:cs="Arial"/>
                <w:sz w:val="20"/>
                <w:szCs w:val="20"/>
              </w:rPr>
              <w:t>.</w:t>
            </w:r>
          </w:p>
          <w:p w:rsidR="000C36CE" w:rsidP="000C36CE" w:rsidRDefault="000C36CE" w14:paraId="0A61F201" w14:textId="77777777">
            <w:pPr>
              <w:pStyle w:val="ListParagraph"/>
              <w:numPr>
                <w:ilvl w:val="0"/>
                <w:numId w:val="32"/>
              </w:numPr>
              <w:rPr>
                <w:rFonts w:cs="Arial"/>
                <w:sz w:val="20"/>
                <w:szCs w:val="20"/>
              </w:rPr>
            </w:pPr>
            <w:r w:rsidRPr="00685DC9">
              <w:rPr>
                <w:rFonts w:cs="Arial"/>
                <w:sz w:val="20"/>
                <w:szCs w:val="20"/>
              </w:rPr>
              <w:t>RTS will now be granted without the requirement for post holders to apply for extensions</w:t>
            </w:r>
            <w:r>
              <w:rPr>
                <w:rFonts w:cs="Arial"/>
                <w:sz w:val="20"/>
                <w:szCs w:val="20"/>
              </w:rPr>
              <w:t>.</w:t>
            </w:r>
          </w:p>
          <w:p w:rsidRPr="00685DC9" w:rsidR="000C36CE" w:rsidP="000C36CE" w:rsidRDefault="000C36CE" w14:paraId="0CFF46E3" w14:textId="5B68433C">
            <w:pPr>
              <w:pStyle w:val="ListParagraph"/>
              <w:numPr>
                <w:ilvl w:val="0"/>
                <w:numId w:val="32"/>
              </w:numPr>
              <w:rPr>
                <w:rFonts w:cs="Arial"/>
                <w:sz w:val="20"/>
                <w:szCs w:val="20"/>
              </w:rPr>
            </w:pPr>
            <w:r>
              <w:rPr>
                <w:rFonts w:cs="Arial"/>
                <w:sz w:val="20"/>
                <w:szCs w:val="20"/>
              </w:rPr>
              <w:t>T</w:t>
            </w:r>
            <w:r w:rsidRPr="00685DC9">
              <w:rPr>
                <w:rFonts w:cs="Arial"/>
                <w:sz w:val="20"/>
                <w:szCs w:val="20"/>
              </w:rPr>
              <w:t>imescales for the submission and consideration of RTS applications are defined.</w:t>
            </w:r>
          </w:p>
        </w:tc>
      </w:tr>
      <w:tr w:rsidRPr="002E6BBA" w:rsidR="000C36CE" w:rsidTr="00BD54B2" w14:paraId="73AFDCAF" w14:textId="77777777">
        <w:tc>
          <w:tcPr>
            <w:tcW w:w="572" w:type="pct"/>
          </w:tcPr>
          <w:p w:rsidRPr="002E6BBA" w:rsidR="000C36CE" w:rsidP="000C36CE" w:rsidRDefault="000C36CE" w14:paraId="4FBA1CDC" w14:textId="43514324">
            <w:pPr>
              <w:rPr>
                <w:rFonts w:cs="Arial"/>
              </w:rPr>
            </w:pPr>
            <w:r>
              <w:rPr>
                <w:rFonts w:cs="Arial"/>
              </w:rPr>
              <w:t>v1 00</w:t>
            </w:r>
          </w:p>
        </w:tc>
        <w:tc>
          <w:tcPr>
            <w:tcW w:w="1804" w:type="pct"/>
          </w:tcPr>
          <w:p w:rsidRPr="002E6BBA" w:rsidR="000C36CE" w:rsidP="000C36CE" w:rsidRDefault="000C36CE" w14:paraId="31F20541" w14:textId="78DA80C6">
            <w:pPr>
              <w:rPr>
                <w:rFonts w:cs="Arial"/>
              </w:rPr>
            </w:pPr>
            <w:r>
              <w:rPr>
                <w:rFonts w:cs="Arial"/>
              </w:rPr>
              <w:t>Quality Office</w:t>
            </w:r>
          </w:p>
        </w:tc>
        <w:tc>
          <w:tcPr>
            <w:tcW w:w="984" w:type="pct"/>
          </w:tcPr>
          <w:p w:rsidRPr="002E6BBA" w:rsidR="000C36CE" w:rsidP="000C36CE" w:rsidRDefault="000C36CE" w14:paraId="2CC06695" w14:textId="44216F60">
            <w:pPr>
              <w:rPr>
                <w:rFonts w:cs="Arial"/>
              </w:rPr>
            </w:pPr>
            <w:r>
              <w:rPr>
                <w:rFonts w:cs="Arial"/>
              </w:rPr>
              <w:t>Jan 2003, AAC</w:t>
            </w:r>
          </w:p>
        </w:tc>
        <w:tc>
          <w:tcPr>
            <w:tcW w:w="1640" w:type="pct"/>
          </w:tcPr>
          <w:p w:rsidRPr="002E6BBA" w:rsidR="000C36CE" w:rsidP="000C36CE" w:rsidRDefault="000C36CE" w14:paraId="6C2C1F0B" w14:textId="2BB58745">
            <w:pPr>
              <w:rPr>
                <w:rFonts w:cs="Arial"/>
              </w:rPr>
            </w:pPr>
            <w:r>
              <w:rPr>
                <w:rFonts w:cs="Arial"/>
              </w:rPr>
              <w:t>New</w:t>
            </w:r>
          </w:p>
        </w:tc>
      </w:tr>
    </w:tbl>
    <w:p w:rsidRPr="00B93213" w:rsidR="007F5E30" w:rsidP="00532548" w:rsidRDefault="007F5E30" w14:paraId="35D2153C" w14:textId="226648F6">
      <w:pPr>
        <w:rPr>
          <w:rFonts w:ascii="Calibri" w:hAnsi="Calibri" w:cs="Arial"/>
          <w:highlight w:val="yellow"/>
        </w:rPr>
      </w:pPr>
    </w:p>
    <w:sectPr w:rsidRPr="00B93213" w:rsidR="007F5E30" w:rsidSect="005C3775">
      <w:pgSz w:w="11906" w:h="16838"/>
      <w:pgMar w:top="1814" w:right="1440" w:bottom="1440" w:left="1440" w:header="709" w:footer="567" w:gutter="0"/>
      <w:cols w:space="708"/>
      <w:formProt w:val="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0BB6E64" w14:textId="77777777" w:rsidR="00C0077F" w:rsidRDefault="00C0077F" w:rsidP="00B93213">
      <w:pPr>
        <w:spacing w:after="0" w:line="240" w:lineRule="auto"/>
      </w:pPr>
      <w:r>
        <w:separator/>
      </w:r>
    </w:p>
  </w:endnote>
  <w:endnote w:type="continuationSeparator" w:id="0">
    <w:p w14:paraId="3614FBB0" w14:textId="77777777" w:rsidR="00C0077F" w:rsidRDefault="00C0077F" w:rsidP="00B93213">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DengXian">
    <w:panose1 w:val="02010600030101010101"/>
    <w:charset w:val="86"/>
    <w:family w:val="auto"/>
    <w:pitch w:val="variable"/>
    <w:sig w:usb0="A00002BF" w:usb1="38CF7CFA" w:usb2="00000016" w:usb3="00000000" w:csb0="0004000F" w:csb1="00000000"/>
  </w:font>
  <w:font w:name="Calibri">
    <w:panose1 w:val="020F05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DengXian Light">
    <w:charset w:val="86"/>
    <w:family w:val="auto"/>
    <w:pitch w:val="variable"/>
    <w:sig w:usb0="A00002BF" w:usb1="38CF7CFA" w:usb2="00000016" w:usb3="00000000" w:csb0="0004000F" w:csb1="00000000"/>
  </w:font>
  <w:font w:name="Segoe UI">
    <w:panose1 w:val="020B0502040204020203"/>
    <w:charset w:val="00"/>
    <w:family w:val="swiss"/>
    <w:pitch w:val="variable"/>
    <w:sig w:usb0="E4002EFF" w:usb1="C000E47F" w:usb2="00000009" w:usb3="00000000" w:csb0="000001FF" w:csb1="00000000"/>
  </w:font>
  <w:font w:name="Segoe UI Symbol">
    <w:panose1 w:val="020B0502040204020203"/>
    <w:charset w:val="00"/>
    <w:family w:val="swiss"/>
    <w:pitch w:val="variable"/>
    <w:sig w:usb0="800001E3" w:usb1="1200FFEF" w:usb2="00040000" w:usb3="00000000" w:csb0="00000001"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9A1E49" w14:textId="03CFB63A" w:rsidR="001443DC" w:rsidRDefault="009B1B98" w:rsidP="00832B78">
    <w:pPr>
      <w:pStyle w:val="Footer"/>
      <w:tabs>
        <w:tab w:val="clear" w:pos="9026"/>
        <w:tab w:val="right" w:pos="9356"/>
      </w:tabs>
      <w:rPr>
        <w:color w:val="0E1647"/>
        <w:sz w:val="20"/>
        <w:szCs w:val="20"/>
      </w:rPr>
    </w:pPr>
    <w:r w:rsidRPr="00F3779A">
      <w:rPr>
        <w:color w:val="0E1647"/>
        <w:sz w:val="20"/>
        <w:szCs w:val="20"/>
      </w:rPr>
      <w:t xml:space="preserve">Version </w:t>
    </w:r>
    <w:sdt>
      <w:sdtPr>
        <w:rPr>
          <w:color w:val="0E1647"/>
          <w:sz w:val="20"/>
          <w:szCs w:val="20"/>
        </w:rPr>
        <w:alias w:val="VerNum"/>
        <w:tag w:val="VerNum"/>
        <w:id w:val="1247457320"/>
        <w:lock w:val="sdtContentLocked"/>
        <w:placeholder>
          <w:docPart w:val="4FC62DCDF15D45E0B90DCE24555D0A6D"/>
        </w:placeholder>
        <w:dataBinding w:prefixMappings="xmlns:ns0='http://purl.org/dc/elements/1.1/' xmlns:ns1='http://schemas.openxmlformats.org/package/2006/metadata/core-properties' " w:xpath="/ns1:coreProperties[1]/ns1:contentStatus[1]" w:storeItemID="{6C3C8BC8-F283-45AE-878A-BAB7291924A1}"/>
        <w:text/>
      </w:sdtPr>
      <w:sdtEndPr/>
      <w:sdtContent>
        <w:r w:rsidR="004A674C">
          <w:rPr>
            <w:color w:val="0E1647"/>
            <w:sz w:val="20"/>
            <w:szCs w:val="20"/>
          </w:rPr>
          <w:t>3 02</w:t>
        </w:r>
      </w:sdtContent>
    </w:sdt>
    <w:r w:rsidRPr="00F3779A">
      <w:rPr>
        <w:color w:val="0E1647"/>
        <w:sz w:val="20"/>
        <w:szCs w:val="20"/>
      </w:rPr>
      <w:t xml:space="preserve"> of this document was approved</w:t>
    </w:r>
    <w:r w:rsidR="00F065A7" w:rsidRPr="00F3779A">
      <w:rPr>
        <w:color w:val="0E1647"/>
        <w:sz w:val="20"/>
        <w:szCs w:val="20"/>
      </w:rPr>
      <w:t xml:space="preserve"> by</w:t>
    </w:r>
    <w:r w:rsidRPr="00F3779A">
      <w:rPr>
        <w:color w:val="0E1647"/>
        <w:sz w:val="20"/>
        <w:szCs w:val="20"/>
      </w:rPr>
      <w:t xml:space="preserve"> </w:t>
    </w:r>
    <w:sdt>
      <w:sdtPr>
        <w:rPr>
          <w:color w:val="0E1647"/>
          <w:sz w:val="20"/>
          <w:szCs w:val="20"/>
        </w:rPr>
        <w:alias w:val="ApprovedBy"/>
        <w:tag w:val="ApprovedBy"/>
        <w:id w:val="-1543354331"/>
        <w:lock w:val="sdtContentLocked"/>
        <w:placeholder>
          <w:docPart w:val="0D7106188DDB4D8BB03540D7D32E99BE"/>
        </w:placeholder>
        <w:dataBinding w:prefixMappings="xmlns:ns0='http://purl.org/dc/elements/1.1/' xmlns:ns1='http://schemas.openxmlformats.org/package/2006/metadata/core-properties' " w:xpath="/ns1:coreProperties[1]/ns1:keywords[1]" w:storeItemID="{6C3C8BC8-F283-45AE-878A-BAB7291924A1}"/>
        <w:text/>
      </w:sdtPr>
      <w:sdtEndPr>
        <w:rPr>
          <w:sz w:val="18"/>
          <w:szCs w:val="18"/>
        </w:rPr>
      </w:sdtEndPr>
      <w:sdtContent>
        <w:r w:rsidR="004A674C">
          <w:rPr>
            <w:color w:val="0E1647"/>
            <w:sz w:val="20"/>
            <w:szCs w:val="20"/>
          </w:rPr>
          <w:t>Education Committee</w:t>
        </w:r>
      </w:sdtContent>
    </w:sdt>
    <w:r w:rsidR="00F065A7" w:rsidRPr="00F3779A">
      <w:rPr>
        <w:color w:val="0E1647"/>
        <w:sz w:val="20"/>
        <w:szCs w:val="20"/>
      </w:rPr>
      <w:t xml:space="preserve"> </w:t>
    </w:r>
    <w:r w:rsidRPr="00F3779A">
      <w:rPr>
        <w:color w:val="0E1647"/>
        <w:sz w:val="20"/>
        <w:szCs w:val="20"/>
      </w:rPr>
      <w:t xml:space="preserve">on </w:t>
    </w:r>
    <w:sdt>
      <w:sdtPr>
        <w:rPr>
          <w:color w:val="0E1647"/>
          <w:sz w:val="20"/>
          <w:szCs w:val="20"/>
        </w:rPr>
        <w:alias w:val="ApprovalDate"/>
        <w:tag w:val="ApprovalDate"/>
        <w:id w:val="974721575"/>
        <w:lock w:val="sdtContentLocked"/>
        <w:placeholder>
          <w:docPart w:val="47CFF8DA26734C07AF8302B6C6580FCD"/>
        </w:placeholder>
        <w:dataBinding w:prefixMappings="xmlns:ns0='http://schemas.microsoft.com/office/2006/coverPageProps' " w:xpath="/ns0:CoverPageProperties[1]/ns0:PublishDate[1]" w:storeItemID="{55AF091B-3C7A-41E3-B477-F2FDAA23CFDA}"/>
        <w:date w:fullDate="2026-05-21T00:00:00Z">
          <w:dateFormat w:val="dd MMMM yyyy"/>
          <w:lid w:val="en-GB"/>
          <w:storeMappedDataAs w:val="dateTime"/>
          <w:calendar w:val="gregorian"/>
        </w:date>
      </w:sdtPr>
      <w:sdtEndPr>
        <w:rPr>
          <w:sz w:val="18"/>
          <w:szCs w:val="18"/>
        </w:rPr>
      </w:sdtEndPr>
      <w:sdtContent>
        <w:r w:rsidR="004A674C">
          <w:rPr>
            <w:color w:val="0E1647"/>
            <w:sz w:val="20"/>
            <w:szCs w:val="20"/>
          </w:rPr>
          <w:t>21 May 2026</w:t>
        </w:r>
      </w:sdtContent>
    </w:sdt>
    <w:r w:rsidR="004A13B0">
      <w:rPr>
        <w:color w:val="0E1647"/>
        <w:sz w:val="20"/>
        <w:szCs w:val="20"/>
      </w:rPr>
      <w:tab/>
    </w:r>
  </w:p>
  <w:p w14:paraId="3F1BB64C" w14:textId="45E08D50" w:rsidR="0062546A" w:rsidRPr="00F3779A" w:rsidRDefault="004A13B0" w:rsidP="001443DC">
    <w:pPr>
      <w:pStyle w:val="Footer"/>
      <w:tabs>
        <w:tab w:val="clear" w:pos="9026"/>
        <w:tab w:val="right" w:pos="9356"/>
      </w:tabs>
      <w:jc w:val="right"/>
      <w:rPr>
        <w:color w:val="0E1647"/>
        <w:sz w:val="20"/>
        <w:szCs w:val="20"/>
      </w:rPr>
    </w:pPr>
    <w:r>
      <w:rPr>
        <w:color w:val="0E1647"/>
        <w:sz w:val="20"/>
        <w:szCs w:val="20"/>
      </w:rPr>
      <w:t xml:space="preserve">Page </w:t>
    </w:r>
    <w:r w:rsidRPr="004A13B0">
      <w:rPr>
        <w:color w:val="0E1647"/>
        <w:sz w:val="20"/>
        <w:szCs w:val="20"/>
      </w:rPr>
      <w:fldChar w:fldCharType="begin"/>
    </w:r>
    <w:r w:rsidRPr="004A13B0">
      <w:rPr>
        <w:color w:val="0E1647"/>
        <w:sz w:val="20"/>
        <w:szCs w:val="20"/>
      </w:rPr>
      <w:instrText xml:space="preserve"> PAGE   \* MERGEFORMAT </w:instrText>
    </w:r>
    <w:r w:rsidRPr="004A13B0">
      <w:rPr>
        <w:color w:val="0E1647"/>
        <w:sz w:val="20"/>
        <w:szCs w:val="20"/>
      </w:rPr>
      <w:fldChar w:fldCharType="separate"/>
    </w:r>
    <w:r w:rsidRPr="004A13B0">
      <w:rPr>
        <w:noProof/>
        <w:color w:val="0E1647"/>
        <w:sz w:val="20"/>
        <w:szCs w:val="20"/>
      </w:rPr>
      <w:t>1</w:t>
    </w:r>
    <w:r w:rsidRPr="004A13B0">
      <w:rPr>
        <w:noProof/>
        <w:color w:val="0E1647"/>
        <w:sz w:val="20"/>
        <w:szCs w:val="20"/>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8A6A9" w14:textId="581BE0BE" w:rsidR="005D4B32" w:rsidRDefault="005D4B32" w:rsidP="00A851B0">
    <w:pPr>
      <w:pStyle w:val="Footer"/>
      <w:rPr>
        <w:sz w:val="18"/>
        <w:szCs w:val="18"/>
      </w:rPr>
    </w:pPr>
  </w:p>
  <w:p w14:paraId="29D727A8" w14:textId="43DC5D8F" w:rsidR="002E6FFE" w:rsidRPr="00BC26B9" w:rsidRDefault="002E6FFE" w:rsidP="00BC26B9">
    <w:pPr>
      <w:pStyle w:val="Footer"/>
      <w:rPr>
        <w:sz w:val="16"/>
        <w:szCs w:val="16"/>
      </w:rPr>
    </w:pPr>
    <w:r w:rsidRPr="00BC26B9">
      <w:rPr>
        <w:sz w:val="16"/>
        <w:szCs w:val="16"/>
      </w:rPr>
      <w:tab/>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F483E29" w14:textId="77777777" w:rsidR="00C0077F" w:rsidRDefault="00C0077F" w:rsidP="00B93213">
      <w:pPr>
        <w:spacing w:after="0" w:line="240" w:lineRule="auto"/>
      </w:pPr>
      <w:r>
        <w:separator/>
      </w:r>
    </w:p>
  </w:footnote>
  <w:footnote w:type="continuationSeparator" w:id="0">
    <w:p w14:paraId="0919DF4B" w14:textId="77777777" w:rsidR="00C0077F" w:rsidRDefault="00C0077F" w:rsidP="00B93213">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8A2E6D" w14:textId="7CC1BBF8" w:rsidR="00E8118A" w:rsidRPr="009C23F4" w:rsidRDefault="00832B78" w:rsidP="009C23F4">
    <w:pPr>
      <w:pStyle w:val="TOCHeading"/>
      <w:numPr>
        <w:ilvl w:val="0"/>
        <w:numId w:val="0"/>
      </w:numPr>
      <w:spacing w:before="0" w:after="0" w:line="276" w:lineRule="auto"/>
      <w:rPr>
        <w:rFonts w:ascii="Calibri" w:hAnsi="Calibri"/>
        <w:sz w:val="28"/>
        <w:szCs w:val="28"/>
      </w:rPr>
    </w:pPr>
    <w:r>
      <w:rPr>
        <w:noProof/>
        <w:color w:val="0E1647"/>
        <w:sz w:val="20"/>
        <w:szCs w:val="20"/>
      </w:rPr>
      <w:drawing>
        <wp:anchor distT="0" distB="0" distL="114300" distR="114300" simplePos="0" relativeHeight="251664384" behindDoc="1" locked="0" layoutInCell="1" allowOverlap="1" wp14:anchorId="38180686" wp14:editId="6A1E27C6">
          <wp:simplePos x="0" y="0"/>
          <wp:positionH relativeFrom="page">
            <wp:align>right</wp:align>
          </wp:positionH>
          <wp:positionV relativeFrom="paragraph">
            <wp:posOffset>4228466</wp:posOffset>
          </wp:positionV>
          <wp:extent cx="10692000" cy="1335796"/>
          <wp:effectExtent l="10795" t="0" r="6350" b="6350"/>
          <wp:wrapNone/>
          <wp:docPr id="1139903013" name="Picture 12" descr="A white background with black and white cloud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84754627" name="Picture 12" descr="A white background with black and white clouds&#10;&#10;Description automatically generated"/>
                  <pic:cNvPicPr/>
                </pic:nvPicPr>
                <pic:blipFill>
                  <a:blip r:embed="rId1">
                    <a:extLst>
                      <a:ext uri="{28A0092B-C50C-407E-A947-70E740481C1C}">
                        <a14:useLocalDpi xmlns:a14="http://schemas.microsoft.com/office/drawing/2010/main" val="0"/>
                      </a:ext>
                    </a:extLst>
                  </a:blip>
                  <a:stretch>
                    <a:fillRect/>
                  </a:stretch>
                </pic:blipFill>
                <pic:spPr>
                  <a:xfrm rot="16200000" flipH="1" flipV="1">
                    <a:off x="0" y="0"/>
                    <a:ext cx="10692000" cy="1335796"/>
                  </a:xfrm>
                  <a:prstGeom prst="rect">
                    <a:avLst/>
                  </a:prstGeom>
                </pic:spPr>
              </pic:pic>
            </a:graphicData>
          </a:graphic>
          <wp14:sizeRelH relativeFrom="margin">
            <wp14:pctWidth>0</wp14:pctWidth>
          </wp14:sizeRelH>
          <wp14:sizeRelV relativeFrom="margin">
            <wp14:pctHeight>0</wp14:pctHeight>
          </wp14:sizeRelV>
        </wp:anchor>
      </w:drawing>
    </w:r>
    <w:r w:rsidR="003708EB">
      <w:rPr>
        <w:rFonts w:ascii="Calibri" w:hAnsi="Calibri"/>
        <w:noProof/>
        <w:color w:val="0E1647"/>
        <w:sz w:val="28"/>
        <w:szCs w:val="28"/>
      </w:rPr>
      <w:drawing>
        <wp:anchor distT="0" distB="0" distL="114300" distR="114300" simplePos="0" relativeHeight="251665408" behindDoc="0" locked="0" layoutInCell="1" allowOverlap="1" wp14:anchorId="1EA6FDBF" wp14:editId="10144665">
          <wp:simplePos x="0" y="0"/>
          <wp:positionH relativeFrom="page">
            <wp:posOffset>6262370</wp:posOffset>
          </wp:positionH>
          <wp:positionV relativeFrom="paragraph">
            <wp:posOffset>-164465</wp:posOffset>
          </wp:positionV>
          <wp:extent cx="1260000" cy="552218"/>
          <wp:effectExtent l="0" t="0" r="0" b="0"/>
          <wp:wrapNone/>
          <wp:docPr id="712340595" name="Picture 15" descr="A blue text on a black backgroun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39181417" name="Picture 15" descr="A blue text on a black background&#10;&#10;Description automatically generated"/>
                  <pic:cNvPicPr/>
                </pic:nvPicPr>
                <pic:blipFill>
                  <a:blip r:embed="rId2">
                    <a:extLst>
                      <a:ext uri="{28A0092B-C50C-407E-A947-70E740481C1C}">
                        <a14:useLocalDpi xmlns:a14="http://schemas.microsoft.com/office/drawing/2010/main" val="0"/>
                      </a:ext>
                    </a:extLst>
                  </a:blip>
                  <a:stretch>
                    <a:fillRect/>
                  </a:stretch>
                </pic:blipFill>
                <pic:spPr>
                  <a:xfrm>
                    <a:off x="0" y="0"/>
                    <a:ext cx="1260000" cy="552218"/>
                  </a:xfrm>
                  <a:prstGeom prst="rect">
                    <a:avLst/>
                  </a:prstGeom>
                </pic:spPr>
              </pic:pic>
            </a:graphicData>
          </a:graphic>
          <wp14:sizeRelH relativeFrom="margin">
            <wp14:pctWidth>0</wp14:pctWidth>
          </wp14:sizeRelH>
          <wp14:sizeRelV relativeFrom="margin">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6403D7E" w14:textId="60042A51" w:rsidR="002E6FFE" w:rsidRPr="00E97F44" w:rsidRDefault="00E97F44" w:rsidP="00E97F44">
    <w:pPr>
      <w:pStyle w:val="Header"/>
    </w:pPr>
    <w:r>
      <w:rPr>
        <w:noProof/>
      </w:rPr>
      <w:drawing>
        <wp:anchor distT="0" distB="0" distL="114300" distR="114300" simplePos="0" relativeHeight="251663360" behindDoc="0" locked="0" layoutInCell="1" allowOverlap="1" wp14:anchorId="1AD843FD" wp14:editId="5DD6ED18">
          <wp:simplePos x="0" y="0"/>
          <wp:positionH relativeFrom="margin">
            <wp:posOffset>0</wp:posOffset>
          </wp:positionH>
          <wp:positionV relativeFrom="page">
            <wp:posOffset>66675</wp:posOffset>
          </wp:positionV>
          <wp:extent cx="2102694" cy="1008000"/>
          <wp:effectExtent l="0" t="0" r="0" b="0"/>
          <wp:wrapNone/>
          <wp:docPr id="910575443" name="Picture 2" descr="A black and white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51704833" name="Picture 2" descr="A black and white logo&#10;&#10;Description automatically generated"/>
                  <pic:cNvPicPr/>
                </pic:nvPicPr>
                <pic:blipFill rotWithShape="1">
                  <a:blip r:embed="rId1">
                    <a:extLst>
                      <a:ext uri="{28A0092B-C50C-407E-A947-70E740481C1C}">
                        <a14:useLocalDpi xmlns:a14="http://schemas.microsoft.com/office/drawing/2010/main" val="0"/>
                      </a:ext>
                    </a:extLst>
                  </a:blip>
                  <a:srcRect l="8614"/>
                  <a:stretch/>
                </pic:blipFill>
                <pic:spPr bwMode="auto">
                  <a:xfrm>
                    <a:off x="0" y="0"/>
                    <a:ext cx="2102694" cy="10080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Pr>
        <w:noProof/>
      </w:rPr>
      <w:drawing>
        <wp:anchor distT="0" distB="0" distL="114300" distR="114300" simplePos="0" relativeHeight="251662336" behindDoc="1" locked="1" layoutInCell="1" allowOverlap="1" wp14:anchorId="1570715C" wp14:editId="24FCD5FC">
          <wp:simplePos x="0" y="0"/>
          <wp:positionH relativeFrom="margin">
            <wp:align>center</wp:align>
          </wp:positionH>
          <wp:positionV relativeFrom="page">
            <wp:align>top</wp:align>
          </wp:positionV>
          <wp:extent cx="7560000" cy="1133051"/>
          <wp:effectExtent l="0" t="0" r="3175" b="0"/>
          <wp:wrapNone/>
          <wp:docPr id="84236584" name="Picture 1" descr="A blue square with white line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4303983" name="Picture 1" descr="A blue square with white lines&#10;&#10;Description automatically generated"/>
                  <pic:cNvPicPr/>
                </pic:nvPicPr>
                <pic:blipFill>
                  <a:blip r:embed="rId2">
                    <a:extLst>
                      <a:ext uri="{28A0092B-C50C-407E-A947-70E740481C1C}">
                        <a14:useLocalDpi xmlns:a14="http://schemas.microsoft.com/office/drawing/2010/main" val="0"/>
                      </a:ext>
                    </a:extLst>
                  </a:blip>
                  <a:stretch>
                    <a:fillRect/>
                  </a:stretch>
                </pic:blipFill>
                <pic:spPr>
                  <a:xfrm flipH="1">
                    <a:off x="0" y="0"/>
                    <a:ext cx="7560000" cy="1133051"/>
                  </a:xfrm>
                  <a:prstGeom prst="rect">
                    <a:avLst/>
                  </a:prstGeom>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3B0FA3"/>
    <w:multiLevelType w:val="hybridMultilevel"/>
    <w:tmpl w:val="13F4C86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014D116D"/>
    <w:multiLevelType w:val="hybridMultilevel"/>
    <w:tmpl w:val="5F3606D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08D50378"/>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 w15:restartNumberingAfterBreak="0">
    <w:nsid w:val="093D245F"/>
    <w:multiLevelType w:val="multilevel"/>
    <w:tmpl w:val="50C62622"/>
    <w:lvl w:ilvl="0">
      <w:start w:val="1"/>
      <w:numFmt w:val="decimal"/>
      <w:lvlText w:val="%1."/>
      <w:lvlJc w:val="left"/>
      <w:pPr>
        <w:ind w:left="680" w:hanging="680"/>
      </w:pPr>
      <w:rPr>
        <w:rFonts w:hint="default"/>
      </w:rPr>
    </w:lvl>
    <w:lvl w:ilvl="1">
      <w:start w:val="1"/>
      <w:numFmt w:val="decimal"/>
      <w:isLgl/>
      <w:lvlText w:val="%1.%2"/>
      <w:lvlJc w:val="left"/>
      <w:pPr>
        <w:ind w:left="680" w:hanging="680"/>
      </w:pPr>
      <w:rPr>
        <w:rFonts w:hint="default"/>
        <w:b w:val="0"/>
      </w:rPr>
    </w:lvl>
    <w:lvl w:ilvl="2">
      <w:start w:val="1"/>
      <w:numFmt w:val="none"/>
      <w:isLgl/>
      <w:lvlText w:val=""/>
      <w:lvlJc w:val="left"/>
      <w:pPr>
        <w:ind w:left="680" w:hanging="320"/>
      </w:pPr>
      <w:rPr>
        <w:rFonts w:hint="default"/>
        <w:b w:val="0"/>
      </w:rPr>
    </w:lvl>
    <w:lvl w:ilvl="3">
      <w:start w:val="1"/>
      <w:numFmt w:val="decimal"/>
      <w:isLgl/>
      <w:lvlText w:val="%1.%2.%3.%4"/>
      <w:lvlJc w:val="left"/>
      <w:pPr>
        <w:ind w:left="1080" w:hanging="720"/>
      </w:pPr>
      <w:rPr>
        <w:rFonts w:hint="default"/>
        <w:b w:val="0"/>
      </w:rPr>
    </w:lvl>
    <w:lvl w:ilvl="4">
      <w:start w:val="1"/>
      <w:numFmt w:val="decimal"/>
      <w:isLgl/>
      <w:lvlText w:val="%1.%2.%3.%4.%5"/>
      <w:lvlJc w:val="left"/>
      <w:pPr>
        <w:ind w:left="1440" w:hanging="1080"/>
      </w:pPr>
      <w:rPr>
        <w:rFonts w:hint="default"/>
        <w:b w:val="0"/>
      </w:rPr>
    </w:lvl>
    <w:lvl w:ilvl="5">
      <w:start w:val="1"/>
      <w:numFmt w:val="decimal"/>
      <w:isLgl/>
      <w:lvlText w:val="%1.%2.%3.%4.%5.%6"/>
      <w:lvlJc w:val="left"/>
      <w:pPr>
        <w:ind w:left="1440" w:hanging="1080"/>
      </w:pPr>
      <w:rPr>
        <w:rFonts w:hint="default"/>
        <w:b w:val="0"/>
      </w:rPr>
    </w:lvl>
    <w:lvl w:ilvl="6">
      <w:start w:val="1"/>
      <w:numFmt w:val="decimal"/>
      <w:isLgl/>
      <w:lvlText w:val="%1.%2.%3.%4.%5.%6.%7"/>
      <w:lvlJc w:val="left"/>
      <w:pPr>
        <w:ind w:left="1800" w:hanging="1440"/>
      </w:pPr>
      <w:rPr>
        <w:rFonts w:hint="default"/>
        <w:b w:val="0"/>
      </w:rPr>
    </w:lvl>
    <w:lvl w:ilvl="7">
      <w:start w:val="1"/>
      <w:numFmt w:val="decimal"/>
      <w:isLgl/>
      <w:lvlText w:val="%1.%2.%3.%4.%5.%6.%7.%8"/>
      <w:lvlJc w:val="left"/>
      <w:pPr>
        <w:ind w:left="1800" w:hanging="1440"/>
      </w:pPr>
      <w:rPr>
        <w:rFonts w:hint="default"/>
        <w:b w:val="0"/>
      </w:rPr>
    </w:lvl>
    <w:lvl w:ilvl="8">
      <w:start w:val="1"/>
      <w:numFmt w:val="decimal"/>
      <w:isLgl/>
      <w:lvlText w:val="%1.%2.%3.%4.%5.%6.%7.%8.%9"/>
      <w:lvlJc w:val="left"/>
      <w:pPr>
        <w:ind w:left="2160" w:hanging="1800"/>
      </w:pPr>
      <w:rPr>
        <w:rFonts w:hint="default"/>
        <w:b w:val="0"/>
      </w:rPr>
    </w:lvl>
  </w:abstractNum>
  <w:abstractNum w:abstractNumId="4" w15:restartNumberingAfterBreak="0">
    <w:nsid w:val="0B9D48C1"/>
    <w:multiLevelType w:val="hybridMultilevel"/>
    <w:tmpl w:val="A6A807B2"/>
    <w:lvl w:ilvl="0" w:tplc="0809001B">
      <w:start w:val="1"/>
      <w:numFmt w:val="lowerRoman"/>
      <w:lvlText w:val="%1."/>
      <w:lvlJc w:val="right"/>
      <w:pPr>
        <w:ind w:left="720" w:hanging="360"/>
      </w:pPr>
      <w:rPr>
        <w:rFont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0BF60E89"/>
    <w:multiLevelType w:val="hybridMultilevel"/>
    <w:tmpl w:val="D504AA42"/>
    <w:lvl w:ilvl="0" w:tplc="2B666CAA">
      <w:start w:val="1"/>
      <w:numFmt w:val="decimal"/>
      <w:lvlText w:val="%1."/>
      <w:lvlJc w:val="left"/>
      <w:pPr>
        <w:ind w:left="360" w:hanging="360"/>
      </w:pPr>
      <w:rPr>
        <w:rFonts w:hint="default"/>
        <w:b/>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6" w15:restartNumberingAfterBreak="0">
    <w:nsid w:val="0F816CC6"/>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7" w15:restartNumberingAfterBreak="0">
    <w:nsid w:val="1C5A5779"/>
    <w:multiLevelType w:val="hybridMultilevel"/>
    <w:tmpl w:val="0D003B6A"/>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8" w15:restartNumberingAfterBreak="0">
    <w:nsid w:val="1E206D6E"/>
    <w:multiLevelType w:val="multilevel"/>
    <w:tmpl w:val="AC5CD95E"/>
    <w:lvl w:ilvl="0">
      <w:start w:val="1"/>
      <w:numFmt w:val="decimal"/>
      <w:lvlText w:val="%1."/>
      <w:lvlJc w:val="left"/>
      <w:pPr>
        <w:ind w:left="680" w:hanging="680"/>
      </w:pPr>
      <w:rPr>
        <w:rFonts w:hint="default"/>
      </w:rPr>
    </w:lvl>
    <w:lvl w:ilvl="1">
      <w:start w:val="1"/>
      <w:numFmt w:val="decimal"/>
      <w:isLgl/>
      <w:lvlText w:val="%1.%2"/>
      <w:lvlJc w:val="left"/>
      <w:pPr>
        <w:ind w:left="680" w:hanging="680"/>
      </w:pPr>
      <w:rPr>
        <w:rFonts w:hint="default"/>
        <w:b w:val="0"/>
      </w:rPr>
    </w:lvl>
    <w:lvl w:ilvl="2">
      <w:start w:val="1"/>
      <w:numFmt w:val="none"/>
      <w:isLgl/>
      <w:lvlText w:val="A"/>
      <w:lvlJc w:val="left"/>
      <w:pPr>
        <w:ind w:left="680" w:hanging="320"/>
      </w:pPr>
      <w:rPr>
        <w:rFonts w:hint="default"/>
        <w:b w:val="0"/>
      </w:rPr>
    </w:lvl>
    <w:lvl w:ilvl="3">
      <w:start w:val="1"/>
      <w:numFmt w:val="decimal"/>
      <w:isLgl/>
      <w:lvlText w:val="%1.%2.%3.%4"/>
      <w:lvlJc w:val="left"/>
      <w:pPr>
        <w:ind w:left="1080" w:hanging="720"/>
      </w:pPr>
      <w:rPr>
        <w:rFonts w:hint="default"/>
        <w:b w:val="0"/>
      </w:rPr>
    </w:lvl>
    <w:lvl w:ilvl="4">
      <w:start w:val="1"/>
      <w:numFmt w:val="decimal"/>
      <w:isLgl/>
      <w:lvlText w:val="%1.%2.%3.%4.%5"/>
      <w:lvlJc w:val="left"/>
      <w:pPr>
        <w:ind w:left="1440" w:hanging="1080"/>
      </w:pPr>
      <w:rPr>
        <w:rFonts w:hint="default"/>
        <w:b w:val="0"/>
      </w:rPr>
    </w:lvl>
    <w:lvl w:ilvl="5">
      <w:start w:val="1"/>
      <w:numFmt w:val="decimal"/>
      <w:isLgl/>
      <w:lvlText w:val="%1.%2.%3.%4.%5.%6"/>
      <w:lvlJc w:val="left"/>
      <w:pPr>
        <w:ind w:left="1440" w:hanging="1080"/>
      </w:pPr>
      <w:rPr>
        <w:rFonts w:hint="default"/>
        <w:b w:val="0"/>
      </w:rPr>
    </w:lvl>
    <w:lvl w:ilvl="6">
      <w:start w:val="1"/>
      <w:numFmt w:val="decimal"/>
      <w:isLgl/>
      <w:lvlText w:val="%1.%2.%3.%4.%5.%6.%7"/>
      <w:lvlJc w:val="left"/>
      <w:pPr>
        <w:ind w:left="1800" w:hanging="1440"/>
      </w:pPr>
      <w:rPr>
        <w:rFonts w:hint="default"/>
        <w:b w:val="0"/>
      </w:rPr>
    </w:lvl>
    <w:lvl w:ilvl="7">
      <w:start w:val="1"/>
      <w:numFmt w:val="decimal"/>
      <w:isLgl/>
      <w:lvlText w:val="%1.%2.%3.%4.%5.%6.%7.%8"/>
      <w:lvlJc w:val="left"/>
      <w:pPr>
        <w:ind w:left="1800" w:hanging="1440"/>
      </w:pPr>
      <w:rPr>
        <w:rFonts w:hint="default"/>
        <w:b w:val="0"/>
      </w:rPr>
    </w:lvl>
    <w:lvl w:ilvl="8">
      <w:start w:val="1"/>
      <w:numFmt w:val="decimal"/>
      <w:isLgl/>
      <w:lvlText w:val="%1.%2.%3.%4.%5.%6.%7.%8.%9"/>
      <w:lvlJc w:val="left"/>
      <w:pPr>
        <w:ind w:left="2160" w:hanging="1800"/>
      </w:pPr>
      <w:rPr>
        <w:rFonts w:hint="default"/>
        <w:b w:val="0"/>
      </w:rPr>
    </w:lvl>
  </w:abstractNum>
  <w:abstractNum w:abstractNumId="9" w15:restartNumberingAfterBreak="0">
    <w:nsid w:val="2B395704"/>
    <w:multiLevelType w:val="hybridMultilevel"/>
    <w:tmpl w:val="E2962402"/>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10" w15:restartNumberingAfterBreak="0">
    <w:nsid w:val="2BD1342C"/>
    <w:multiLevelType w:val="hybridMultilevel"/>
    <w:tmpl w:val="6BB6938E"/>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1" w15:restartNumberingAfterBreak="0">
    <w:nsid w:val="2F4F1ED0"/>
    <w:multiLevelType w:val="hybridMultilevel"/>
    <w:tmpl w:val="B6F45AC6"/>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12" w15:restartNumberingAfterBreak="0">
    <w:nsid w:val="38846B02"/>
    <w:multiLevelType w:val="hybridMultilevel"/>
    <w:tmpl w:val="0F602D6C"/>
    <w:lvl w:ilvl="0" w:tplc="0809001B">
      <w:start w:val="1"/>
      <w:numFmt w:val="lowerRoman"/>
      <w:lvlText w:val="%1."/>
      <w:lvlJc w:val="righ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13" w15:restartNumberingAfterBreak="0">
    <w:nsid w:val="3E300381"/>
    <w:multiLevelType w:val="hybridMultilevel"/>
    <w:tmpl w:val="5706D80A"/>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14" w15:restartNumberingAfterBreak="0">
    <w:nsid w:val="3F044DC0"/>
    <w:multiLevelType w:val="multilevel"/>
    <w:tmpl w:val="EA52ED1E"/>
    <w:lvl w:ilvl="0">
      <w:start w:val="1"/>
      <w:numFmt w:val="decimal"/>
      <w:pStyle w:val="Heading1"/>
      <w:lvlText w:val="%1"/>
      <w:lvlJc w:val="left"/>
      <w:pPr>
        <w:ind w:left="680" w:hanging="680"/>
      </w:pPr>
      <w:rPr>
        <w:rFonts w:hint="default"/>
        <w:b/>
        <w:bCs w:val="0"/>
      </w:rPr>
    </w:lvl>
    <w:lvl w:ilvl="1">
      <w:start w:val="1"/>
      <w:numFmt w:val="decimal"/>
      <w:pStyle w:val="MainBullet"/>
      <w:lvlText w:val="%1.%2"/>
      <w:lvlJc w:val="left"/>
      <w:pPr>
        <w:ind w:left="680" w:hanging="680"/>
      </w:pPr>
      <w:rPr>
        <w:rFonts w:hint="default"/>
        <w:b w:val="0"/>
      </w:rPr>
    </w:lvl>
    <w:lvl w:ilvl="2">
      <w:start w:val="1"/>
      <w:numFmt w:val="lowerLetter"/>
      <w:lvlText w:val="%3."/>
      <w:lvlJc w:val="left"/>
      <w:pPr>
        <w:ind w:left="1134" w:hanging="454"/>
      </w:pPr>
      <w:rPr>
        <w:rFonts w:hint="default"/>
        <w:b w:val="0"/>
      </w:rPr>
    </w:lvl>
    <w:lvl w:ilvl="3">
      <w:start w:val="1"/>
      <w:numFmt w:val="bullet"/>
      <w:lvlText w:val=""/>
      <w:lvlJc w:val="left"/>
      <w:pPr>
        <w:ind w:left="1418" w:hanging="284"/>
      </w:pPr>
      <w:rPr>
        <w:rFonts w:ascii="Symbol" w:hAnsi="Symbol" w:hint="default"/>
        <w:b w:val="0"/>
        <w:color w:val="auto"/>
      </w:rPr>
    </w:lvl>
    <w:lvl w:ilvl="4">
      <w:start w:val="1"/>
      <w:numFmt w:val="none"/>
      <w:isLgl/>
      <w:lvlText w:val=""/>
      <w:lvlJc w:val="left"/>
      <w:pPr>
        <w:ind w:left="1440" w:hanging="1080"/>
      </w:pPr>
      <w:rPr>
        <w:rFonts w:hint="default"/>
        <w:b w:val="0"/>
      </w:rPr>
    </w:lvl>
    <w:lvl w:ilvl="5">
      <w:start w:val="1"/>
      <w:numFmt w:val="none"/>
      <w:isLgl/>
      <w:lvlText w:val=""/>
      <w:lvlJc w:val="left"/>
      <w:pPr>
        <w:ind w:left="1440" w:hanging="1080"/>
      </w:pPr>
      <w:rPr>
        <w:rFonts w:hint="default"/>
        <w:b w:val="0"/>
      </w:rPr>
    </w:lvl>
    <w:lvl w:ilvl="6">
      <w:start w:val="1"/>
      <w:numFmt w:val="none"/>
      <w:isLgl/>
      <w:lvlText w:val=""/>
      <w:lvlJc w:val="left"/>
      <w:pPr>
        <w:ind w:left="1800" w:hanging="1440"/>
      </w:pPr>
      <w:rPr>
        <w:rFonts w:hint="default"/>
        <w:b w:val="0"/>
      </w:rPr>
    </w:lvl>
    <w:lvl w:ilvl="7">
      <w:start w:val="1"/>
      <w:numFmt w:val="none"/>
      <w:isLgl/>
      <w:lvlText w:val=""/>
      <w:lvlJc w:val="left"/>
      <w:pPr>
        <w:ind w:left="1800" w:hanging="1440"/>
      </w:pPr>
      <w:rPr>
        <w:rFonts w:hint="default"/>
        <w:b w:val="0"/>
      </w:rPr>
    </w:lvl>
    <w:lvl w:ilvl="8">
      <w:start w:val="1"/>
      <w:numFmt w:val="none"/>
      <w:isLgl/>
      <w:lvlText w:val=""/>
      <w:lvlJc w:val="left"/>
      <w:pPr>
        <w:ind w:left="2160" w:hanging="1800"/>
      </w:pPr>
      <w:rPr>
        <w:rFonts w:hint="default"/>
        <w:b w:val="0"/>
      </w:rPr>
    </w:lvl>
  </w:abstractNum>
  <w:abstractNum w:abstractNumId="15" w15:restartNumberingAfterBreak="0">
    <w:nsid w:val="40E24D84"/>
    <w:multiLevelType w:val="hybridMultilevel"/>
    <w:tmpl w:val="43B027F0"/>
    <w:lvl w:ilvl="0" w:tplc="68BC745C">
      <w:start w:val="1"/>
      <w:numFmt w:val="lowerRoman"/>
      <w:lvlText w:val="%1."/>
      <w:lvlJc w:val="right"/>
      <w:pPr>
        <w:ind w:left="1440" w:hanging="360"/>
      </w:pPr>
      <w:rPr>
        <w:rFonts w:hint="default"/>
        <w:b w:val="0"/>
        <w:bCs w:val="0"/>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16" w15:restartNumberingAfterBreak="0">
    <w:nsid w:val="4AD4682E"/>
    <w:multiLevelType w:val="hybridMultilevel"/>
    <w:tmpl w:val="E666899A"/>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7" w15:restartNumberingAfterBreak="0">
    <w:nsid w:val="4BE9648D"/>
    <w:multiLevelType w:val="hybridMultilevel"/>
    <w:tmpl w:val="9BE8A4D0"/>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8" w15:restartNumberingAfterBreak="0">
    <w:nsid w:val="519B7E37"/>
    <w:multiLevelType w:val="hybridMultilevel"/>
    <w:tmpl w:val="0F6AB6DA"/>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9" w15:restartNumberingAfterBreak="0">
    <w:nsid w:val="55FD1E67"/>
    <w:multiLevelType w:val="hybridMultilevel"/>
    <w:tmpl w:val="660C3C64"/>
    <w:lvl w:ilvl="0" w:tplc="C32CF6EC">
      <w:start w:val="1"/>
      <w:numFmt w:val="bullet"/>
      <w:lvlText w:val="-"/>
      <w:lvlJc w:val="left"/>
      <w:pPr>
        <w:ind w:left="720" w:hanging="360"/>
      </w:pPr>
      <w:rPr>
        <w:rFonts w:ascii="Arial" w:eastAsiaTheme="minorEastAsia"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5E4A025D"/>
    <w:multiLevelType w:val="hybridMultilevel"/>
    <w:tmpl w:val="B4768D2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686D6BCC"/>
    <w:multiLevelType w:val="hybridMultilevel"/>
    <w:tmpl w:val="6C4635D8"/>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22" w15:restartNumberingAfterBreak="0">
    <w:nsid w:val="69EF4DE4"/>
    <w:multiLevelType w:val="hybridMultilevel"/>
    <w:tmpl w:val="BB7281BA"/>
    <w:lvl w:ilvl="0" w:tplc="CA76B4EA">
      <w:start w:val="1"/>
      <w:numFmt w:val="bullet"/>
      <w:lvlText w:val="-"/>
      <w:lvlJc w:val="left"/>
      <w:pPr>
        <w:ind w:left="360" w:hanging="360"/>
      </w:pPr>
      <w:rPr>
        <w:rFonts w:ascii="Calibri" w:hAnsi="Calibri"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3" w15:restartNumberingAfterBreak="0">
    <w:nsid w:val="6CF421B3"/>
    <w:multiLevelType w:val="multilevel"/>
    <w:tmpl w:val="B374F0F6"/>
    <w:lvl w:ilvl="0">
      <w:start w:val="1"/>
      <w:numFmt w:val="decimal"/>
      <w:lvlText w:val="%1."/>
      <w:lvlJc w:val="left"/>
      <w:pPr>
        <w:ind w:left="680" w:hanging="680"/>
      </w:pPr>
      <w:rPr>
        <w:rFonts w:hint="default"/>
      </w:rPr>
    </w:lvl>
    <w:lvl w:ilvl="1">
      <w:start w:val="1"/>
      <w:numFmt w:val="decimal"/>
      <w:isLgl/>
      <w:lvlText w:val="%1.%2"/>
      <w:lvlJc w:val="left"/>
      <w:pPr>
        <w:ind w:left="680" w:hanging="680"/>
      </w:pPr>
      <w:rPr>
        <w:rFonts w:hint="default"/>
        <w:b w:val="0"/>
      </w:rPr>
    </w:lvl>
    <w:lvl w:ilvl="2">
      <w:start w:val="1"/>
      <w:numFmt w:val="none"/>
      <w:isLgl/>
      <w:lvlText w:val=""/>
      <w:lvlJc w:val="left"/>
      <w:pPr>
        <w:ind w:left="680" w:hanging="320"/>
      </w:pPr>
      <w:rPr>
        <w:rFonts w:hint="default"/>
        <w:b w:val="0"/>
      </w:rPr>
    </w:lvl>
    <w:lvl w:ilvl="3">
      <w:start w:val="1"/>
      <w:numFmt w:val="decimal"/>
      <w:isLgl/>
      <w:lvlText w:val="%1.%2.%3.%4"/>
      <w:lvlJc w:val="left"/>
      <w:pPr>
        <w:ind w:left="1080" w:hanging="720"/>
      </w:pPr>
      <w:rPr>
        <w:rFonts w:hint="default"/>
        <w:b w:val="0"/>
      </w:rPr>
    </w:lvl>
    <w:lvl w:ilvl="4">
      <w:start w:val="1"/>
      <w:numFmt w:val="decimal"/>
      <w:isLgl/>
      <w:lvlText w:val="%1.%2.%3.%4.%5"/>
      <w:lvlJc w:val="left"/>
      <w:pPr>
        <w:ind w:left="1440" w:hanging="1080"/>
      </w:pPr>
      <w:rPr>
        <w:rFonts w:hint="default"/>
        <w:b w:val="0"/>
      </w:rPr>
    </w:lvl>
    <w:lvl w:ilvl="5">
      <w:start w:val="1"/>
      <w:numFmt w:val="decimal"/>
      <w:isLgl/>
      <w:lvlText w:val="%1.%2.%3.%4.%5.%6"/>
      <w:lvlJc w:val="left"/>
      <w:pPr>
        <w:ind w:left="1440" w:hanging="1080"/>
      </w:pPr>
      <w:rPr>
        <w:rFonts w:hint="default"/>
        <w:b w:val="0"/>
      </w:rPr>
    </w:lvl>
    <w:lvl w:ilvl="6">
      <w:start w:val="1"/>
      <w:numFmt w:val="decimal"/>
      <w:isLgl/>
      <w:lvlText w:val="%1.%2.%3.%4.%5.%6.%7"/>
      <w:lvlJc w:val="left"/>
      <w:pPr>
        <w:ind w:left="1800" w:hanging="1440"/>
      </w:pPr>
      <w:rPr>
        <w:rFonts w:hint="default"/>
        <w:b w:val="0"/>
      </w:rPr>
    </w:lvl>
    <w:lvl w:ilvl="7">
      <w:start w:val="1"/>
      <w:numFmt w:val="decimal"/>
      <w:isLgl/>
      <w:lvlText w:val="%1.%2.%3.%4.%5.%6.%7.%8"/>
      <w:lvlJc w:val="left"/>
      <w:pPr>
        <w:ind w:left="1800" w:hanging="1440"/>
      </w:pPr>
      <w:rPr>
        <w:rFonts w:hint="default"/>
        <w:b w:val="0"/>
      </w:rPr>
    </w:lvl>
    <w:lvl w:ilvl="8">
      <w:start w:val="1"/>
      <w:numFmt w:val="decimal"/>
      <w:isLgl/>
      <w:lvlText w:val="%1.%2.%3.%4.%5.%6.%7.%8.%9"/>
      <w:lvlJc w:val="left"/>
      <w:pPr>
        <w:ind w:left="2160" w:hanging="1800"/>
      </w:pPr>
      <w:rPr>
        <w:rFonts w:hint="default"/>
        <w:b w:val="0"/>
      </w:rPr>
    </w:lvl>
  </w:abstractNum>
  <w:abstractNum w:abstractNumId="24" w15:restartNumberingAfterBreak="0">
    <w:nsid w:val="766147E1"/>
    <w:multiLevelType w:val="hybridMultilevel"/>
    <w:tmpl w:val="A61E4E88"/>
    <w:lvl w:ilvl="0" w:tplc="0809001B">
      <w:start w:val="1"/>
      <w:numFmt w:val="lowerRoman"/>
      <w:lvlText w:val="%1."/>
      <w:lvlJc w:val="right"/>
      <w:pPr>
        <w:ind w:left="1434" w:hanging="360"/>
      </w:pPr>
    </w:lvl>
    <w:lvl w:ilvl="1" w:tplc="08090019" w:tentative="1">
      <w:start w:val="1"/>
      <w:numFmt w:val="lowerLetter"/>
      <w:lvlText w:val="%2."/>
      <w:lvlJc w:val="left"/>
      <w:pPr>
        <w:ind w:left="2154" w:hanging="360"/>
      </w:pPr>
    </w:lvl>
    <w:lvl w:ilvl="2" w:tplc="0809001B" w:tentative="1">
      <w:start w:val="1"/>
      <w:numFmt w:val="lowerRoman"/>
      <w:lvlText w:val="%3."/>
      <w:lvlJc w:val="right"/>
      <w:pPr>
        <w:ind w:left="2874" w:hanging="180"/>
      </w:pPr>
    </w:lvl>
    <w:lvl w:ilvl="3" w:tplc="0809000F" w:tentative="1">
      <w:start w:val="1"/>
      <w:numFmt w:val="decimal"/>
      <w:lvlText w:val="%4."/>
      <w:lvlJc w:val="left"/>
      <w:pPr>
        <w:ind w:left="3594" w:hanging="360"/>
      </w:pPr>
    </w:lvl>
    <w:lvl w:ilvl="4" w:tplc="08090019" w:tentative="1">
      <w:start w:val="1"/>
      <w:numFmt w:val="lowerLetter"/>
      <w:lvlText w:val="%5."/>
      <w:lvlJc w:val="left"/>
      <w:pPr>
        <w:ind w:left="4314" w:hanging="360"/>
      </w:pPr>
    </w:lvl>
    <w:lvl w:ilvl="5" w:tplc="0809001B" w:tentative="1">
      <w:start w:val="1"/>
      <w:numFmt w:val="lowerRoman"/>
      <w:lvlText w:val="%6."/>
      <w:lvlJc w:val="right"/>
      <w:pPr>
        <w:ind w:left="5034" w:hanging="180"/>
      </w:pPr>
    </w:lvl>
    <w:lvl w:ilvl="6" w:tplc="0809000F" w:tentative="1">
      <w:start w:val="1"/>
      <w:numFmt w:val="decimal"/>
      <w:lvlText w:val="%7."/>
      <w:lvlJc w:val="left"/>
      <w:pPr>
        <w:ind w:left="5754" w:hanging="360"/>
      </w:pPr>
    </w:lvl>
    <w:lvl w:ilvl="7" w:tplc="08090019" w:tentative="1">
      <w:start w:val="1"/>
      <w:numFmt w:val="lowerLetter"/>
      <w:lvlText w:val="%8."/>
      <w:lvlJc w:val="left"/>
      <w:pPr>
        <w:ind w:left="6474" w:hanging="360"/>
      </w:pPr>
    </w:lvl>
    <w:lvl w:ilvl="8" w:tplc="0809001B" w:tentative="1">
      <w:start w:val="1"/>
      <w:numFmt w:val="lowerRoman"/>
      <w:lvlText w:val="%9."/>
      <w:lvlJc w:val="right"/>
      <w:pPr>
        <w:ind w:left="7194" w:hanging="180"/>
      </w:pPr>
    </w:lvl>
  </w:abstractNum>
  <w:abstractNum w:abstractNumId="25" w15:restartNumberingAfterBreak="0">
    <w:nsid w:val="7C0516E0"/>
    <w:multiLevelType w:val="multilevel"/>
    <w:tmpl w:val="7952D968"/>
    <w:lvl w:ilvl="0">
      <w:start w:val="3"/>
      <w:numFmt w:val="decimal"/>
      <w:lvlText w:val="%1"/>
      <w:lvlJc w:val="left"/>
      <w:pPr>
        <w:ind w:left="360" w:hanging="360"/>
      </w:pPr>
      <w:rPr>
        <w:rFonts w:ascii="Calibri" w:hAnsi="Calibri" w:cs="Arial" w:hint="default"/>
        <w:color w:val="000000" w:themeColor="text1"/>
      </w:rPr>
    </w:lvl>
    <w:lvl w:ilvl="1">
      <w:start w:val="2"/>
      <w:numFmt w:val="decimal"/>
      <w:lvlText w:val="%1.%2"/>
      <w:lvlJc w:val="left"/>
      <w:pPr>
        <w:ind w:left="360" w:hanging="360"/>
      </w:pPr>
      <w:rPr>
        <w:rFonts w:ascii="Calibri" w:hAnsi="Calibri" w:cs="Arial" w:hint="default"/>
        <w:color w:val="000000" w:themeColor="text1"/>
      </w:rPr>
    </w:lvl>
    <w:lvl w:ilvl="2">
      <w:start w:val="1"/>
      <w:numFmt w:val="decimal"/>
      <w:lvlText w:val="%1.%2.%3"/>
      <w:lvlJc w:val="left"/>
      <w:pPr>
        <w:ind w:left="720" w:hanging="720"/>
      </w:pPr>
      <w:rPr>
        <w:rFonts w:ascii="Calibri" w:hAnsi="Calibri" w:cs="Arial" w:hint="default"/>
        <w:color w:val="000000" w:themeColor="text1"/>
      </w:rPr>
    </w:lvl>
    <w:lvl w:ilvl="3">
      <w:start w:val="1"/>
      <w:numFmt w:val="decimal"/>
      <w:lvlText w:val="%1.%2.%3.%4"/>
      <w:lvlJc w:val="left"/>
      <w:pPr>
        <w:ind w:left="720" w:hanging="720"/>
      </w:pPr>
      <w:rPr>
        <w:rFonts w:ascii="Calibri" w:hAnsi="Calibri" w:cs="Arial" w:hint="default"/>
        <w:color w:val="000000" w:themeColor="text1"/>
      </w:rPr>
    </w:lvl>
    <w:lvl w:ilvl="4">
      <w:start w:val="1"/>
      <w:numFmt w:val="decimal"/>
      <w:lvlText w:val="%1.%2.%3.%4.%5"/>
      <w:lvlJc w:val="left"/>
      <w:pPr>
        <w:ind w:left="1080" w:hanging="1080"/>
      </w:pPr>
      <w:rPr>
        <w:rFonts w:ascii="Calibri" w:hAnsi="Calibri" w:cs="Arial" w:hint="default"/>
        <w:color w:val="000000" w:themeColor="text1"/>
      </w:rPr>
    </w:lvl>
    <w:lvl w:ilvl="5">
      <w:start w:val="1"/>
      <w:numFmt w:val="decimal"/>
      <w:lvlText w:val="%1.%2.%3.%4.%5.%6"/>
      <w:lvlJc w:val="left"/>
      <w:pPr>
        <w:ind w:left="1080" w:hanging="1080"/>
      </w:pPr>
      <w:rPr>
        <w:rFonts w:ascii="Calibri" w:hAnsi="Calibri" w:cs="Arial" w:hint="default"/>
        <w:color w:val="000000" w:themeColor="text1"/>
      </w:rPr>
    </w:lvl>
    <w:lvl w:ilvl="6">
      <w:start w:val="1"/>
      <w:numFmt w:val="decimal"/>
      <w:lvlText w:val="%1.%2.%3.%4.%5.%6.%7"/>
      <w:lvlJc w:val="left"/>
      <w:pPr>
        <w:ind w:left="1440" w:hanging="1440"/>
      </w:pPr>
      <w:rPr>
        <w:rFonts w:ascii="Calibri" w:hAnsi="Calibri" w:cs="Arial" w:hint="default"/>
        <w:color w:val="000000" w:themeColor="text1"/>
      </w:rPr>
    </w:lvl>
    <w:lvl w:ilvl="7">
      <w:start w:val="1"/>
      <w:numFmt w:val="decimal"/>
      <w:lvlText w:val="%1.%2.%3.%4.%5.%6.%7.%8"/>
      <w:lvlJc w:val="left"/>
      <w:pPr>
        <w:ind w:left="1440" w:hanging="1440"/>
      </w:pPr>
      <w:rPr>
        <w:rFonts w:ascii="Calibri" w:hAnsi="Calibri" w:cs="Arial" w:hint="default"/>
        <w:color w:val="000000" w:themeColor="text1"/>
      </w:rPr>
    </w:lvl>
    <w:lvl w:ilvl="8">
      <w:start w:val="1"/>
      <w:numFmt w:val="decimal"/>
      <w:lvlText w:val="%1.%2.%3.%4.%5.%6.%7.%8.%9"/>
      <w:lvlJc w:val="left"/>
      <w:pPr>
        <w:ind w:left="1440" w:hanging="1440"/>
      </w:pPr>
      <w:rPr>
        <w:rFonts w:ascii="Calibri" w:hAnsi="Calibri" w:cs="Arial" w:hint="default"/>
        <w:color w:val="000000" w:themeColor="text1"/>
      </w:rPr>
    </w:lvl>
  </w:abstractNum>
  <w:abstractNum w:abstractNumId="26" w15:restartNumberingAfterBreak="0">
    <w:nsid w:val="7CED6211"/>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7" w15:restartNumberingAfterBreak="0">
    <w:nsid w:val="7DEA3FAB"/>
    <w:multiLevelType w:val="multilevel"/>
    <w:tmpl w:val="ADAAF2A4"/>
    <w:lvl w:ilvl="0">
      <w:start w:val="1"/>
      <w:numFmt w:val="decimal"/>
      <w:lvlText w:val="%1."/>
      <w:lvlJc w:val="left"/>
      <w:pPr>
        <w:ind w:left="680" w:hanging="680"/>
      </w:pPr>
      <w:rPr>
        <w:rFonts w:ascii="Aptos" w:hAnsi="Aptos" w:hint="default"/>
      </w:rPr>
    </w:lvl>
    <w:lvl w:ilvl="1">
      <w:start w:val="1"/>
      <w:numFmt w:val="decimal"/>
      <w:isLgl/>
      <w:lvlText w:val="%1.%2"/>
      <w:lvlJc w:val="left"/>
      <w:pPr>
        <w:ind w:left="680" w:hanging="680"/>
      </w:pPr>
      <w:rPr>
        <w:rFonts w:hint="default"/>
        <w:b w:val="0"/>
      </w:rPr>
    </w:lvl>
    <w:lvl w:ilvl="2">
      <w:start w:val="1"/>
      <w:numFmt w:val="upperLetter"/>
      <w:lvlRestart w:val="1"/>
      <w:pStyle w:val="Heading2"/>
      <w:lvlText w:val="%3"/>
      <w:lvlJc w:val="left"/>
      <w:pPr>
        <w:ind w:left="680" w:hanging="680"/>
      </w:pPr>
      <w:rPr>
        <w:rFonts w:hint="default"/>
        <w:b w:val="0"/>
      </w:rPr>
    </w:lvl>
    <w:lvl w:ilvl="3">
      <w:start w:val="1"/>
      <w:numFmt w:val="decimal"/>
      <w:isLgl/>
      <w:lvlText w:val="%1.%2.%3.%4"/>
      <w:lvlJc w:val="left"/>
      <w:pPr>
        <w:ind w:left="1080" w:hanging="720"/>
      </w:pPr>
      <w:rPr>
        <w:rFonts w:hint="default"/>
        <w:b w:val="0"/>
      </w:rPr>
    </w:lvl>
    <w:lvl w:ilvl="4">
      <w:start w:val="1"/>
      <w:numFmt w:val="decimal"/>
      <w:isLgl/>
      <w:lvlText w:val="%1.%2.%3.%4.%5"/>
      <w:lvlJc w:val="left"/>
      <w:pPr>
        <w:ind w:left="1440" w:hanging="1080"/>
      </w:pPr>
      <w:rPr>
        <w:rFonts w:hint="default"/>
        <w:b w:val="0"/>
      </w:rPr>
    </w:lvl>
    <w:lvl w:ilvl="5">
      <w:start w:val="1"/>
      <w:numFmt w:val="decimal"/>
      <w:isLgl/>
      <w:lvlText w:val="%1.%2.%3.%4.%5.%6"/>
      <w:lvlJc w:val="left"/>
      <w:pPr>
        <w:ind w:left="1440" w:hanging="1080"/>
      </w:pPr>
      <w:rPr>
        <w:rFonts w:hint="default"/>
        <w:b w:val="0"/>
      </w:rPr>
    </w:lvl>
    <w:lvl w:ilvl="6">
      <w:start w:val="1"/>
      <w:numFmt w:val="decimal"/>
      <w:isLgl/>
      <w:lvlText w:val="%1.%2.%3.%4.%5.%6.%7"/>
      <w:lvlJc w:val="left"/>
      <w:pPr>
        <w:ind w:left="1800" w:hanging="1440"/>
      </w:pPr>
      <w:rPr>
        <w:rFonts w:hint="default"/>
        <w:b w:val="0"/>
      </w:rPr>
    </w:lvl>
    <w:lvl w:ilvl="7">
      <w:start w:val="1"/>
      <w:numFmt w:val="decimal"/>
      <w:isLgl/>
      <w:lvlText w:val="%1.%2.%3.%4.%5.%6.%7.%8"/>
      <w:lvlJc w:val="left"/>
      <w:pPr>
        <w:ind w:left="1800" w:hanging="1440"/>
      </w:pPr>
      <w:rPr>
        <w:rFonts w:hint="default"/>
        <w:b w:val="0"/>
      </w:rPr>
    </w:lvl>
    <w:lvl w:ilvl="8">
      <w:start w:val="1"/>
      <w:numFmt w:val="decimal"/>
      <w:isLgl/>
      <w:lvlText w:val="%1.%2.%3.%4.%5.%6.%7.%8.%9"/>
      <w:lvlJc w:val="left"/>
      <w:pPr>
        <w:ind w:left="2160" w:hanging="1800"/>
      </w:pPr>
      <w:rPr>
        <w:rFonts w:hint="default"/>
        <w:b w:val="0"/>
      </w:rPr>
    </w:lvl>
  </w:abstractNum>
  <w:num w:numId="1" w16cid:durableId="542180602">
    <w:abstractNumId w:val="18"/>
  </w:num>
  <w:num w:numId="2" w16cid:durableId="43870287">
    <w:abstractNumId w:val="19"/>
  </w:num>
  <w:num w:numId="3" w16cid:durableId="941954303">
    <w:abstractNumId w:val="23"/>
  </w:num>
  <w:num w:numId="4" w16cid:durableId="524560203">
    <w:abstractNumId w:val="0"/>
  </w:num>
  <w:num w:numId="5" w16cid:durableId="1627469934">
    <w:abstractNumId w:val="1"/>
  </w:num>
  <w:num w:numId="6" w16cid:durableId="680661117">
    <w:abstractNumId w:val="20"/>
  </w:num>
  <w:num w:numId="7" w16cid:durableId="618489342">
    <w:abstractNumId w:val="25"/>
  </w:num>
  <w:num w:numId="8" w16cid:durableId="38600704">
    <w:abstractNumId w:val="13"/>
  </w:num>
  <w:num w:numId="9" w16cid:durableId="196748008">
    <w:abstractNumId w:val="21"/>
  </w:num>
  <w:num w:numId="10" w16cid:durableId="674041465">
    <w:abstractNumId w:val="11"/>
  </w:num>
  <w:num w:numId="11" w16cid:durableId="1829788642">
    <w:abstractNumId w:val="9"/>
  </w:num>
  <w:num w:numId="12" w16cid:durableId="1614629240">
    <w:abstractNumId w:val="6"/>
  </w:num>
  <w:num w:numId="13" w16cid:durableId="615139952">
    <w:abstractNumId w:val="26"/>
  </w:num>
  <w:num w:numId="14" w16cid:durableId="1635480222">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746536410">
    <w:abstractNumId w:val="15"/>
  </w:num>
  <w:num w:numId="16" w16cid:durableId="1969389182">
    <w:abstractNumId w:val="4"/>
  </w:num>
  <w:num w:numId="17" w16cid:durableId="181824227">
    <w:abstractNumId w:val="12"/>
  </w:num>
  <w:num w:numId="18" w16cid:durableId="464158055">
    <w:abstractNumId w:val="2"/>
  </w:num>
  <w:num w:numId="19" w16cid:durableId="1785808961">
    <w:abstractNumId w:val="24"/>
  </w:num>
  <w:num w:numId="20" w16cid:durableId="1417629819">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2091272315">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365259088">
    <w:abstractNumId w:val="3"/>
  </w:num>
  <w:num w:numId="23" w16cid:durableId="1199854616">
    <w:abstractNumId w:val="27"/>
  </w:num>
  <w:num w:numId="24" w16cid:durableId="2128428633">
    <w:abstractNumId w:val="8"/>
  </w:num>
  <w:num w:numId="25" w16cid:durableId="1281495573">
    <w:abstractNumId w:val="22"/>
  </w:num>
  <w:num w:numId="26" w16cid:durableId="121654258">
    <w:abstractNumId w:val="14"/>
  </w:num>
  <w:num w:numId="27" w16cid:durableId="195434652">
    <w:abstractNumId w:val="14"/>
  </w:num>
  <w:num w:numId="28" w16cid:durableId="2089884706">
    <w:abstractNumId w:val="5"/>
  </w:num>
  <w:num w:numId="29" w16cid:durableId="1269241483">
    <w:abstractNumId w:val="16"/>
  </w:num>
  <w:num w:numId="30" w16cid:durableId="1179124363">
    <w:abstractNumId w:val="17"/>
  </w:num>
  <w:num w:numId="31" w16cid:durableId="1751198389">
    <w:abstractNumId w:val="7"/>
  </w:num>
  <w:num w:numId="32" w16cid:durableId="1016688221">
    <w:abstractNumId w:val="1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40"/>
  <w:activeWritingStyle w:appName="MSWord" w:lang="fr-FR" w:vendorID="64" w:dllVersion="6" w:nlCheck="1" w:checkStyle="0"/>
  <w:activeWritingStyle w:appName="MSWord" w:lang="en-GB" w:vendorID="64" w:dllVersion="6" w:nlCheck="1" w:checkStyle="1"/>
  <w:activeWritingStyle w:appName="MSWord" w:lang="en-US" w:vendorID="64" w:dllVersion="6" w:nlCheck="1" w:checkStyle="1"/>
  <w:activeWritingStyle w:appName="MSWord" w:lang="en-GB" w:vendorID="64" w:dllVersion="4096" w:nlCheck="1" w:checkStyle="0"/>
  <w:activeWritingStyle w:appName="MSWord" w:lang="en-US" w:vendorID="64" w:dllVersion="4096" w:nlCheck="1" w:checkStyle="0"/>
  <w:activeWritingStyle w:appName="MSWord" w:lang="en-GB" w:vendorID="64" w:dllVersion="0" w:nlCheck="1" w:checkStyle="0"/>
  <w:activeWritingStyle w:appName="MSWord" w:lang="en-US" w:vendorID="64" w:dllVersion="0" w:nlCheck="1" w:checkStyle="0"/>
  <w:activeWritingStyle w:appName="MSWord" w:lang="fr-FR" w:vendorID="64" w:dllVersion="0" w:nlCheck="1" w:checkStyle="0"/>
  <w:proofState w:spelling="clean" w:grammar="clean"/>
  <w:stylePaneFormatFilter w:val="1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0"/>
  <w:documentProtection w:edit="forms" w:enforcement="0"/>
  <w:defaultTabStop w:val="720"/>
  <w:characterSpacingControl w:val="doNotCompress"/>
  <w:hdrShapeDefaults>
    <o:shapedefaults v:ext="edit" spidmax="2050"/>
  </w:hdrShapeDefaults>
  <w:footnotePr>
    <w:footnote w:id="-1"/>
    <w:footnote w:id="0"/>
  </w:footnotePr>
  <w:endnotePr>
    <w:endnote w:id="-1"/>
    <w:endnote w:id="0"/>
  </w:endnotePr>
  <w:compat>
    <w:applyBreakingRules/>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5F305C"/>
    <w:rsid w:val="00012BE5"/>
    <w:rsid w:val="000268CE"/>
    <w:rsid w:val="000313B2"/>
    <w:rsid w:val="000367A6"/>
    <w:rsid w:val="00044ADB"/>
    <w:rsid w:val="000516BC"/>
    <w:rsid w:val="00064FA6"/>
    <w:rsid w:val="0006580E"/>
    <w:rsid w:val="0007234A"/>
    <w:rsid w:val="00074A6E"/>
    <w:rsid w:val="00075E62"/>
    <w:rsid w:val="00076638"/>
    <w:rsid w:val="00085124"/>
    <w:rsid w:val="00086ACC"/>
    <w:rsid w:val="00090301"/>
    <w:rsid w:val="0009168A"/>
    <w:rsid w:val="00096214"/>
    <w:rsid w:val="0009775E"/>
    <w:rsid w:val="000A31AA"/>
    <w:rsid w:val="000B0684"/>
    <w:rsid w:val="000B095F"/>
    <w:rsid w:val="000C24E0"/>
    <w:rsid w:val="000C36CE"/>
    <w:rsid w:val="000D0C4A"/>
    <w:rsid w:val="000D205F"/>
    <w:rsid w:val="000D2A3C"/>
    <w:rsid w:val="000D6F96"/>
    <w:rsid w:val="000E495E"/>
    <w:rsid w:val="000E70D3"/>
    <w:rsid w:val="000F07B2"/>
    <w:rsid w:val="000F3811"/>
    <w:rsid w:val="00100BD9"/>
    <w:rsid w:val="0010316C"/>
    <w:rsid w:val="001074E8"/>
    <w:rsid w:val="0011063A"/>
    <w:rsid w:val="00117636"/>
    <w:rsid w:val="00126C23"/>
    <w:rsid w:val="0013045B"/>
    <w:rsid w:val="0013123E"/>
    <w:rsid w:val="001343EE"/>
    <w:rsid w:val="001368F4"/>
    <w:rsid w:val="001419EB"/>
    <w:rsid w:val="00142844"/>
    <w:rsid w:val="00143EC2"/>
    <w:rsid w:val="001443DC"/>
    <w:rsid w:val="001447E3"/>
    <w:rsid w:val="00144FF0"/>
    <w:rsid w:val="00147726"/>
    <w:rsid w:val="00147CA2"/>
    <w:rsid w:val="00165927"/>
    <w:rsid w:val="00171790"/>
    <w:rsid w:val="00182E6C"/>
    <w:rsid w:val="00186E2C"/>
    <w:rsid w:val="00191ACC"/>
    <w:rsid w:val="001A22C9"/>
    <w:rsid w:val="001A700C"/>
    <w:rsid w:val="001B4CC8"/>
    <w:rsid w:val="001C25B7"/>
    <w:rsid w:val="001F15CC"/>
    <w:rsid w:val="001F2BED"/>
    <w:rsid w:val="001F3577"/>
    <w:rsid w:val="00202E33"/>
    <w:rsid w:val="00203A8A"/>
    <w:rsid w:val="002050F8"/>
    <w:rsid w:val="0020693E"/>
    <w:rsid w:val="002203EA"/>
    <w:rsid w:val="0022259A"/>
    <w:rsid w:val="00223E2E"/>
    <w:rsid w:val="002261D1"/>
    <w:rsid w:val="0023046D"/>
    <w:rsid w:val="002427A1"/>
    <w:rsid w:val="00250154"/>
    <w:rsid w:val="00250ECE"/>
    <w:rsid w:val="00266406"/>
    <w:rsid w:val="00271269"/>
    <w:rsid w:val="002834DD"/>
    <w:rsid w:val="00284A7F"/>
    <w:rsid w:val="0029153B"/>
    <w:rsid w:val="00293EB9"/>
    <w:rsid w:val="002B0483"/>
    <w:rsid w:val="002B7D02"/>
    <w:rsid w:val="002C551E"/>
    <w:rsid w:val="002D6766"/>
    <w:rsid w:val="002E01C0"/>
    <w:rsid w:val="002E110E"/>
    <w:rsid w:val="002E3203"/>
    <w:rsid w:val="002E6BBA"/>
    <w:rsid w:val="002E6FFE"/>
    <w:rsid w:val="002F3230"/>
    <w:rsid w:val="002F6127"/>
    <w:rsid w:val="00317908"/>
    <w:rsid w:val="00320E0A"/>
    <w:rsid w:val="00325F9D"/>
    <w:rsid w:val="0033603C"/>
    <w:rsid w:val="00362DA3"/>
    <w:rsid w:val="003637E7"/>
    <w:rsid w:val="00364621"/>
    <w:rsid w:val="00367467"/>
    <w:rsid w:val="003708EB"/>
    <w:rsid w:val="0037498D"/>
    <w:rsid w:val="00383903"/>
    <w:rsid w:val="00383EE7"/>
    <w:rsid w:val="003969BD"/>
    <w:rsid w:val="003B0A0A"/>
    <w:rsid w:val="003B2AAB"/>
    <w:rsid w:val="003B300F"/>
    <w:rsid w:val="003B558A"/>
    <w:rsid w:val="003C3821"/>
    <w:rsid w:val="003C4347"/>
    <w:rsid w:val="003C6FD3"/>
    <w:rsid w:val="003D2D16"/>
    <w:rsid w:val="003D372A"/>
    <w:rsid w:val="003D50AD"/>
    <w:rsid w:val="003D6C77"/>
    <w:rsid w:val="003E1650"/>
    <w:rsid w:val="003E747B"/>
    <w:rsid w:val="003F3EA8"/>
    <w:rsid w:val="00401C70"/>
    <w:rsid w:val="00410F9D"/>
    <w:rsid w:val="00423A8F"/>
    <w:rsid w:val="00426E69"/>
    <w:rsid w:val="004348D1"/>
    <w:rsid w:val="00435AAE"/>
    <w:rsid w:val="00437DE3"/>
    <w:rsid w:val="0044745F"/>
    <w:rsid w:val="00457569"/>
    <w:rsid w:val="0048198B"/>
    <w:rsid w:val="0049512F"/>
    <w:rsid w:val="004A13B0"/>
    <w:rsid w:val="004A5E9F"/>
    <w:rsid w:val="004A651B"/>
    <w:rsid w:val="004A674C"/>
    <w:rsid w:val="004B146F"/>
    <w:rsid w:val="004B1ABA"/>
    <w:rsid w:val="004B68C6"/>
    <w:rsid w:val="004B7373"/>
    <w:rsid w:val="004C0680"/>
    <w:rsid w:val="004C694E"/>
    <w:rsid w:val="004E25FA"/>
    <w:rsid w:val="004E47BD"/>
    <w:rsid w:val="004E530B"/>
    <w:rsid w:val="00513D59"/>
    <w:rsid w:val="0051524A"/>
    <w:rsid w:val="0051529E"/>
    <w:rsid w:val="00515A11"/>
    <w:rsid w:val="005176E9"/>
    <w:rsid w:val="00523039"/>
    <w:rsid w:val="005258A2"/>
    <w:rsid w:val="00526F85"/>
    <w:rsid w:val="00532548"/>
    <w:rsid w:val="0053778A"/>
    <w:rsid w:val="005417F8"/>
    <w:rsid w:val="00542BCD"/>
    <w:rsid w:val="0054488A"/>
    <w:rsid w:val="00545B4C"/>
    <w:rsid w:val="005503CC"/>
    <w:rsid w:val="00562523"/>
    <w:rsid w:val="00562C6A"/>
    <w:rsid w:val="00563646"/>
    <w:rsid w:val="00567FA3"/>
    <w:rsid w:val="005713ED"/>
    <w:rsid w:val="00571D82"/>
    <w:rsid w:val="00574245"/>
    <w:rsid w:val="00580259"/>
    <w:rsid w:val="005819E2"/>
    <w:rsid w:val="00582BFE"/>
    <w:rsid w:val="00591267"/>
    <w:rsid w:val="00592FF5"/>
    <w:rsid w:val="00594F90"/>
    <w:rsid w:val="00596A96"/>
    <w:rsid w:val="005A0FA8"/>
    <w:rsid w:val="005A6998"/>
    <w:rsid w:val="005B71D6"/>
    <w:rsid w:val="005C3775"/>
    <w:rsid w:val="005C7F4B"/>
    <w:rsid w:val="005D0872"/>
    <w:rsid w:val="005D3D56"/>
    <w:rsid w:val="005D4B32"/>
    <w:rsid w:val="005D758F"/>
    <w:rsid w:val="005E4117"/>
    <w:rsid w:val="005E4130"/>
    <w:rsid w:val="005E53B3"/>
    <w:rsid w:val="005F2137"/>
    <w:rsid w:val="005F305C"/>
    <w:rsid w:val="005F3A04"/>
    <w:rsid w:val="005F46D3"/>
    <w:rsid w:val="00604415"/>
    <w:rsid w:val="0060622A"/>
    <w:rsid w:val="00615DF6"/>
    <w:rsid w:val="00616569"/>
    <w:rsid w:val="00617924"/>
    <w:rsid w:val="0062307E"/>
    <w:rsid w:val="00623634"/>
    <w:rsid w:val="00624DA3"/>
    <w:rsid w:val="0062546A"/>
    <w:rsid w:val="00625934"/>
    <w:rsid w:val="006327E3"/>
    <w:rsid w:val="0063750A"/>
    <w:rsid w:val="00644DAC"/>
    <w:rsid w:val="00645B3F"/>
    <w:rsid w:val="0064683D"/>
    <w:rsid w:val="006500B5"/>
    <w:rsid w:val="006525B9"/>
    <w:rsid w:val="0065405C"/>
    <w:rsid w:val="006701E3"/>
    <w:rsid w:val="00680727"/>
    <w:rsid w:val="006809A3"/>
    <w:rsid w:val="00683A23"/>
    <w:rsid w:val="00685DC9"/>
    <w:rsid w:val="006913ED"/>
    <w:rsid w:val="006A691C"/>
    <w:rsid w:val="006B2C42"/>
    <w:rsid w:val="006C57EC"/>
    <w:rsid w:val="006C7E54"/>
    <w:rsid w:val="006F062C"/>
    <w:rsid w:val="006F0F63"/>
    <w:rsid w:val="00704A3A"/>
    <w:rsid w:val="00704FE7"/>
    <w:rsid w:val="00705AE5"/>
    <w:rsid w:val="00706E65"/>
    <w:rsid w:val="00710A5C"/>
    <w:rsid w:val="00710D8B"/>
    <w:rsid w:val="007135AD"/>
    <w:rsid w:val="00721A18"/>
    <w:rsid w:val="00722A91"/>
    <w:rsid w:val="00723833"/>
    <w:rsid w:val="0072715E"/>
    <w:rsid w:val="00731EF4"/>
    <w:rsid w:val="00733CBF"/>
    <w:rsid w:val="007424DA"/>
    <w:rsid w:val="00747486"/>
    <w:rsid w:val="00751C82"/>
    <w:rsid w:val="0076044F"/>
    <w:rsid w:val="00765F84"/>
    <w:rsid w:val="007722C2"/>
    <w:rsid w:val="00780B17"/>
    <w:rsid w:val="00781240"/>
    <w:rsid w:val="00784325"/>
    <w:rsid w:val="0079129A"/>
    <w:rsid w:val="00796F35"/>
    <w:rsid w:val="007A565A"/>
    <w:rsid w:val="007B3005"/>
    <w:rsid w:val="007B5D98"/>
    <w:rsid w:val="007C1FEB"/>
    <w:rsid w:val="007C29DE"/>
    <w:rsid w:val="007D456D"/>
    <w:rsid w:val="007E5840"/>
    <w:rsid w:val="007E75AF"/>
    <w:rsid w:val="007F5E30"/>
    <w:rsid w:val="008004F0"/>
    <w:rsid w:val="00801FFB"/>
    <w:rsid w:val="00812A45"/>
    <w:rsid w:val="00822365"/>
    <w:rsid w:val="0082393A"/>
    <w:rsid w:val="00832B78"/>
    <w:rsid w:val="00834348"/>
    <w:rsid w:val="0085777E"/>
    <w:rsid w:val="0087565F"/>
    <w:rsid w:val="008812A9"/>
    <w:rsid w:val="008A24D4"/>
    <w:rsid w:val="008A4E7F"/>
    <w:rsid w:val="008A6142"/>
    <w:rsid w:val="008D4541"/>
    <w:rsid w:val="008E79B5"/>
    <w:rsid w:val="008F2463"/>
    <w:rsid w:val="008F34C8"/>
    <w:rsid w:val="008F7A09"/>
    <w:rsid w:val="009125B6"/>
    <w:rsid w:val="00916886"/>
    <w:rsid w:val="00930FB7"/>
    <w:rsid w:val="00936E32"/>
    <w:rsid w:val="00944EE4"/>
    <w:rsid w:val="009500FF"/>
    <w:rsid w:val="00955C59"/>
    <w:rsid w:val="00966661"/>
    <w:rsid w:val="0098217A"/>
    <w:rsid w:val="009856C8"/>
    <w:rsid w:val="0098688D"/>
    <w:rsid w:val="00997382"/>
    <w:rsid w:val="009A2ACD"/>
    <w:rsid w:val="009A3345"/>
    <w:rsid w:val="009A54D6"/>
    <w:rsid w:val="009B1B98"/>
    <w:rsid w:val="009B4416"/>
    <w:rsid w:val="009B4F2B"/>
    <w:rsid w:val="009C131D"/>
    <w:rsid w:val="009C23F4"/>
    <w:rsid w:val="009C3AB3"/>
    <w:rsid w:val="009D0825"/>
    <w:rsid w:val="009D42D4"/>
    <w:rsid w:val="009E3063"/>
    <w:rsid w:val="009E3F43"/>
    <w:rsid w:val="009E7A37"/>
    <w:rsid w:val="009F20A5"/>
    <w:rsid w:val="00A01DD0"/>
    <w:rsid w:val="00A156D5"/>
    <w:rsid w:val="00A22FE2"/>
    <w:rsid w:val="00A35820"/>
    <w:rsid w:val="00A43969"/>
    <w:rsid w:val="00A47E99"/>
    <w:rsid w:val="00A501DE"/>
    <w:rsid w:val="00A50C90"/>
    <w:rsid w:val="00A60AB4"/>
    <w:rsid w:val="00A6550A"/>
    <w:rsid w:val="00A70AA4"/>
    <w:rsid w:val="00A764B0"/>
    <w:rsid w:val="00A77CAA"/>
    <w:rsid w:val="00A811AD"/>
    <w:rsid w:val="00A850FC"/>
    <w:rsid w:val="00A851B0"/>
    <w:rsid w:val="00A92FE5"/>
    <w:rsid w:val="00A9320D"/>
    <w:rsid w:val="00A965E6"/>
    <w:rsid w:val="00AB02EF"/>
    <w:rsid w:val="00AB16CB"/>
    <w:rsid w:val="00AB5DF0"/>
    <w:rsid w:val="00AB5F7C"/>
    <w:rsid w:val="00AC50AE"/>
    <w:rsid w:val="00AC67C7"/>
    <w:rsid w:val="00AD62EF"/>
    <w:rsid w:val="00AE2DE8"/>
    <w:rsid w:val="00AE6CE9"/>
    <w:rsid w:val="00AE7249"/>
    <w:rsid w:val="00AF3CF5"/>
    <w:rsid w:val="00AF44A6"/>
    <w:rsid w:val="00AF48FB"/>
    <w:rsid w:val="00B06A5B"/>
    <w:rsid w:val="00B1555C"/>
    <w:rsid w:val="00B2187D"/>
    <w:rsid w:val="00B230A8"/>
    <w:rsid w:val="00B23175"/>
    <w:rsid w:val="00B23C55"/>
    <w:rsid w:val="00B2407D"/>
    <w:rsid w:val="00B30933"/>
    <w:rsid w:val="00B34018"/>
    <w:rsid w:val="00B35E43"/>
    <w:rsid w:val="00B361FE"/>
    <w:rsid w:val="00B372F4"/>
    <w:rsid w:val="00B40189"/>
    <w:rsid w:val="00B40475"/>
    <w:rsid w:val="00B47D99"/>
    <w:rsid w:val="00B50A1E"/>
    <w:rsid w:val="00B52587"/>
    <w:rsid w:val="00B53B51"/>
    <w:rsid w:val="00B63D21"/>
    <w:rsid w:val="00B724D6"/>
    <w:rsid w:val="00B740F0"/>
    <w:rsid w:val="00B823E1"/>
    <w:rsid w:val="00B845D2"/>
    <w:rsid w:val="00B85178"/>
    <w:rsid w:val="00B91F68"/>
    <w:rsid w:val="00B930CC"/>
    <w:rsid w:val="00B93213"/>
    <w:rsid w:val="00B953D7"/>
    <w:rsid w:val="00B95BAD"/>
    <w:rsid w:val="00BA2431"/>
    <w:rsid w:val="00BA34E2"/>
    <w:rsid w:val="00BA3E7F"/>
    <w:rsid w:val="00BA6378"/>
    <w:rsid w:val="00BA6837"/>
    <w:rsid w:val="00BA6B87"/>
    <w:rsid w:val="00BB08BF"/>
    <w:rsid w:val="00BB7CFF"/>
    <w:rsid w:val="00BC26B9"/>
    <w:rsid w:val="00BC5840"/>
    <w:rsid w:val="00BD54B2"/>
    <w:rsid w:val="00BD6045"/>
    <w:rsid w:val="00BE2156"/>
    <w:rsid w:val="00BF176A"/>
    <w:rsid w:val="00BF262A"/>
    <w:rsid w:val="00C0077F"/>
    <w:rsid w:val="00C038C7"/>
    <w:rsid w:val="00C03F4D"/>
    <w:rsid w:val="00C12EA2"/>
    <w:rsid w:val="00C23D9F"/>
    <w:rsid w:val="00C26EAA"/>
    <w:rsid w:val="00C4243B"/>
    <w:rsid w:val="00C557E3"/>
    <w:rsid w:val="00C64EEA"/>
    <w:rsid w:val="00C65652"/>
    <w:rsid w:val="00C70442"/>
    <w:rsid w:val="00C71EE6"/>
    <w:rsid w:val="00C73646"/>
    <w:rsid w:val="00C76903"/>
    <w:rsid w:val="00C772E4"/>
    <w:rsid w:val="00C87A9A"/>
    <w:rsid w:val="00C93614"/>
    <w:rsid w:val="00C93A35"/>
    <w:rsid w:val="00C945EB"/>
    <w:rsid w:val="00CA0AF7"/>
    <w:rsid w:val="00CA51A7"/>
    <w:rsid w:val="00CA611C"/>
    <w:rsid w:val="00CB501B"/>
    <w:rsid w:val="00CB6FB1"/>
    <w:rsid w:val="00CD0EF5"/>
    <w:rsid w:val="00CD7921"/>
    <w:rsid w:val="00CE07EB"/>
    <w:rsid w:val="00CE2B97"/>
    <w:rsid w:val="00CE6696"/>
    <w:rsid w:val="00CF1D9F"/>
    <w:rsid w:val="00D14CFB"/>
    <w:rsid w:val="00D21EA7"/>
    <w:rsid w:val="00D24747"/>
    <w:rsid w:val="00D3644F"/>
    <w:rsid w:val="00D37442"/>
    <w:rsid w:val="00D40529"/>
    <w:rsid w:val="00D42C77"/>
    <w:rsid w:val="00D448AB"/>
    <w:rsid w:val="00D57A28"/>
    <w:rsid w:val="00D650AF"/>
    <w:rsid w:val="00D650BF"/>
    <w:rsid w:val="00D71FB2"/>
    <w:rsid w:val="00D74202"/>
    <w:rsid w:val="00D74261"/>
    <w:rsid w:val="00D86D8F"/>
    <w:rsid w:val="00D92F00"/>
    <w:rsid w:val="00DB0253"/>
    <w:rsid w:val="00DB168D"/>
    <w:rsid w:val="00DC1437"/>
    <w:rsid w:val="00DC493A"/>
    <w:rsid w:val="00DD2E57"/>
    <w:rsid w:val="00DE0E2F"/>
    <w:rsid w:val="00DE7DE6"/>
    <w:rsid w:val="00DF0E50"/>
    <w:rsid w:val="00E022A8"/>
    <w:rsid w:val="00E137B8"/>
    <w:rsid w:val="00E14979"/>
    <w:rsid w:val="00E165D0"/>
    <w:rsid w:val="00E3144F"/>
    <w:rsid w:val="00E36D4A"/>
    <w:rsid w:val="00E40A49"/>
    <w:rsid w:val="00E40F34"/>
    <w:rsid w:val="00E45F3F"/>
    <w:rsid w:val="00E705A7"/>
    <w:rsid w:val="00E73AF9"/>
    <w:rsid w:val="00E8118A"/>
    <w:rsid w:val="00E8339E"/>
    <w:rsid w:val="00E8487A"/>
    <w:rsid w:val="00E967DE"/>
    <w:rsid w:val="00E97F44"/>
    <w:rsid w:val="00EA0B48"/>
    <w:rsid w:val="00EB17E4"/>
    <w:rsid w:val="00EB20C7"/>
    <w:rsid w:val="00EC2CDE"/>
    <w:rsid w:val="00EC4B8F"/>
    <w:rsid w:val="00ED07D1"/>
    <w:rsid w:val="00ED39EB"/>
    <w:rsid w:val="00EE7735"/>
    <w:rsid w:val="00EF0854"/>
    <w:rsid w:val="00EF337D"/>
    <w:rsid w:val="00F01270"/>
    <w:rsid w:val="00F065A7"/>
    <w:rsid w:val="00F10E04"/>
    <w:rsid w:val="00F24D55"/>
    <w:rsid w:val="00F3779A"/>
    <w:rsid w:val="00F4191D"/>
    <w:rsid w:val="00F43353"/>
    <w:rsid w:val="00F44576"/>
    <w:rsid w:val="00F530EA"/>
    <w:rsid w:val="00F532E9"/>
    <w:rsid w:val="00F56FEA"/>
    <w:rsid w:val="00F65878"/>
    <w:rsid w:val="00F70AE5"/>
    <w:rsid w:val="00F754CC"/>
    <w:rsid w:val="00F77644"/>
    <w:rsid w:val="00F82F67"/>
    <w:rsid w:val="00F9136C"/>
    <w:rsid w:val="00F91D92"/>
    <w:rsid w:val="00FA0295"/>
    <w:rsid w:val="00FA066A"/>
    <w:rsid w:val="00FA4EAC"/>
    <w:rsid w:val="00FB3816"/>
    <w:rsid w:val="00FB5CFC"/>
    <w:rsid w:val="00FB6C3F"/>
    <w:rsid w:val="00FD5282"/>
    <w:rsid w:val="00FD53A3"/>
    <w:rsid w:val="00FD7549"/>
    <w:rsid w:val="00FE0128"/>
    <w:rsid w:val="00FE6904"/>
    <w:rsid w:val="00FF32A8"/>
  </w:rsids>
  <m:mathPr>
    <m:mathFont m:val="Cambria Math"/>
    <m:brkBin m:val="before"/>
    <m:brkBinSub m:val="--"/>
    <m:smallFrac m:val="0"/>
    <m:dispDef/>
    <m:lMargin m:val="0"/>
    <m:rMargin m:val="0"/>
    <m:defJc m:val="centerGroup"/>
    <m:wrapIndent m:val="1440"/>
    <m:intLim m:val="subSup"/>
    <m:naryLim m:val="undOvr"/>
  </m:mathPr>
  <w:themeFontLang w:val="en-GB"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1CA1CA9"/>
  <w15:chartTrackingRefBased/>
  <w15:docId w15:val="{89ABEEC6-C83E-4938-8247-2E68D16716C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zh-CN"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iPriority="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E8339E"/>
    <w:rPr>
      <w:rFonts w:ascii="Aptos" w:hAnsi="Aptos"/>
    </w:rPr>
  </w:style>
  <w:style w:type="paragraph" w:styleId="Heading1">
    <w:name w:val="heading 1"/>
    <w:aliases w:val="Section Heading"/>
    <w:basedOn w:val="Normal"/>
    <w:next w:val="MainBullet"/>
    <w:link w:val="Heading1Char"/>
    <w:uiPriority w:val="9"/>
    <w:qFormat/>
    <w:rsid w:val="00C87A9A"/>
    <w:pPr>
      <w:keepNext/>
      <w:keepLines/>
      <w:numPr>
        <w:numId w:val="27"/>
      </w:numPr>
      <w:spacing w:before="240" w:after="120"/>
      <w:outlineLvl w:val="0"/>
    </w:pPr>
    <w:rPr>
      <w:rFonts w:eastAsiaTheme="majorEastAsia" w:cstheme="majorBidi"/>
      <w:b/>
      <w:szCs w:val="32"/>
    </w:rPr>
  </w:style>
  <w:style w:type="paragraph" w:styleId="Heading2">
    <w:name w:val="heading 2"/>
    <w:basedOn w:val="Normal"/>
    <w:next w:val="Normal"/>
    <w:link w:val="Heading2Char"/>
    <w:uiPriority w:val="9"/>
    <w:unhideWhenUsed/>
    <w:qFormat/>
    <w:rsid w:val="00C87A9A"/>
    <w:pPr>
      <w:keepNext/>
      <w:keepLines/>
      <w:numPr>
        <w:ilvl w:val="2"/>
        <w:numId w:val="23"/>
      </w:numPr>
      <w:spacing w:after="120"/>
      <w:outlineLvl w:val="1"/>
    </w:pPr>
    <w:rPr>
      <w:rFonts w:eastAsiaTheme="majorEastAsia" w:cstheme="majorBidi"/>
      <w:szCs w:val="26"/>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ListParagraph">
    <w:name w:val="List Paragraph"/>
    <w:basedOn w:val="Normal"/>
    <w:link w:val="ListParagraphChar"/>
    <w:uiPriority w:val="34"/>
    <w:rsid w:val="00542BCD"/>
    <w:pPr>
      <w:ind w:left="720"/>
      <w:contextualSpacing/>
    </w:pPr>
  </w:style>
  <w:style w:type="paragraph" w:styleId="NoSpacing">
    <w:name w:val="No Spacing"/>
    <w:uiPriority w:val="1"/>
    <w:rsid w:val="00AB5F7C"/>
    <w:pPr>
      <w:spacing w:after="0" w:line="240" w:lineRule="auto"/>
    </w:pPr>
  </w:style>
  <w:style w:type="table" w:styleId="TableGrid">
    <w:name w:val="Table Grid"/>
    <w:basedOn w:val="TableNormal"/>
    <w:uiPriority w:val="39"/>
    <w:rsid w:val="00FD53A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odyText">
    <w:name w:val="Body Text"/>
    <w:basedOn w:val="Normal"/>
    <w:link w:val="BodyTextChar"/>
    <w:uiPriority w:val="1"/>
    <w:rsid w:val="00B93213"/>
    <w:pPr>
      <w:widowControl w:val="0"/>
      <w:autoSpaceDE w:val="0"/>
      <w:autoSpaceDN w:val="0"/>
      <w:spacing w:after="0" w:line="240" w:lineRule="auto"/>
    </w:pPr>
    <w:rPr>
      <w:rFonts w:ascii="Arial" w:eastAsia="Arial" w:hAnsi="Arial" w:cs="Arial"/>
      <w:sz w:val="24"/>
      <w:szCs w:val="24"/>
      <w:lang w:val="en-US" w:eastAsia="en-US"/>
    </w:rPr>
  </w:style>
  <w:style w:type="character" w:customStyle="1" w:styleId="BodyTextChar">
    <w:name w:val="Body Text Char"/>
    <w:basedOn w:val="DefaultParagraphFont"/>
    <w:link w:val="BodyText"/>
    <w:uiPriority w:val="1"/>
    <w:rsid w:val="00B93213"/>
    <w:rPr>
      <w:rFonts w:ascii="Arial" w:eastAsia="Arial" w:hAnsi="Arial" w:cs="Arial"/>
      <w:sz w:val="24"/>
      <w:szCs w:val="24"/>
      <w:lang w:val="en-US" w:eastAsia="en-US"/>
    </w:rPr>
  </w:style>
  <w:style w:type="character" w:styleId="Hyperlink">
    <w:name w:val="Hyperlink"/>
    <w:uiPriority w:val="99"/>
    <w:rsid w:val="00B93213"/>
    <w:rPr>
      <w:color w:val="0000FF"/>
      <w:u w:val="single"/>
    </w:rPr>
  </w:style>
  <w:style w:type="paragraph" w:styleId="Header">
    <w:name w:val="header"/>
    <w:basedOn w:val="Normal"/>
    <w:link w:val="HeaderChar"/>
    <w:uiPriority w:val="99"/>
    <w:unhideWhenUsed/>
    <w:rsid w:val="00B93213"/>
    <w:pPr>
      <w:widowControl w:val="0"/>
      <w:tabs>
        <w:tab w:val="center" w:pos="4513"/>
        <w:tab w:val="right" w:pos="9026"/>
      </w:tabs>
      <w:autoSpaceDE w:val="0"/>
      <w:autoSpaceDN w:val="0"/>
      <w:spacing w:after="0" w:line="240" w:lineRule="auto"/>
    </w:pPr>
    <w:rPr>
      <w:rFonts w:ascii="Arial" w:eastAsia="Arial" w:hAnsi="Arial" w:cs="Arial"/>
      <w:lang w:val="en-US" w:eastAsia="en-US"/>
    </w:rPr>
  </w:style>
  <w:style w:type="character" w:customStyle="1" w:styleId="HeaderChar">
    <w:name w:val="Header Char"/>
    <w:basedOn w:val="DefaultParagraphFont"/>
    <w:link w:val="Header"/>
    <w:uiPriority w:val="99"/>
    <w:rsid w:val="00B93213"/>
    <w:rPr>
      <w:rFonts w:ascii="Arial" w:eastAsia="Arial" w:hAnsi="Arial" w:cs="Arial"/>
      <w:lang w:val="en-US" w:eastAsia="en-US"/>
    </w:rPr>
  </w:style>
  <w:style w:type="table" w:styleId="PlainTable4">
    <w:name w:val="Plain Table 4"/>
    <w:basedOn w:val="TableNormal"/>
    <w:uiPriority w:val="44"/>
    <w:rsid w:val="00B93213"/>
    <w:pPr>
      <w:spacing w:after="0" w:line="240" w:lineRule="auto"/>
    </w:pPr>
    <w:rPr>
      <w:rFonts w:eastAsiaTheme="minorHAnsi"/>
      <w:lang w:eastAsia="en-US"/>
    </w:r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paragraph" w:styleId="Footer">
    <w:name w:val="footer"/>
    <w:basedOn w:val="Normal"/>
    <w:link w:val="FooterChar"/>
    <w:uiPriority w:val="99"/>
    <w:unhideWhenUsed/>
    <w:rsid w:val="00B93213"/>
    <w:pPr>
      <w:tabs>
        <w:tab w:val="center" w:pos="4513"/>
        <w:tab w:val="right" w:pos="9026"/>
      </w:tabs>
      <w:spacing w:after="0" w:line="240" w:lineRule="auto"/>
    </w:pPr>
  </w:style>
  <w:style w:type="character" w:customStyle="1" w:styleId="FooterChar">
    <w:name w:val="Footer Char"/>
    <w:basedOn w:val="DefaultParagraphFont"/>
    <w:link w:val="Footer"/>
    <w:uiPriority w:val="99"/>
    <w:rsid w:val="00B93213"/>
  </w:style>
  <w:style w:type="character" w:styleId="CommentReference">
    <w:name w:val="annotation reference"/>
    <w:basedOn w:val="DefaultParagraphFont"/>
    <w:uiPriority w:val="99"/>
    <w:semiHidden/>
    <w:unhideWhenUsed/>
    <w:rsid w:val="005A6998"/>
    <w:rPr>
      <w:sz w:val="16"/>
      <w:szCs w:val="16"/>
    </w:rPr>
  </w:style>
  <w:style w:type="paragraph" w:styleId="CommentText">
    <w:name w:val="annotation text"/>
    <w:basedOn w:val="Normal"/>
    <w:link w:val="CommentTextChar"/>
    <w:uiPriority w:val="99"/>
    <w:semiHidden/>
    <w:unhideWhenUsed/>
    <w:rsid w:val="005A6998"/>
    <w:pPr>
      <w:spacing w:line="240" w:lineRule="auto"/>
    </w:pPr>
    <w:rPr>
      <w:sz w:val="20"/>
      <w:szCs w:val="20"/>
    </w:rPr>
  </w:style>
  <w:style w:type="character" w:customStyle="1" w:styleId="CommentTextChar">
    <w:name w:val="Comment Text Char"/>
    <w:basedOn w:val="DefaultParagraphFont"/>
    <w:link w:val="CommentText"/>
    <w:uiPriority w:val="99"/>
    <w:semiHidden/>
    <w:rsid w:val="005A6998"/>
    <w:rPr>
      <w:sz w:val="20"/>
      <w:szCs w:val="20"/>
    </w:rPr>
  </w:style>
  <w:style w:type="paragraph" w:styleId="CommentSubject">
    <w:name w:val="annotation subject"/>
    <w:basedOn w:val="CommentText"/>
    <w:next w:val="CommentText"/>
    <w:link w:val="CommentSubjectChar"/>
    <w:uiPriority w:val="99"/>
    <w:semiHidden/>
    <w:unhideWhenUsed/>
    <w:rsid w:val="005A6998"/>
    <w:rPr>
      <w:b/>
      <w:bCs/>
    </w:rPr>
  </w:style>
  <w:style w:type="character" w:customStyle="1" w:styleId="CommentSubjectChar">
    <w:name w:val="Comment Subject Char"/>
    <w:basedOn w:val="CommentTextChar"/>
    <w:link w:val="CommentSubject"/>
    <w:uiPriority w:val="99"/>
    <w:semiHidden/>
    <w:rsid w:val="005A6998"/>
    <w:rPr>
      <w:b/>
      <w:bCs/>
      <w:sz w:val="20"/>
      <w:szCs w:val="20"/>
    </w:rPr>
  </w:style>
  <w:style w:type="paragraph" w:styleId="BalloonText">
    <w:name w:val="Balloon Text"/>
    <w:basedOn w:val="Normal"/>
    <w:link w:val="BalloonTextChar"/>
    <w:uiPriority w:val="99"/>
    <w:semiHidden/>
    <w:unhideWhenUsed/>
    <w:rsid w:val="005A6998"/>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5A6998"/>
    <w:rPr>
      <w:rFonts w:ascii="Segoe UI" w:hAnsi="Segoe UI" w:cs="Segoe UI"/>
      <w:sz w:val="18"/>
      <w:szCs w:val="18"/>
    </w:rPr>
  </w:style>
  <w:style w:type="character" w:customStyle="1" w:styleId="Heading1Char">
    <w:name w:val="Heading 1 Char"/>
    <w:aliases w:val="Section Heading Char"/>
    <w:basedOn w:val="DefaultParagraphFont"/>
    <w:link w:val="Heading1"/>
    <w:uiPriority w:val="9"/>
    <w:rsid w:val="00C87A9A"/>
    <w:rPr>
      <w:rFonts w:eastAsiaTheme="majorEastAsia" w:cstheme="majorBidi"/>
      <w:b/>
      <w:szCs w:val="32"/>
    </w:rPr>
  </w:style>
  <w:style w:type="paragraph" w:styleId="TOCHeading">
    <w:name w:val="TOC Heading"/>
    <w:basedOn w:val="Heading1"/>
    <w:next w:val="Normal"/>
    <w:uiPriority w:val="39"/>
    <w:unhideWhenUsed/>
    <w:qFormat/>
    <w:rsid w:val="00CE07EB"/>
    <w:pPr>
      <w:outlineLvl w:val="9"/>
    </w:pPr>
    <w:rPr>
      <w:lang w:val="en-US" w:eastAsia="en-US"/>
    </w:rPr>
  </w:style>
  <w:style w:type="paragraph" w:styleId="TOC2">
    <w:name w:val="toc 2"/>
    <w:basedOn w:val="Normal"/>
    <w:next w:val="Normal"/>
    <w:autoRedefine/>
    <w:uiPriority w:val="39"/>
    <w:unhideWhenUsed/>
    <w:rsid w:val="00680727"/>
    <w:pPr>
      <w:tabs>
        <w:tab w:val="right" w:leader="dot" w:pos="9016"/>
      </w:tabs>
      <w:spacing w:after="100"/>
      <w:ind w:left="567"/>
    </w:pPr>
    <w:rPr>
      <w:rFonts w:cs="Times New Roman"/>
      <w:lang w:val="en-US" w:eastAsia="en-US"/>
    </w:rPr>
  </w:style>
  <w:style w:type="paragraph" w:styleId="TOC1">
    <w:name w:val="toc 1"/>
    <w:basedOn w:val="Normal"/>
    <w:next w:val="Normal"/>
    <w:autoRedefine/>
    <w:uiPriority w:val="39"/>
    <w:unhideWhenUsed/>
    <w:rsid w:val="00680727"/>
    <w:pPr>
      <w:tabs>
        <w:tab w:val="left" w:pos="567"/>
        <w:tab w:val="right" w:leader="dot" w:pos="9016"/>
      </w:tabs>
      <w:spacing w:after="100"/>
    </w:pPr>
    <w:rPr>
      <w:rFonts w:cs="Times New Roman"/>
      <w:lang w:val="en-US" w:eastAsia="en-US"/>
    </w:rPr>
  </w:style>
  <w:style w:type="paragraph" w:styleId="TOC3">
    <w:name w:val="toc 3"/>
    <w:basedOn w:val="Normal"/>
    <w:next w:val="Normal"/>
    <w:autoRedefine/>
    <w:uiPriority w:val="39"/>
    <w:unhideWhenUsed/>
    <w:rsid w:val="00CE07EB"/>
    <w:pPr>
      <w:spacing w:after="100"/>
      <w:ind w:left="440"/>
    </w:pPr>
    <w:rPr>
      <w:rFonts w:cs="Times New Roman"/>
      <w:lang w:val="en-US" w:eastAsia="en-US"/>
    </w:rPr>
  </w:style>
  <w:style w:type="paragraph" w:customStyle="1" w:styleId="Heading">
    <w:name w:val="Heading"/>
    <w:basedOn w:val="Heading1"/>
    <w:link w:val="HeadingChar"/>
    <w:rsid w:val="00C557E3"/>
    <w:pPr>
      <w:numPr>
        <w:numId w:val="0"/>
      </w:numPr>
    </w:pPr>
    <w:rPr>
      <w:rFonts w:ascii="Calibri" w:hAnsi="Calibri" w:cs="Arial"/>
      <w:bCs/>
      <w:color w:val="000000" w:themeColor="text1"/>
    </w:rPr>
  </w:style>
  <w:style w:type="character" w:styleId="SubtleReference">
    <w:name w:val="Subtle Reference"/>
    <w:basedOn w:val="sub-headingChar"/>
    <w:uiPriority w:val="31"/>
    <w:rsid w:val="00680727"/>
    <w:rPr>
      <w:rFonts w:asciiTheme="minorHAnsi" w:eastAsia="Arial" w:hAnsiTheme="minorHAnsi" w:cs="Arial"/>
      <w:b w:val="0"/>
      <w:i w:val="0"/>
      <w:caps w:val="0"/>
      <w:smallCaps w:val="0"/>
      <w:vanish w:val="0"/>
      <w:color w:val="auto"/>
      <w:sz w:val="22"/>
      <w:szCs w:val="24"/>
      <w:u w:val="single"/>
      <w:lang w:val="en-US" w:eastAsia="en-US"/>
    </w:rPr>
  </w:style>
  <w:style w:type="character" w:customStyle="1" w:styleId="ListParagraphChar">
    <w:name w:val="List Paragraph Char"/>
    <w:basedOn w:val="DefaultParagraphFont"/>
    <w:link w:val="ListParagraph"/>
    <w:uiPriority w:val="34"/>
    <w:rsid w:val="00CE07EB"/>
  </w:style>
  <w:style w:type="character" w:customStyle="1" w:styleId="HeadingChar">
    <w:name w:val="Heading Char"/>
    <w:basedOn w:val="ListParagraphChar"/>
    <w:link w:val="Heading"/>
    <w:rsid w:val="00C557E3"/>
    <w:rPr>
      <w:rFonts w:ascii="Calibri" w:eastAsiaTheme="majorEastAsia" w:hAnsi="Calibri" w:cs="Arial"/>
      <w:b/>
      <w:color w:val="000000" w:themeColor="text1"/>
      <w:szCs w:val="32"/>
      <w:lang w:val="en-US" w:eastAsia="en-US"/>
    </w:rPr>
  </w:style>
  <w:style w:type="character" w:styleId="IntenseReference">
    <w:name w:val="Intense Reference"/>
    <w:basedOn w:val="DefaultParagraphFont"/>
    <w:uiPriority w:val="32"/>
    <w:rsid w:val="006500B5"/>
    <w:rPr>
      <w:b/>
      <w:bCs/>
      <w:smallCaps/>
      <w:color w:val="5B9BD5" w:themeColor="accent1"/>
      <w:spacing w:val="5"/>
    </w:rPr>
  </w:style>
  <w:style w:type="paragraph" w:customStyle="1" w:styleId="sub-heading">
    <w:name w:val="sub-heading"/>
    <w:basedOn w:val="BodyText"/>
    <w:link w:val="sub-headingChar"/>
    <w:rsid w:val="00C87A9A"/>
    <w:pPr>
      <w:ind w:left="720"/>
    </w:pPr>
    <w:rPr>
      <w:rFonts w:asciiTheme="minorHAnsi" w:hAnsiTheme="minorHAnsi"/>
      <w:sz w:val="22"/>
      <w:u w:val="single"/>
    </w:rPr>
  </w:style>
  <w:style w:type="character" w:customStyle="1" w:styleId="Heading2Char">
    <w:name w:val="Heading 2 Char"/>
    <w:basedOn w:val="DefaultParagraphFont"/>
    <w:link w:val="Heading2"/>
    <w:uiPriority w:val="9"/>
    <w:rsid w:val="00C87A9A"/>
    <w:rPr>
      <w:rFonts w:eastAsiaTheme="majorEastAsia" w:cstheme="majorBidi"/>
      <w:szCs w:val="26"/>
      <w:u w:val="single"/>
    </w:rPr>
  </w:style>
  <w:style w:type="character" w:customStyle="1" w:styleId="sub-headingChar">
    <w:name w:val="sub-heading Char"/>
    <w:basedOn w:val="BodyTextChar"/>
    <w:link w:val="sub-heading"/>
    <w:rsid w:val="00C87A9A"/>
    <w:rPr>
      <w:rFonts w:ascii="Arial" w:eastAsia="Arial" w:hAnsi="Arial" w:cs="Arial"/>
      <w:sz w:val="24"/>
      <w:szCs w:val="24"/>
      <w:u w:val="single"/>
      <w:lang w:val="en-US" w:eastAsia="en-US"/>
    </w:rPr>
  </w:style>
  <w:style w:type="paragraph" w:customStyle="1" w:styleId="MainBullet">
    <w:name w:val="Main Bullet"/>
    <w:basedOn w:val="BodyText"/>
    <w:link w:val="MainBulletChar"/>
    <w:qFormat/>
    <w:rsid w:val="00E8339E"/>
    <w:pPr>
      <w:numPr>
        <w:ilvl w:val="1"/>
        <w:numId w:val="27"/>
      </w:numPr>
      <w:spacing w:before="120" w:after="120"/>
    </w:pPr>
    <w:rPr>
      <w:rFonts w:ascii="Aptos" w:hAnsi="Aptos"/>
      <w:bCs/>
      <w:sz w:val="22"/>
    </w:rPr>
  </w:style>
  <w:style w:type="character" w:styleId="PlaceholderText">
    <w:name w:val="Placeholder Text"/>
    <w:basedOn w:val="DefaultParagraphFont"/>
    <w:uiPriority w:val="99"/>
    <w:semiHidden/>
    <w:rsid w:val="00BB08BF"/>
    <w:rPr>
      <w:color w:val="808080"/>
    </w:rPr>
  </w:style>
  <w:style w:type="character" w:customStyle="1" w:styleId="MainBulletChar">
    <w:name w:val="Main Bullet Char"/>
    <w:basedOn w:val="ListParagraphChar"/>
    <w:link w:val="MainBullet"/>
    <w:rsid w:val="00E8339E"/>
    <w:rPr>
      <w:rFonts w:ascii="Aptos" w:eastAsia="Arial" w:hAnsi="Aptos" w:cs="Arial"/>
      <w:bCs/>
      <w:szCs w:val="24"/>
      <w:lang w:val="en-US" w:eastAsia="en-US"/>
    </w:rPr>
  </w:style>
  <w:style w:type="character" w:styleId="FollowedHyperlink">
    <w:name w:val="FollowedHyperlink"/>
    <w:basedOn w:val="DefaultParagraphFont"/>
    <w:uiPriority w:val="99"/>
    <w:semiHidden/>
    <w:unhideWhenUsed/>
    <w:rsid w:val="005E4130"/>
    <w:rPr>
      <w:color w:val="954F72" w:themeColor="followedHyperlink"/>
      <w:u w:val="single"/>
    </w:rPr>
  </w:style>
  <w:style w:type="paragraph" w:customStyle="1" w:styleId="PolicyTitle">
    <w:name w:val="Policy Title"/>
    <w:basedOn w:val="Normal"/>
    <w:qFormat/>
    <w:rsid w:val="00147CA2"/>
    <w:rPr>
      <w:b/>
      <w:color w:val="0E1647"/>
      <w:sz w:val="28"/>
      <w:szCs w:val="28"/>
    </w:rPr>
  </w:style>
  <w:style w:type="character" w:styleId="UnresolvedMention">
    <w:name w:val="Unresolved Mention"/>
    <w:basedOn w:val="DefaultParagraphFont"/>
    <w:uiPriority w:val="99"/>
    <w:semiHidden/>
    <w:unhideWhenUsed/>
    <w:rsid w:val="005D4B32"/>
    <w:rPr>
      <w:color w:val="605E5C"/>
      <w:shd w:val="clear" w:color="auto" w:fill="E1DFDD"/>
    </w:rPr>
  </w:style>
  <w:style w:type="paragraph" w:customStyle="1" w:styleId="numberedmainbody">
    <w:name w:val="numbered main body"/>
    <w:basedOn w:val="BodyText"/>
    <w:link w:val="numberedmainbodyChar"/>
    <w:qFormat/>
    <w:rsid w:val="002427A1"/>
    <w:pPr>
      <w:spacing w:before="120" w:after="120"/>
      <w:ind w:left="680" w:hanging="680"/>
    </w:pPr>
    <w:rPr>
      <w:rFonts w:ascii="Calibri" w:hAnsi="Calibri"/>
      <w:bCs/>
      <w:sz w:val="22"/>
    </w:rPr>
  </w:style>
  <w:style w:type="character" w:customStyle="1" w:styleId="numberedmainbodyChar">
    <w:name w:val="numbered main body Char"/>
    <w:basedOn w:val="DefaultParagraphFont"/>
    <w:link w:val="numberedmainbody"/>
    <w:rsid w:val="002427A1"/>
    <w:rPr>
      <w:rFonts w:ascii="Calibri" w:eastAsia="Arial" w:hAnsi="Calibri" w:cs="Arial"/>
      <w:bCs/>
      <w:szCs w:val="24"/>
      <w:lang w:val="en-US" w:eastAsia="en-US"/>
    </w:rPr>
  </w:style>
  <w:style w:type="paragraph" w:styleId="Revision">
    <w:name w:val="Revision"/>
    <w:hidden/>
    <w:uiPriority w:val="99"/>
    <w:semiHidden/>
    <w:rsid w:val="00171790"/>
    <w:pPr>
      <w:spacing w:after="0" w:line="240" w:lineRule="auto"/>
    </w:pPr>
    <w:rPr>
      <w:rFonts w:ascii="Aptos" w:hAnsi="Apto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yperlink" Target="https://designingfordiverselearners.info/" TargetMode="External"/><Relationship Id="rId18" Type="http://schemas.openxmlformats.org/officeDocument/2006/relationships/header" Target="header2.xml"/><Relationship Id="rId26" Type="http://schemas.openxmlformats.org/officeDocument/2006/relationships/hyperlink" Target="mailto:..........@hull.ac.uk" TargetMode="External"/><Relationship Id="rId3" Type="http://schemas.openxmlformats.org/officeDocument/2006/relationships/customXml" Target="../customXml/item3.xml"/><Relationship Id="rId21" Type="http://schemas.openxmlformats.org/officeDocument/2006/relationships/hyperlink" Target="mailto:help@hull.ac.uk" TargetMode="Externa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1.xml"/><Relationship Id="rId25" Type="http://schemas.openxmlformats.org/officeDocument/2006/relationships/hyperlink" Target="mailto:QSS-Partnerships@hull.ac.uk" TargetMode="Externa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yperlink" Target="https://www.hull.ac.uk/choose-hull/university-and-region/governance/policies" TargetMode="External"/><Relationship Id="rId29" Type="http://schemas.openxmlformats.org/officeDocument/2006/relationships/hyperlink" Target="mailto:..........@hull.ac.uk"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yperlink" Target="https://www.hull.ac.uk/choose-hull/study-at-hull/library/skills" TargetMode="External"/><Relationship Id="rId32"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mailto:policy@hull.ac.uk" TargetMode="External"/><Relationship Id="rId23" Type="http://schemas.openxmlformats.org/officeDocument/2006/relationships/hyperlink" Target="https://www.hull.ac.uk/choose-hull/study-at-hull/library" TargetMode="External"/><Relationship Id="rId28" Type="http://schemas.openxmlformats.org/officeDocument/2006/relationships/hyperlink" Target="mailto:..........@hull.ac.uk" TargetMode="External"/><Relationship Id="rId10" Type="http://schemas.openxmlformats.org/officeDocument/2006/relationships/webSettings" Target="webSettings.xml"/><Relationship Id="rId19" Type="http://schemas.openxmlformats.org/officeDocument/2006/relationships/footer" Target="footer2.xml"/><Relationship Id="rId31"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s://hullacuk.sharepoint.com/Services/EDI/SitePages/Equality-Impact-Assessments-(EIAs).aspx" TargetMode="External"/><Relationship Id="rId22" Type="http://schemas.openxmlformats.org/officeDocument/2006/relationships/hyperlink" Target="https://www.hull.ac.uk/editor-assets/docs/ict-acceptable-use-policy.pdf" TargetMode="External"/><Relationship Id="rId27" Type="http://schemas.openxmlformats.org/officeDocument/2006/relationships/hyperlink" Target="mailto:..........@hull.ac.uk" TargetMode="External"/><Relationship Id="rId30" Type="http://schemas.openxmlformats.org/officeDocument/2006/relationships/fontTable" Target="fontTable.xml"/></Relationships>
</file>

<file path=word/_rels/header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image" Target="media/image3.png"/></Relationships>
</file>

<file path=word/glossary/_rels/document.xml.rels><?xml version="1.0" encoding="UTF-8" standalone="yes"?>
<Relationships xmlns="http://schemas.openxmlformats.org/package/2006/relationships"><Relationship Id="rId3" Type="http://schemas.openxmlformats.org/officeDocument/2006/relationships/settings" Target="settings.xml"/><Relationship Id="rId2" Type="http://schemas.openxmlformats.org/officeDocument/2006/relationships/styles" Target="styles.xml"/><Relationship Id="rId1" Type="http://schemas.openxmlformats.org/officeDocument/2006/relationships/numbering" Target="numbering.xml"/><Relationship Id="rId5" Type="http://schemas.openxmlformats.org/officeDocument/2006/relationships/fontTable" Target="fontTable.xml"/><Relationship Id="rId4" Type="http://schemas.openxmlformats.org/officeDocument/2006/relationships/webSettings" Target="webSettings.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2EDABC3ED9D74702A53636AA315AB221"/>
        <w:category>
          <w:name w:val="General"/>
          <w:gallery w:val="placeholder"/>
        </w:category>
        <w:types>
          <w:type w:val="bbPlcHdr"/>
        </w:types>
        <w:behaviors>
          <w:behavior w:val="content"/>
        </w:behaviors>
        <w:guid w:val="{51B4214B-E4A7-4043-A01E-2561515FEC15}"/>
      </w:docPartPr>
      <w:docPartBody>
        <w:p w:rsidR="009F088A" w:rsidRDefault="0054449F" w:rsidP="0054449F">
          <w:pPr>
            <w:pStyle w:val="2EDABC3ED9D74702A53636AA315AB2211"/>
          </w:pPr>
          <w:r w:rsidRPr="00CA51A7">
            <w:rPr>
              <w:rStyle w:val="PlaceholderText"/>
              <w:rFonts w:cs="Aharoni"/>
              <w:sz w:val="36"/>
              <w:szCs w:val="36"/>
            </w:rPr>
            <w:t>[Insert Policy Title]</w:t>
          </w:r>
        </w:p>
      </w:docPartBody>
    </w:docPart>
    <w:docPart>
      <w:docPartPr>
        <w:name w:val="E507C9F737744311894DAAE318E5338D"/>
        <w:category>
          <w:name w:val="General"/>
          <w:gallery w:val="placeholder"/>
        </w:category>
        <w:types>
          <w:type w:val="bbPlcHdr"/>
        </w:types>
        <w:behaviors>
          <w:behavior w:val="content"/>
        </w:behaviors>
        <w:guid w:val="{1F28F7CE-801B-4468-9AAC-668D7055278D}"/>
      </w:docPartPr>
      <w:docPartBody>
        <w:p w:rsidR="009F088A" w:rsidRDefault="009F088A" w:rsidP="009F088A">
          <w:pPr>
            <w:pStyle w:val="E507C9F737744311894DAAE318E5338D"/>
          </w:pPr>
          <w:r w:rsidRPr="00D069B9">
            <w:rPr>
              <w:rStyle w:val="PlaceholderText"/>
            </w:rPr>
            <w:t>Choose an item.</w:t>
          </w:r>
        </w:p>
      </w:docPartBody>
    </w:docPart>
    <w:docPart>
      <w:docPartPr>
        <w:name w:val="15C57208DDDF461A925381E71B7DB6A9"/>
        <w:category>
          <w:name w:val="General"/>
          <w:gallery w:val="placeholder"/>
        </w:category>
        <w:types>
          <w:type w:val="bbPlcHdr"/>
        </w:types>
        <w:behaviors>
          <w:behavior w:val="content"/>
        </w:behaviors>
        <w:guid w:val="{4AF7D973-5FBC-4D1E-8294-B468627EB1E7}"/>
      </w:docPartPr>
      <w:docPartBody>
        <w:p w:rsidR="009F088A" w:rsidRDefault="009F088A" w:rsidP="009F088A">
          <w:pPr>
            <w:pStyle w:val="15C57208DDDF461A925381E71B7DB6A9"/>
          </w:pPr>
          <w:r w:rsidRPr="00D069B9">
            <w:rPr>
              <w:rStyle w:val="PlaceholderText"/>
            </w:rPr>
            <w:t>Choose an item.</w:t>
          </w:r>
        </w:p>
      </w:docPartBody>
    </w:docPart>
    <w:docPart>
      <w:docPartPr>
        <w:name w:val="5CFA03EB971143B7A2E187425D288487"/>
        <w:category>
          <w:name w:val="General"/>
          <w:gallery w:val="placeholder"/>
        </w:category>
        <w:types>
          <w:type w:val="bbPlcHdr"/>
        </w:types>
        <w:behaviors>
          <w:behavior w:val="content"/>
        </w:behaviors>
        <w:guid w:val="{3B40C65B-8051-4519-A4E0-6DA0F3FB9887}"/>
      </w:docPartPr>
      <w:docPartBody>
        <w:p w:rsidR="009F088A" w:rsidRDefault="0054449F" w:rsidP="0054449F">
          <w:pPr>
            <w:pStyle w:val="5CFA03EB971143B7A2E187425D2884871"/>
          </w:pPr>
          <w:r w:rsidRPr="005C3775">
            <w:rPr>
              <w:b w:val="0"/>
              <w:bCs/>
              <w:color w:val="auto"/>
              <w:sz w:val="22"/>
              <w:szCs w:val="22"/>
            </w:rPr>
            <w:t xml:space="preserve">Enter the date this document comes into </w:t>
          </w:r>
          <w:r w:rsidRPr="005C3775">
            <w:rPr>
              <w:rStyle w:val="PlaceholderText"/>
              <w:b w:val="0"/>
              <w:bCs/>
              <w:color w:val="auto"/>
              <w:sz w:val="22"/>
              <w:szCs w:val="22"/>
            </w:rPr>
            <w:t>effective</w:t>
          </w:r>
        </w:p>
      </w:docPartBody>
    </w:docPart>
    <w:docPart>
      <w:docPartPr>
        <w:name w:val="7EB78D90C2B74017B8DF7716CDC9F20C"/>
        <w:category>
          <w:name w:val="General"/>
          <w:gallery w:val="placeholder"/>
        </w:category>
        <w:types>
          <w:type w:val="bbPlcHdr"/>
        </w:types>
        <w:behaviors>
          <w:behavior w:val="content"/>
        </w:behaviors>
        <w:guid w:val="{9605539A-D2FD-4624-98F6-895CCA3B9401}"/>
      </w:docPartPr>
      <w:docPartBody>
        <w:p w:rsidR="009F088A" w:rsidRDefault="0054449F" w:rsidP="0054449F">
          <w:pPr>
            <w:pStyle w:val="7EB78D90C2B74017B8DF7716CDC9F20C1"/>
          </w:pPr>
          <w:r w:rsidRPr="005C3775">
            <w:rPr>
              <w:b w:val="0"/>
              <w:bCs/>
              <w:color w:val="auto"/>
              <w:sz w:val="22"/>
              <w:szCs w:val="22"/>
            </w:rPr>
            <w:t>E</w:t>
          </w:r>
          <w:r w:rsidRPr="005C3775">
            <w:rPr>
              <w:rStyle w:val="PlaceholderText"/>
              <w:b w:val="0"/>
              <w:bCs/>
              <w:color w:val="auto"/>
              <w:sz w:val="22"/>
              <w:szCs w:val="22"/>
            </w:rPr>
            <w:t>nter the date for next review (usually 3 years from the ‘approved by’ date)</w:t>
          </w:r>
        </w:p>
      </w:docPartBody>
    </w:docPart>
    <w:docPart>
      <w:docPartPr>
        <w:name w:val="8250844927944CF78258ACC755082764"/>
        <w:category>
          <w:name w:val="General"/>
          <w:gallery w:val="placeholder"/>
        </w:category>
        <w:types>
          <w:type w:val="bbPlcHdr"/>
        </w:types>
        <w:behaviors>
          <w:behavior w:val="content"/>
        </w:behaviors>
        <w:guid w:val="{3157FFE6-89BE-4D9E-9B3A-DCC57AEC3C87}"/>
      </w:docPartPr>
      <w:docPartBody>
        <w:p w:rsidR="009F088A" w:rsidRDefault="0054449F" w:rsidP="0054449F">
          <w:pPr>
            <w:pStyle w:val="8250844927944CF78258ACC7550827641"/>
          </w:pPr>
          <w:r w:rsidRPr="005C3775">
            <w:rPr>
              <w:b w:val="0"/>
              <w:bCs/>
              <w:color w:val="auto"/>
              <w:sz w:val="22"/>
              <w:szCs w:val="22"/>
            </w:rPr>
            <w:t>E</w:t>
          </w:r>
          <w:r w:rsidRPr="005C3775">
            <w:rPr>
              <w:rStyle w:val="PlaceholderText"/>
              <w:b w:val="0"/>
              <w:bCs/>
              <w:color w:val="auto"/>
              <w:sz w:val="22"/>
              <w:szCs w:val="22"/>
            </w:rPr>
            <w:t>nter the name or job title of document author</w:t>
          </w:r>
        </w:p>
      </w:docPartBody>
    </w:docPart>
    <w:docPart>
      <w:docPartPr>
        <w:name w:val="2917681A25CF4897AA16C76FABA5B22B"/>
        <w:category>
          <w:name w:val="General"/>
          <w:gallery w:val="placeholder"/>
        </w:category>
        <w:types>
          <w:type w:val="bbPlcHdr"/>
        </w:types>
        <w:behaviors>
          <w:behavior w:val="content"/>
        </w:behaviors>
        <w:guid w:val="{0D49B0FD-52A4-4798-8D9E-79A0517244FC}"/>
      </w:docPartPr>
      <w:docPartBody>
        <w:p w:rsidR="009F088A" w:rsidRDefault="0054449F" w:rsidP="0054449F">
          <w:pPr>
            <w:pStyle w:val="2917681A25CF4897AA16C76FABA5B22B1"/>
          </w:pPr>
          <w:r w:rsidRPr="005C3775">
            <w:rPr>
              <w:b w:val="0"/>
              <w:bCs/>
              <w:color w:val="auto"/>
              <w:sz w:val="22"/>
              <w:szCs w:val="22"/>
            </w:rPr>
            <w:t>E</w:t>
          </w:r>
          <w:r w:rsidRPr="005C3775">
            <w:rPr>
              <w:rStyle w:val="PlaceholderText"/>
              <w:b w:val="0"/>
              <w:bCs/>
              <w:color w:val="auto"/>
              <w:sz w:val="22"/>
              <w:szCs w:val="22"/>
            </w:rPr>
            <w:t>nter the name or job title of document owner</w:t>
          </w:r>
        </w:p>
      </w:docPartBody>
    </w:docPart>
    <w:docPart>
      <w:docPartPr>
        <w:name w:val="E55C6A308B5A41DFA72B6F342C2834FC"/>
        <w:category>
          <w:name w:val="General"/>
          <w:gallery w:val="placeholder"/>
        </w:category>
        <w:types>
          <w:type w:val="bbPlcHdr"/>
        </w:types>
        <w:behaviors>
          <w:behavior w:val="content"/>
        </w:behaviors>
        <w:guid w:val="{091FB73F-5785-478E-8417-C89EFEE3C822}"/>
      </w:docPartPr>
      <w:docPartBody>
        <w:p w:rsidR="009F088A" w:rsidRDefault="0054449F" w:rsidP="0054449F">
          <w:pPr>
            <w:pStyle w:val="E55C6A308B5A41DFA72B6F342C2834FC1"/>
          </w:pPr>
          <w:r w:rsidRPr="005C3775">
            <w:rPr>
              <w:b w:val="0"/>
              <w:bCs/>
              <w:color w:val="auto"/>
              <w:sz w:val="22"/>
              <w:szCs w:val="22"/>
              <w:lang w:val="it-IT"/>
            </w:rPr>
            <w:t>E</w:t>
          </w:r>
          <w:r w:rsidRPr="005C3775">
            <w:rPr>
              <w:rStyle w:val="PlaceholderText"/>
              <w:b w:val="0"/>
              <w:bCs/>
              <w:color w:val="auto"/>
              <w:sz w:val="22"/>
              <w:szCs w:val="22"/>
            </w:rPr>
            <w:t>nter name or department contact</w:t>
          </w:r>
        </w:p>
      </w:docPartBody>
    </w:docPart>
    <w:docPart>
      <w:docPartPr>
        <w:name w:val="5EC62629D61C463D9DA0483D0462D90C"/>
        <w:category>
          <w:name w:val="General"/>
          <w:gallery w:val="placeholder"/>
        </w:category>
        <w:types>
          <w:type w:val="bbPlcHdr"/>
        </w:types>
        <w:behaviors>
          <w:behavior w:val="content"/>
        </w:behaviors>
        <w:guid w:val="{F8F8649E-1B8F-4762-A9F7-253BCF63C5CD}"/>
      </w:docPartPr>
      <w:docPartBody>
        <w:p w:rsidR="009F088A" w:rsidRDefault="0054449F" w:rsidP="0054449F">
          <w:pPr>
            <w:pStyle w:val="5EC62629D61C463D9DA0483D0462D90C1"/>
          </w:pPr>
          <w:r w:rsidRPr="005C3775">
            <w:rPr>
              <w:b w:val="0"/>
              <w:bCs/>
              <w:color w:val="auto"/>
              <w:sz w:val="22"/>
              <w:szCs w:val="22"/>
            </w:rPr>
            <w:t>Select an option.</w:t>
          </w:r>
        </w:p>
      </w:docPartBody>
    </w:docPart>
    <w:docPart>
      <w:docPartPr>
        <w:name w:val="417AE3AC0C754BC4A48474CC5D152DA4"/>
        <w:category>
          <w:name w:val="General"/>
          <w:gallery w:val="placeholder"/>
        </w:category>
        <w:types>
          <w:type w:val="bbPlcHdr"/>
        </w:types>
        <w:behaviors>
          <w:behavior w:val="content"/>
        </w:behaviors>
        <w:guid w:val="{771068E4-5C6A-4AA7-982C-5E0939D5BF6C}"/>
      </w:docPartPr>
      <w:docPartBody>
        <w:p w:rsidR="009F088A" w:rsidRDefault="0054449F" w:rsidP="0054449F">
          <w:pPr>
            <w:pStyle w:val="417AE3AC0C754BC4A48474CC5D152DA41"/>
          </w:pPr>
          <w:r w:rsidRPr="005C3775">
            <w:rPr>
              <w:rStyle w:val="PlaceholderText"/>
              <w:b w:val="0"/>
              <w:bCs/>
              <w:color w:val="auto"/>
              <w:sz w:val="22"/>
              <w:szCs w:val="22"/>
            </w:rPr>
            <w:t>Click to list any documents which have been referenced within this document, or should be considered in conjunction with this document.</w:t>
          </w:r>
        </w:p>
      </w:docPartBody>
    </w:docPart>
    <w:docPart>
      <w:docPartPr>
        <w:name w:val="E762B9BC75A743F088B52A4F7C3FABF4"/>
        <w:category>
          <w:name w:val="General"/>
          <w:gallery w:val="placeholder"/>
        </w:category>
        <w:types>
          <w:type w:val="bbPlcHdr"/>
        </w:types>
        <w:behaviors>
          <w:behavior w:val="content"/>
        </w:behaviors>
        <w:guid w:val="{6DAB31A2-1A01-4A0B-B0D3-35EFC8EC6480}"/>
      </w:docPartPr>
      <w:docPartBody>
        <w:p w:rsidR="009F088A" w:rsidRDefault="0054449F" w:rsidP="0054449F">
          <w:pPr>
            <w:pStyle w:val="E762B9BC75A743F088B52A4F7C3FABF41"/>
          </w:pPr>
          <w:r w:rsidRPr="005C3775">
            <w:rPr>
              <w:rStyle w:val="PlaceholderText"/>
              <w:b w:val="0"/>
              <w:bCs/>
              <w:color w:val="auto"/>
              <w:sz w:val="22"/>
              <w:szCs w:val="22"/>
            </w:rPr>
            <w:t>Click to enter the published location(s) of the document.</w:t>
          </w:r>
        </w:p>
      </w:docPartBody>
    </w:docPart>
    <w:docPart>
      <w:docPartPr>
        <w:name w:val="161087A8BDD545CC8421BD34D3A4AC3A"/>
        <w:category>
          <w:name w:val="General"/>
          <w:gallery w:val="placeholder"/>
        </w:category>
        <w:types>
          <w:type w:val="bbPlcHdr"/>
        </w:types>
        <w:behaviors>
          <w:behavior w:val="content"/>
        </w:behaviors>
        <w:guid w:val="{99ECAECB-7D48-49DD-AC55-A21A68498988}"/>
      </w:docPartPr>
      <w:docPartBody>
        <w:p w:rsidR="009F088A" w:rsidRDefault="0054449F" w:rsidP="0054449F">
          <w:pPr>
            <w:pStyle w:val="161087A8BDD545CC8421BD34D3A4AC3A1"/>
          </w:pPr>
          <w:r w:rsidRPr="005C3775">
            <w:rPr>
              <w:b w:val="0"/>
              <w:bCs/>
              <w:color w:val="auto"/>
              <w:sz w:val="22"/>
              <w:szCs w:val="22"/>
            </w:rPr>
            <w:t>Select an option.</w:t>
          </w:r>
        </w:p>
      </w:docPartBody>
    </w:docPart>
    <w:docPart>
      <w:docPartPr>
        <w:name w:val="6BD1689B186548D0B9360FDD935CE116"/>
        <w:category>
          <w:name w:val="General"/>
          <w:gallery w:val="placeholder"/>
        </w:category>
        <w:types>
          <w:type w:val="bbPlcHdr"/>
        </w:types>
        <w:behaviors>
          <w:behavior w:val="content"/>
        </w:behaviors>
        <w:guid w:val="{271744BF-FC6B-4B15-9E79-B9A61C066CB8}"/>
      </w:docPartPr>
      <w:docPartBody>
        <w:p w:rsidR="007F2846" w:rsidRDefault="0054449F" w:rsidP="0054449F">
          <w:pPr>
            <w:pStyle w:val="6BD1689B186548D0B9360FDD935CE1161"/>
          </w:pPr>
          <w:r w:rsidRPr="005C3775">
            <w:rPr>
              <w:b w:val="0"/>
              <w:bCs/>
              <w:color w:val="auto"/>
              <w:sz w:val="22"/>
              <w:szCs w:val="22"/>
            </w:rPr>
            <w:t>Enter the document version number</w:t>
          </w:r>
          <w:r>
            <w:rPr>
              <w:b w:val="0"/>
              <w:bCs/>
              <w:color w:val="auto"/>
              <w:sz w:val="22"/>
              <w:szCs w:val="22"/>
            </w:rPr>
            <w:t xml:space="preserve"> (do not include ‘v.’ or ‘ver’)</w:t>
          </w:r>
        </w:p>
      </w:docPartBody>
    </w:docPart>
    <w:docPart>
      <w:docPartPr>
        <w:name w:val="4FC62DCDF15D45E0B90DCE24555D0A6D"/>
        <w:category>
          <w:name w:val="General"/>
          <w:gallery w:val="placeholder"/>
        </w:category>
        <w:types>
          <w:type w:val="bbPlcHdr"/>
        </w:types>
        <w:behaviors>
          <w:behavior w:val="content"/>
        </w:behaviors>
        <w:guid w:val="{98604710-0622-45AA-99DA-1580426C1DAC}"/>
      </w:docPartPr>
      <w:docPartBody>
        <w:p w:rsidR="007F2846" w:rsidRDefault="0054449F" w:rsidP="0054449F">
          <w:pPr>
            <w:pStyle w:val="4FC62DCDF15D45E0B90DCE24555D0A6D1"/>
          </w:pPr>
          <w:r>
            <w:rPr>
              <w:rFonts w:ascii="Aptos" w:hAnsi="Aptos"/>
              <w:color w:val="0E1647"/>
              <w:sz w:val="20"/>
              <w:szCs w:val="20"/>
            </w:rPr>
            <w:t>[this content will auto-fill]</w:t>
          </w:r>
        </w:p>
      </w:docPartBody>
    </w:docPart>
    <w:docPart>
      <w:docPartPr>
        <w:name w:val="F3218A63D4164A4491FB340EAD25D80B"/>
        <w:category>
          <w:name w:val="General"/>
          <w:gallery w:val="placeholder"/>
        </w:category>
        <w:types>
          <w:type w:val="bbPlcHdr"/>
        </w:types>
        <w:behaviors>
          <w:behavior w:val="content"/>
        </w:behaviors>
        <w:guid w:val="{38A92ECA-49F1-4D75-B00C-73A54B335D45}"/>
      </w:docPartPr>
      <w:docPartBody>
        <w:p w:rsidR="007F2846" w:rsidRDefault="0054449F" w:rsidP="0054449F">
          <w:pPr>
            <w:pStyle w:val="F3218A63D4164A4491FB340EAD25D80B1"/>
          </w:pPr>
          <w:r w:rsidRPr="005C3775">
            <w:rPr>
              <w:b w:val="0"/>
              <w:bCs/>
              <w:color w:val="auto"/>
              <w:sz w:val="22"/>
              <w:szCs w:val="22"/>
            </w:rPr>
            <w:t>Enter the date this document was approved</w:t>
          </w:r>
        </w:p>
      </w:docPartBody>
    </w:docPart>
    <w:docPart>
      <w:docPartPr>
        <w:name w:val="47CFF8DA26734C07AF8302B6C6580FCD"/>
        <w:category>
          <w:name w:val="General"/>
          <w:gallery w:val="placeholder"/>
        </w:category>
        <w:types>
          <w:type w:val="bbPlcHdr"/>
        </w:types>
        <w:behaviors>
          <w:behavior w:val="content"/>
        </w:behaviors>
        <w:guid w:val="{734F41A3-F3B4-4C34-BE7A-CFC7F6554B37}"/>
      </w:docPartPr>
      <w:docPartBody>
        <w:p w:rsidR="007F2846" w:rsidRDefault="0054449F" w:rsidP="0054449F">
          <w:pPr>
            <w:pStyle w:val="47CFF8DA26734C07AF8302B6C6580FCD1"/>
          </w:pPr>
          <w:r w:rsidRPr="001443DC">
            <w:rPr>
              <w:color w:val="0E1647"/>
              <w:sz w:val="20"/>
              <w:szCs w:val="20"/>
            </w:rPr>
            <w:t>[this content will auto-fill]</w:t>
          </w:r>
        </w:p>
      </w:docPartBody>
    </w:docPart>
    <w:docPart>
      <w:docPartPr>
        <w:name w:val="1D375033ED99477DB8F71FD481E605BF"/>
        <w:category>
          <w:name w:val="General"/>
          <w:gallery w:val="placeholder"/>
        </w:category>
        <w:types>
          <w:type w:val="bbPlcHdr"/>
        </w:types>
        <w:behaviors>
          <w:behavior w:val="content"/>
        </w:behaviors>
        <w:guid w:val="{BAC0AF4C-6D3D-4B3C-93B2-F5D324581A5F}"/>
      </w:docPartPr>
      <w:docPartBody>
        <w:p w:rsidR="007F2846" w:rsidRDefault="0054449F" w:rsidP="0054449F">
          <w:pPr>
            <w:pStyle w:val="1D375033ED99477DB8F71FD481E605BF1"/>
          </w:pPr>
          <w:r w:rsidRPr="005C3775">
            <w:rPr>
              <w:b w:val="0"/>
              <w:bCs/>
              <w:color w:val="auto"/>
              <w:sz w:val="22"/>
              <w:szCs w:val="22"/>
            </w:rPr>
            <w:t>Enter the name of the approving committee</w:t>
          </w:r>
        </w:p>
      </w:docPartBody>
    </w:docPart>
    <w:docPart>
      <w:docPartPr>
        <w:name w:val="0D7106188DDB4D8BB03540D7D32E99BE"/>
        <w:category>
          <w:name w:val="General"/>
          <w:gallery w:val="placeholder"/>
        </w:category>
        <w:types>
          <w:type w:val="bbPlcHdr"/>
        </w:types>
        <w:behaviors>
          <w:behavior w:val="content"/>
        </w:behaviors>
        <w:guid w:val="{FA4B3344-0DB3-4B69-BE5E-F7919F40E818}"/>
      </w:docPartPr>
      <w:docPartBody>
        <w:p w:rsidR="007F2846" w:rsidRDefault="0054449F" w:rsidP="0054449F">
          <w:pPr>
            <w:pStyle w:val="0D7106188DDB4D8BB03540D7D32E99BE1"/>
          </w:pPr>
          <w:r w:rsidRPr="001443DC">
            <w:rPr>
              <w:color w:val="0E1647"/>
              <w:sz w:val="20"/>
              <w:szCs w:val="20"/>
            </w:rPr>
            <w:t>[this content will auto-fill]</w:t>
          </w:r>
        </w:p>
      </w:docPartBody>
    </w:docPart>
    <w:docPart>
      <w:docPartPr>
        <w:name w:val="0B14A4662E034D3D9585F4DA1601CB16"/>
        <w:category>
          <w:name w:val="General"/>
          <w:gallery w:val="placeholder"/>
        </w:category>
        <w:types>
          <w:type w:val="bbPlcHdr"/>
        </w:types>
        <w:behaviors>
          <w:behavior w:val="content"/>
        </w:behaviors>
        <w:guid w:val="{4F195D5F-633B-47F4-BB43-F6132AC484FE}"/>
      </w:docPartPr>
      <w:docPartBody>
        <w:p w:rsidR="005C4CE9" w:rsidRDefault="0054449F" w:rsidP="0054449F">
          <w:pPr>
            <w:pStyle w:val="0B14A4662E034D3D9585F4DA1601CB16"/>
          </w:pPr>
          <w:r w:rsidRPr="00CA51A7">
            <w:rPr>
              <w:rStyle w:val="PlaceholderText"/>
              <w:rFonts w:cs="Aharoni"/>
              <w:sz w:val="36"/>
              <w:szCs w:val="36"/>
            </w:rPr>
            <w:t>[Insert Policy Title]</w:t>
          </w:r>
        </w:p>
      </w:docPartBody>
    </w:docPart>
    <w:docPart>
      <w:docPartPr>
        <w:name w:val="8F21A8F1DBCE4FBAA94FC56DEE948182"/>
        <w:category>
          <w:name w:val="General"/>
          <w:gallery w:val="placeholder"/>
        </w:category>
        <w:types>
          <w:type w:val="bbPlcHdr"/>
        </w:types>
        <w:behaviors>
          <w:behavior w:val="content"/>
        </w:behaviors>
        <w:guid w:val="{332234AB-656A-4DE1-B149-6D344AB7F8FB}"/>
      </w:docPartPr>
      <w:docPartBody>
        <w:p w:rsidR="005C4CE9" w:rsidRDefault="0054449F" w:rsidP="0054449F">
          <w:pPr>
            <w:pStyle w:val="8F21A8F1DBCE4FBAA94FC56DEE948182"/>
          </w:pPr>
          <w:r w:rsidRPr="00CA51A7">
            <w:rPr>
              <w:rStyle w:val="PlaceholderText"/>
              <w:rFonts w:cs="Aharoni"/>
              <w:sz w:val="36"/>
              <w:szCs w:val="36"/>
            </w:rPr>
            <w:t>[Insert Policy Title]</w:t>
          </w:r>
        </w:p>
      </w:docPartBody>
    </w:docPart>
    <w:docPart>
      <w:docPartPr>
        <w:name w:val="8BF1AC3AAC2E4B6BB714C7725E174B27"/>
        <w:category>
          <w:name w:val="General"/>
          <w:gallery w:val="placeholder"/>
        </w:category>
        <w:types>
          <w:type w:val="bbPlcHdr"/>
        </w:types>
        <w:behaviors>
          <w:behavior w:val="content"/>
        </w:behaviors>
        <w:guid w:val="{2F894A76-52F3-477F-9A72-9D1899ABC3A2}"/>
      </w:docPartPr>
      <w:docPartBody>
        <w:p w:rsidR="0045314F" w:rsidRDefault="0045314F" w:rsidP="0045314F">
          <w:pPr>
            <w:pStyle w:val="8BF1AC3AAC2E4B6BB714C7725E174B27"/>
          </w:pPr>
          <w:r w:rsidRPr="00D069B9">
            <w:rPr>
              <w:rStyle w:val="PlaceholderText"/>
            </w:rPr>
            <w:t>Click or tap to enter a date.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DengXian">
    <w:panose1 w:val="02010600030101010101"/>
    <w:charset w:val="86"/>
    <w:family w:val="auto"/>
    <w:pitch w:val="variable"/>
    <w:sig w:usb0="A00002BF" w:usb1="38CF7CFA" w:usb2="00000016" w:usb3="00000000" w:csb0="0004000F" w:csb1="00000000"/>
  </w:font>
  <w:font w:name="Calibri">
    <w:panose1 w:val="020F05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DengXian Light">
    <w:charset w:val="86"/>
    <w:family w:val="auto"/>
    <w:pitch w:val="variable"/>
    <w:sig w:usb0="A00002BF" w:usb1="38CF7CFA" w:usb2="00000016" w:usb3="00000000" w:csb0="0004000F" w:csb1="00000000"/>
  </w:font>
  <w:font w:name="Segoe UI">
    <w:panose1 w:val="020B0502040204020203"/>
    <w:charset w:val="00"/>
    <w:family w:val="swiss"/>
    <w:pitch w:val="variable"/>
    <w:sig w:usb0="E4002EFF" w:usb1="C000E47F" w:usb2="00000009" w:usb3="00000000" w:csb0="000001FF" w:csb1="00000000"/>
  </w:font>
  <w:font w:name="Segoe UI Symbol">
    <w:panose1 w:val="020B0502040204020203"/>
    <w:charset w:val="00"/>
    <w:family w:val="swiss"/>
    <w:pitch w:val="variable"/>
    <w:sig w:usb0="800001E3" w:usb1="1200FFEF" w:usb2="00040000" w:usb3="00000000" w:csb0="00000001" w:csb1="00000000"/>
  </w:font>
  <w:font w:name="Calibri Light">
    <w:panose1 w:val="020F0302020204030204"/>
    <w:charset w:val="00"/>
    <w:family w:val="swiss"/>
    <w:pitch w:val="variable"/>
    <w:sig w:usb0="E4002EFF" w:usb1="C200247B" w:usb2="00000009" w:usb3="00000000" w:csb0="000001FF" w:csb1="00000000"/>
  </w:font>
  <w:font w:name="Aharoni">
    <w:charset w:val="B1"/>
    <w:family w:val="auto"/>
    <w:pitch w:val="variable"/>
    <w:sig w:usb0="00000803" w:usb1="00000000" w:usb2="00000000" w:usb3="00000000" w:csb0="00000021" w:csb1="00000000"/>
  </w:font>
  <w:font w:name="Aptos Display">
    <w:charset w:val="00"/>
    <w:family w:val="swiss"/>
    <w:pitch w:val="variable"/>
    <w:sig w:usb0="20000287" w:usb1="00000003" w:usb2="00000000" w:usb3="00000000" w:csb0="0000019F" w:csb1="00000000"/>
  </w:font>
</w:fonts>
</file>

<file path=word/glossary/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B821CFF"/>
    <w:multiLevelType w:val="multilevel"/>
    <w:tmpl w:val="2474D25E"/>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1" w15:restartNumberingAfterBreak="0">
    <w:nsid w:val="594D384E"/>
    <w:multiLevelType w:val="multilevel"/>
    <w:tmpl w:val="7ED64DB2"/>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 w15:restartNumberingAfterBreak="0">
    <w:nsid w:val="5B9C27AE"/>
    <w:multiLevelType w:val="multilevel"/>
    <w:tmpl w:val="D66EC680"/>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num w:numId="1" w16cid:durableId="1885749830">
    <w:abstractNumId w:val="0"/>
  </w:num>
  <w:num w:numId="2" w16cid:durableId="1493370567">
    <w:abstractNumId w:val="2"/>
  </w:num>
  <w:num w:numId="3" w16cid:durableId="216740976">
    <w:abstractNumId w:val="1"/>
  </w:num>
</w:numbering>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applyBreakingRules/>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0B107E"/>
    <w:rsid w:val="00005CCC"/>
    <w:rsid w:val="000B107E"/>
    <w:rsid w:val="001447E3"/>
    <w:rsid w:val="00250154"/>
    <w:rsid w:val="003B0A0A"/>
    <w:rsid w:val="00441CBD"/>
    <w:rsid w:val="0045314F"/>
    <w:rsid w:val="004C0680"/>
    <w:rsid w:val="004F0966"/>
    <w:rsid w:val="0054449F"/>
    <w:rsid w:val="00544843"/>
    <w:rsid w:val="005C4CE9"/>
    <w:rsid w:val="00627A49"/>
    <w:rsid w:val="00731EF4"/>
    <w:rsid w:val="007F2846"/>
    <w:rsid w:val="00937783"/>
    <w:rsid w:val="009836DA"/>
    <w:rsid w:val="009F088A"/>
    <w:rsid w:val="00A60B34"/>
    <w:rsid w:val="00AB323C"/>
    <w:rsid w:val="00B823E1"/>
    <w:rsid w:val="00BC3326"/>
    <w:rsid w:val="00D91D4C"/>
    <w:rsid w:val="00E93D61"/>
    <w:rsid w:val="00F65DEE"/>
    <w:rsid w:val="00FB62B7"/>
    <w:rsid w:val="00FC7B54"/>
    <w:rsid w:val="00FF1110"/>
  </w:rsids>
  <m:mathPr>
    <m:mathFont m:val="Cambria Math"/>
    <m:brkBin m:val="before"/>
    <m:brkBinSub m:val="--"/>
    <m:smallFrac m:val="0"/>
    <m:dispDef/>
    <m:lMargin m:val="0"/>
    <m:rMargin m:val="0"/>
    <m:defJc m:val="centerGroup"/>
    <m:wrapIndent m:val="1440"/>
    <m:intLim m:val="subSup"/>
    <m:naryLim m:val="undOvr"/>
  </m:mathPr>
  <w:themeFontLang w:val="en-GB"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zh-CN"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45314F"/>
    <w:rPr>
      <w:color w:val="808080"/>
    </w:rPr>
  </w:style>
  <w:style w:type="paragraph" w:customStyle="1" w:styleId="2EDABC3ED9D74702A53636AA315AB2211">
    <w:name w:val="2EDABC3ED9D74702A53636AA315AB2211"/>
    <w:rsid w:val="0054449F"/>
    <w:rPr>
      <w:rFonts w:ascii="Aptos" w:hAnsi="Aptos"/>
      <w:b/>
      <w:color w:val="0E1647"/>
      <w:sz w:val="28"/>
      <w:szCs w:val="28"/>
    </w:rPr>
  </w:style>
  <w:style w:type="paragraph" w:customStyle="1" w:styleId="E507C9F737744311894DAAE318E5338D">
    <w:name w:val="E507C9F737744311894DAAE318E5338D"/>
    <w:rsid w:val="009F088A"/>
    <w:rPr>
      <w:kern w:val="2"/>
      <w:lang w:eastAsia="en-GB"/>
      <w14:ligatures w14:val="standardContextual"/>
    </w:rPr>
  </w:style>
  <w:style w:type="paragraph" w:customStyle="1" w:styleId="15C57208DDDF461A925381E71B7DB6A9">
    <w:name w:val="15C57208DDDF461A925381E71B7DB6A9"/>
    <w:rsid w:val="009F088A"/>
    <w:rPr>
      <w:kern w:val="2"/>
      <w:lang w:eastAsia="en-GB"/>
      <w14:ligatures w14:val="standardContextual"/>
    </w:rPr>
  </w:style>
  <w:style w:type="paragraph" w:customStyle="1" w:styleId="6BD1689B186548D0B9360FDD935CE1161">
    <w:name w:val="6BD1689B186548D0B9360FDD935CE1161"/>
    <w:rsid w:val="0054449F"/>
    <w:rPr>
      <w:rFonts w:ascii="Aptos" w:hAnsi="Aptos"/>
      <w:b/>
      <w:color w:val="0E1647"/>
      <w:sz w:val="28"/>
      <w:szCs w:val="28"/>
    </w:rPr>
  </w:style>
  <w:style w:type="paragraph" w:customStyle="1" w:styleId="1D375033ED99477DB8F71FD481E605BF1">
    <w:name w:val="1D375033ED99477DB8F71FD481E605BF1"/>
    <w:rsid w:val="0054449F"/>
    <w:rPr>
      <w:rFonts w:ascii="Aptos" w:hAnsi="Aptos"/>
      <w:b/>
      <w:color w:val="0E1647"/>
      <w:sz w:val="28"/>
      <w:szCs w:val="28"/>
    </w:rPr>
  </w:style>
  <w:style w:type="paragraph" w:customStyle="1" w:styleId="F3218A63D4164A4491FB340EAD25D80B1">
    <w:name w:val="F3218A63D4164A4491FB340EAD25D80B1"/>
    <w:rsid w:val="0054449F"/>
    <w:rPr>
      <w:rFonts w:ascii="Aptos" w:hAnsi="Aptos"/>
      <w:b/>
      <w:color w:val="0E1647"/>
      <w:sz w:val="28"/>
      <w:szCs w:val="28"/>
    </w:rPr>
  </w:style>
  <w:style w:type="paragraph" w:customStyle="1" w:styleId="5CFA03EB971143B7A2E187425D2884871">
    <w:name w:val="5CFA03EB971143B7A2E187425D2884871"/>
    <w:rsid w:val="0054449F"/>
    <w:rPr>
      <w:rFonts w:ascii="Aptos" w:hAnsi="Aptos"/>
      <w:b/>
      <w:color w:val="0E1647"/>
      <w:sz w:val="28"/>
      <w:szCs w:val="28"/>
    </w:rPr>
  </w:style>
  <w:style w:type="paragraph" w:customStyle="1" w:styleId="7EB78D90C2B74017B8DF7716CDC9F20C1">
    <w:name w:val="7EB78D90C2B74017B8DF7716CDC9F20C1"/>
    <w:rsid w:val="0054449F"/>
    <w:rPr>
      <w:rFonts w:ascii="Aptos" w:hAnsi="Aptos"/>
      <w:b/>
      <w:color w:val="0E1647"/>
      <w:sz w:val="28"/>
      <w:szCs w:val="28"/>
    </w:rPr>
  </w:style>
  <w:style w:type="paragraph" w:customStyle="1" w:styleId="8250844927944CF78258ACC7550827641">
    <w:name w:val="8250844927944CF78258ACC7550827641"/>
    <w:rsid w:val="0054449F"/>
    <w:rPr>
      <w:rFonts w:ascii="Aptos" w:hAnsi="Aptos"/>
      <w:b/>
      <w:color w:val="0E1647"/>
      <w:sz w:val="28"/>
      <w:szCs w:val="28"/>
    </w:rPr>
  </w:style>
  <w:style w:type="paragraph" w:customStyle="1" w:styleId="2917681A25CF4897AA16C76FABA5B22B1">
    <w:name w:val="2917681A25CF4897AA16C76FABA5B22B1"/>
    <w:rsid w:val="0054449F"/>
    <w:rPr>
      <w:rFonts w:ascii="Aptos" w:hAnsi="Aptos"/>
      <w:b/>
      <w:color w:val="0E1647"/>
      <w:sz w:val="28"/>
      <w:szCs w:val="28"/>
    </w:rPr>
  </w:style>
  <w:style w:type="paragraph" w:customStyle="1" w:styleId="E55C6A308B5A41DFA72B6F342C2834FC1">
    <w:name w:val="E55C6A308B5A41DFA72B6F342C2834FC1"/>
    <w:rsid w:val="0054449F"/>
    <w:rPr>
      <w:rFonts w:ascii="Aptos" w:hAnsi="Aptos"/>
      <w:b/>
      <w:color w:val="0E1647"/>
      <w:sz w:val="28"/>
      <w:szCs w:val="28"/>
    </w:rPr>
  </w:style>
  <w:style w:type="paragraph" w:customStyle="1" w:styleId="5EC62629D61C463D9DA0483D0462D90C1">
    <w:name w:val="5EC62629D61C463D9DA0483D0462D90C1"/>
    <w:rsid w:val="0054449F"/>
    <w:rPr>
      <w:rFonts w:ascii="Aptos" w:hAnsi="Aptos"/>
      <w:b/>
      <w:color w:val="0E1647"/>
      <w:sz w:val="28"/>
      <w:szCs w:val="28"/>
    </w:rPr>
  </w:style>
  <w:style w:type="paragraph" w:customStyle="1" w:styleId="417AE3AC0C754BC4A48474CC5D152DA41">
    <w:name w:val="417AE3AC0C754BC4A48474CC5D152DA41"/>
    <w:rsid w:val="0054449F"/>
    <w:rPr>
      <w:rFonts w:ascii="Aptos" w:hAnsi="Aptos"/>
      <w:b/>
      <w:color w:val="0E1647"/>
      <w:sz w:val="28"/>
      <w:szCs w:val="28"/>
    </w:rPr>
  </w:style>
  <w:style w:type="paragraph" w:customStyle="1" w:styleId="161087A8BDD545CC8421BD34D3A4AC3A1">
    <w:name w:val="161087A8BDD545CC8421BD34D3A4AC3A1"/>
    <w:rsid w:val="0054449F"/>
    <w:rPr>
      <w:rFonts w:ascii="Aptos" w:hAnsi="Aptos"/>
      <w:b/>
      <w:color w:val="0E1647"/>
      <w:sz w:val="28"/>
      <w:szCs w:val="28"/>
    </w:rPr>
  </w:style>
  <w:style w:type="paragraph" w:customStyle="1" w:styleId="E762B9BC75A743F088B52A4F7C3FABF41">
    <w:name w:val="E762B9BC75A743F088B52A4F7C3FABF41"/>
    <w:rsid w:val="0054449F"/>
    <w:rPr>
      <w:rFonts w:ascii="Aptos" w:hAnsi="Aptos"/>
      <w:b/>
      <w:color w:val="0E1647"/>
      <w:sz w:val="28"/>
      <w:szCs w:val="28"/>
    </w:rPr>
  </w:style>
  <w:style w:type="paragraph" w:customStyle="1" w:styleId="0B14A4662E034D3D9585F4DA1601CB16">
    <w:name w:val="0B14A4662E034D3D9585F4DA1601CB16"/>
    <w:rsid w:val="0054449F"/>
    <w:rPr>
      <w:rFonts w:ascii="Aptos" w:hAnsi="Aptos"/>
      <w:b/>
      <w:color w:val="0E1647"/>
      <w:sz w:val="28"/>
      <w:szCs w:val="28"/>
    </w:rPr>
  </w:style>
  <w:style w:type="paragraph" w:customStyle="1" w:styleId="8F21A8F1DBCE4FBAA94FC56DEE948182">
    <w:name w:val="8F21A8F1DBCE4FBAA94FC56DEE948182"/>
    <w:rsid w:val="0054449F"/>
    <w:rPr>
      <w:rFonts w:ascii="Aptos" w:hAnsi="Aptos"/>
      <w:b/>
      <w:color w:val="0E1647"/>
      <w:sz w:val="28"/>
      <w:szCs w:val="28"/>
    </w:rPr>
  </w:style>
  <w:style w:type="paragraph" w:customStyle="1" w:styleId="4FC62DCDF15D45E0B90DCE24555D0A6D1">
    <w:name w:val="4FC62DCDF15D45E0B90DCE24555D0A6D1"/>
    <w:rsid w:val="0054449F"/>
    <w:pPr>
      <w:tabs>
        <w:tab w:val="center" w:pos="4513"/>
        <w:tab w:val="right" w:pos="9026"/>
      </w:tabs>
      <w:spacing w:after="0" w:line="240" w:lineRule="auto"/>
    </w:pPr>
  </w:style>
  <w:style w:type="paragraph" w:customStyle="1" w:styleId="0D7106188DDB4D8BB03540D7D32E99BE1">
    <w:name w:val="0D7106188DDB4D8BB03540D7D32E99BE1"/>
    <w:rsid w:val="0054449F"/>
    <w:pPr>
      <w:tabs>
        <w:tab w:val="center" w:pos="4513"/>
        <w:tab w:val="right" w:pos="9026"/>
      </w:tabs>
      <w:spacing w:after="0" w:line="240" w:lineRule="auto"/>
    </w:pPr>
  </w:style>
  <w:style w:type="paragraph" w:customStyle="1" w:styleId="47CFF8DA26734C07AF8302B6C6580FCD1">
    <w:name w:val="47CFF8DA26734C07AF8302B6C6580FCD1"/>
    <w:rsid w:val="0054449F"/>
    <w:pPr>
      <w:tabs>
        <w:tab w:val="center" w:pos="4513"/>
        <w:tab w:val="right" w:pos="9026"/>
      </w:tabs>
      <w:spacing w:after="0" w:line="240" w:lineRule="auto"/>
    </w:pPr>
  </w:style>
  <w:style w:type="paragraph" w:customStyle="1" w:styleId="8BF1AC3AAC2E4B6BB714C7725E174B27">
    <w:name w:val="8BF1AC3AAC2E4B6BB714C7725E174B27"/>
    <w:rsid w:val="0045314F"/>
    <w:pPr>
      <w:spacing w:line="278" w:lineRule="auto"/>
    </w:pPr>
    <w:rPr>
      <w:kern w:val="2"/>
      <w:sz w:val="24"/>
      <w:szCs w:val="24"/>
      <w:lang w:eastAsia="en-GB"/>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2026-05-21T00:00:00</PublishDate>
  <Abstract>Recognised Teacher Status (RTS)</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file>

<file path=customXml/item5.xml><?xml version="1.0" encoding="utf-8"?>
<p:properties xmlns:p="http://schemas.microsoft.com/office/2006/metadata/properties" xmlns:xsi="http://www.w3.org/2001/XMLSchema-instance" xmlns:pc="http://schemas.microsoft.com/office/infopath/2007/PartnerControls">
  <documentManagement>
    <nlwz xmlns="ae372f39-011e-4940-9b7a-e0bb9fd919d7">Template</nlwz>
    <Author0 xmlns="ae372f39-011e-4940-9b7a-e0bb9fd919d7">Derek Ord</Author0>
    <Office xmlns="ae372f39-011e-4940-9b7a-e0bb9fd919d7" xsi:nil="true"/>
    <Date_x0020_Last_x0020_Approved xmlns="ae372f39-011e-4940-9b7a-e0bb9fd919d7" xsi:nil="true"/>
    <Published_x0020_Locations xmlns="ae372f39-011e-4940-9b7a-e0bb9fd919d7" xsi:nil="true"/>
    <Upload xmlns="ae372f39-011e-4940-9b7a-e0bb9fd919d7" xsi:nil="true"/>
    <Availability xmlns="ae372f39-011e-4940-9b7a-e0bb9fd919d7">Internal only (all staff)</Availability>
    <Owner_x0020_of xmlns="ae372f39-011e-4940-9b7a-e0bb9fd919d7">
      <UserInfo>
        <DisplayName>Louise Cook</DisplayName>
        <AccountId>26207</AccountId>
        <AccountType/>
      </UserInfo>
    </Owner_x0020_of>
    <avmr xmlns="ae372f39-011e-4940-9b7a-e0bb9fd919d7" xsi:nil="true"/>
    <Executive_x0020_Lead xmlns="ae372f39-011e-4940-9b7a-e0bb9fd919d7">URS</Executive_x0020_Lead>
    <Status xmlns="ae372f39-011e-4940-9b7a-e0bb9fd919d7">Draft - Under Review</Status>
    <Publish_x0020_to_x0020_Public xmlns="ae372f39-011e-4940-9b7a-e0bb9fd919d7">false</Publish_x0020_to_x0020_Public>
    <Approved_x0020_by xmlns="ae372f39-011e-4940-9b7a-e0bb9fd919d7"/>
    <Department xmlns="ae372f39-011e-4940-9b7a-e0bb9fd919d7">Governance and Compliance</Department>
    <Document_x0020_Version xmlns="ae372f39-011e-4940-9b7a-e0bb9fd919d7">V0-02</Document_x0020_Version>
    <IconOverlay xmlns="http://schemas.microsoft.com/sharepoint/v4" xsi:nil="true"/>
    <_dlc_DocId xmlns="585c7e12-cd2e-474b-aebe-d6ef31f74e10">AR7E3Z44KX3W-614910397-512</_dlc_DocId>
    <_dlc_DocIdUrl xmlns="585c7e12-cd2e-474b-aebe-d6ef31f74e10">
      <Url>https://share.hull.ac.uk/Services/Governance/_layouts/15/DocIdRedir.aspx?ID=AR7E3Z44KX3W-614910397-512</Url>
      <Description>AR7E3Z44KX3W-614910397-512</Description>
    </_dlc_DocIdUrl>
  </documentManagement>
</p:properties>
</file>

<file path=customXml/item6.xml><?xml version="1.0" encoding="utf-8"?>
<ct:contentTypeSchema xmlns:ct="http://schemas.microsoft.com/office/2006/metadata/contentType" xmlns:ma="http://schemas.microsoft.com/office/2006/metadata/properties/metaAttributes" ct:_="" ma:_="" ma:contentTypeName="Document" ma:contentTypeID="0x0101005548F29EE7876842A3CB0A7ABFC931F8" ma:contentTypeVersion="23" ma:contentTypeDescription="Create a new document." ma:contentTypeScope="" ma:versionID="d30eab5f0771618eef994ebf0a78ed62">
  <xsd:schema xmlns:xsd="http://www.w3.org/2001/XMLSchema" xmlns:xs="http://www.w3.org/2001/XMLSchema" xmlns:p="http://schemas.microsoft.com/office/2006/metadata/properties" xmlns:ns2="ae372f39-011e-4940-9b7a-e0bb9fd919d7" xmlns:ns3="http://schemas.microsoft.com/sharepoint/v4" xmlns:ns4="d64291f4-87f7-4956-b876-984ac2769204" xmlns:ns5="585c7e12-cd2e-474b-aebe-d6ef31f74e10" targetNamespace="http://schemas.microsoft.com/office/2006/metadata/properties" ma:root="true" ma:fieldsID="dc95d5e27c708b43216617eacd6b79ec" ns2:_="" ns3:_="" ns4:_="" ns5:_="">
    <xsd:import namespace="ae372f39-011e-4940-9b7a-e0bb9fd919d7"/>
    <xsd:import namespace="http://schemas.microsoft.com/sharepoint/v4"/>
    <xsd:import namespace="d64291f4-87f7-4956-b876-984ac2769204"/>
    <xsd:import namespace="585c7e12-cd2e-474b-aebe-d6ef31f74e10"/>
    <xsd:element name="properties">
      <xsd:complexType>
        <xsd:sequence>
          <xsd:element name="documentManagement">
            <xsd:complexType>
              <xsd:all>
                <xsd:element ref="ns2:Document_x0020_Version" minOccurs="0"/>
                <xsd:element ref="ns2:Department"/>
                <xsd:element ref="ns2:Author0"/>
                <xsd:element ref="ns2:Owner_x0020_of" minOccurs="0"/>
                <xsd:element ref="ns2:Date_x0020_Last_x0020_Approved" minOccurs="0"/>
                <xsd:element ref="ns2:Approved_x0020_by" minOccurs="0"/>
                <xsd:element ref="ns2:Published_x0020_Locations" minOccurs="0"/>
                <xsd:element ref="ns2:nlwz"/>
                <xsd:element ref="ns2:avmr" minOccurs="0"/>
                <xsd:element ref="ns2:Status"/>
                <xsd:element ref="ns2:Availability" minOccurs="0"/>
                <xsd:element ref="ns2:Executive_x0020_Lead"/>
                <xsd:element ref="ns2:Office" minOccurs="0"/>
                <xsd:element ref="ns2:Upload" minOccurs="0"/>
                <xsd:element ref="ns2:Publish_x0020_to_x0020_Public" minOccurs="0"/>
                <xsd:element ref="ns3:IconOverlay" minOccurs="0"/>
                <xsd:element ref="ns4:SharedWithUsers" minOccurs="0"/>
                <xsd:element ref="ns5:_dlc_DocId" minOccurs="0"/>
                <xsd:element ref="ns5:_dlc_DocIdUrl" minOccurs="0"/>
                <xsd:element ref="ns5: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e372f39-011e-4940-9b7a-e0bb9fd919d7" elementFormDefault="qualified">
    <xsd:import namespace="http://schemas.microsoft.com/office/2006/documentManagement/types"/>
    <xsd:import namespace="http://schemas.microsoft.com/office/infopath/2007/PartnerControls"/>
    <xsd:element name="Document_x0020_Version" ma:index="2" nillable="true" ma:displayName="Document Version" ma:description="This should confirm to the format: V1-00, where 1 indicates an approved major change and 00 indicates any approved minor changes." ma:internalName="Document_x0020_Version">
      <xsd:simpleType>
        <xsd:restriction base="dms:Text">
          <xsd:maxLength value="255"/>
        </xsd:restriction>
      </xsd:simpleType>
    </xsd:element>
    <xsd:element name="Department" ma:index="3" ma:displayName="Department" ma:format="Dropdown" ma:internalName="Department">
      <xsd:simpleType>
        <xsd:restriction base="dms:Choice">
          <xsd:enumeration value="Academic Partnerships Office"/>
          <xsd:enumeration value="Business Improvement and Assurance"/>
          <xsd:enumeration value="Campus and Accommodation Services"/>
          <xsd:enumeration value="Development and Alumni Relations Office"/>
          <xsd:enumeration value="Drama"/>
          <xsd:enumeration value="Drama and Music"/>
          <xsd:enumeration value="Estates"/>
          <xsd:enumeration value="Equality, Diversity and Inclusion"/>
          <xsd:enumeration value="Faculty of Arts, Cultures and Education"/>
          <xsd:enumeration value="Faculty of Health Sciences"/>
          <xsd:enumeration value="Faculty of Science and Engineering"/>
          <xsd:enumeration value="Faculty of Business, Law and Politics"/>
          <xsd:enumeration value="Finance"/>
          <xsd:enumeration value="Governance and Compliance"/>
          <xsd:enumeration value="Graduate School"/>
          <xsd:enumeration value="Health and Safety"/>
          <xsd:enumeration value="Hull History Centre"/>
          <xsd:enumeration value="Human Resources"/>
          <xsd:enumeration value="Information and Communication Technology"/>
          <xsd:enumeration value="International Office"/>
          <xsd:enumeration value="Learning and Development"/>
          <xsd:enumeration value="Learning, Teaching and Enhancement"/>
          <xsd:enumeration value="Library Services"/>
          <xsd:enumeration value="Marketing and Communications"/>
          <xsd:enumeration value="Music"/>
          <xsd:enumeration value="Occupational Health"/>
          <xsd:enumeration value="Registry Services"/>
          <xsd:enumeration value="Research and Enterprise"/>
          <xsd:enumeration value="Research Funding Office"/>
          <xsd:enumeration value="School of Education and Social Sciences"/>
          <xsd:enumeration value="Solicitor's Office"/>
          <xsd:enumeration value="Strategic Development Unit"/>
          <xsd:enumeration value="Student Information Systems"/>
          <xsd:enumeration value="Student Recruitment"/>
          <xsd:enumeration value="Student Services"/>
          <xsd:enumeration value="Unknown"/>
        </xsd:restriction>
      </xsd:simpleType>
    </xsd:element>
    <xsd:element name="Author0" ma:index="4" ma:displayName="Author" ma:internalName="Author0">
      <xsd:simpleType>
        <xsd:restriction base="dms:Text">
          <xsd:maxLength value="255"/>
        </xsd:restriction>
      </xsd:simpleType>
    </xsd:element>
    <xsd:element name="Owner_x0020_of" ma:index="5" nillable="true" ma:displayName="Owner" ma:list="UserInfo" ma:SearchPeopleOnly="false" ma:SharePointGroup="0" ma:internalName="Owner_x0020_of"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ate_x0020_Last_x0020_Approved" ma:index="6" nillable="true" ma:displayName="Date Last Approved" ma:format="DateOnly" ma:internalName="Date_x0020_Last_x0020_Approved">
      <xsd:simpleType>
        <xsd:restriction base="dms:DateTime"/>
      </xsd:simpleType>
    </xsd:element>
    <xsd:element name="Approved_x0020_by" ma:index="7" nillable="true" ma:displayName="Approved by" ma:internalName="Approved_x0020_by">
      <xsd:simpleType>
        <xsd:restriction base="dms:Text">
          <xsd:maxLength value="255"/>
        </xsd:restriction>
      </xsd:simpleType>
    </xsd:element>
    <xsd:element name="Published_x0020_Locations" ma:index="8" nillable="true" ma:displayName="Published Locations" ma:internalName="Published_x0020_Locations">
      <xsd:simpleType>
        <xsd:restriction base="dms:Note">
          <xsd:maxLength value="255"/>
        </xsd:restriction>
      </xsd:simpleType>
    </xsd:element>
    <xsd:element name="nlwz" ma:index="9" ma:displayName="Classification" ma:default="Policy" ma:description="Select the classification of document." ma:format="Dropdown" ma:internalName="nlwz">
      <xsd:simpleType>
        <xsd:restriction base="dms:Choice">
          <xsd:enumeration value="Code of Practice"/>
          <xsd:enumeration value="Contract"/>
          <xsd:enumeration value="Equality Scheme"/>
          <xsd:enumeration value="Form"/>
          <xsd:enumeration value="Framework"/>
          <xsd:enumeration value="Governance"/>
          <xsd:enumeration value="Guidance"/>
          <xsd:enumeration value="Handbook"/>
          <xsd:enumeration value="Manual"/>
          <xsd:enumeration value="Policy"/>
          <xsd:enumeration value="Procedure"/>
          <xsd:enumeration value="Regulation"/>
          <xsd:enumeration value="Strategy"/>
          <xsd:enumeration value="Template"/>
          <xsd:enumeration value="Terms and Conditions"/>
          <xsd:enumeration value="Terms of Reference"/>
        </xsd:restriction>
      </xsd:simpleType>
    </xsd:element>
    <xsd:element name="avmr" ma:index="10" nillable="true" ma:displayName="Date of Next Review" ma:format="DateOnly" ma:internalName="avmr">
      <xsd:simpleType>
        <xsd:restriction base="dms:DateTime"/>
      </xsd:simpleType>
    </xsd:element>
    <xsd:element name="Status" ma:index="17" ma:displayName="Status" ma:default="Approved" ma:description="Statuts of the document." ma:format="Dropdown" ma:internalName="Status">
      <xsd:simpleType>
        <xsd:restriction base="dms:Choice">
          <xsd:enumeration value="Approved"/>
          <xsd:enumeration value="Draft - Under Review"/>
          <xsd:enumeration value="Unknown"/>
          <xsd:enumeration value="Defunct - Not in use"/>
          <xsd:enumeration value="Queried"/>
        </xsd:restriction>
      </xsd:simpleType>
    </xsd:element>
    <xsd:element name="Availability" ma:index="18" nillable="true" ma:displayName="Availability" ma:default="Public" ma:description="Indicate the level of availability and access required the document." ma:format="Dropdown" ma:internalName="Availability">
      <xsd:simpleType>
        <xsd:restriction base="dms:Choice">
          <xsd:enumeration value="Public"/>
          <xsd:enumeration value="Internal only (all staff)"/>
          <xsd:enumeration value="Restricted access (limited staff)"/>
        </xsd:restriction>
      </xsd:simpleType>
    </xsd:element>
    <xsd:element name="Executive_x0020_Lead" ma:index="19" ma:displayName="Executive Lead" ma:default="CFO" ma:description="Who is the Executive Lead?" ma:format="Dropdown" ma:internalName="Executive_x0020_Lead">
      <xsd:simpleType>
        <xsd:restriction base="dms:Choice">
          <xsd:enumeration value="CFO"/>
          <xsd:enumeration value="HRD"/>
          <xsd:enumeration value="PVC AA"/>
          <xsd:enumeration value="PVC Ed"/>
          <xsd:enumeration value="PVC RE"/>
          <xsd:enumeration value="URS"/>
          <xsd:enumeration value="VC"/>
        </xsd:restriction>
      </xsd:simpleType>
    </xsd:element>
    <xsd:element name="Office" ma:index="20" nillable="true" ma:displayName="Office" ma:default="Default" ma:description="If known, please choose the relevant office." ma:format="Dropdown" ma:internalName="Office">
      <xsd:simpleType>
        <xsd:restriction base="dms:Choice">
          <xsd:enumeration value="Default"/>
        </xsd:restriction>
      </xsd:simpleType>
    </xsd:element>
    <xsd:element name="Upload" ma:index="22" nillable="true" ma:displayName="Upload" ma:default="0" ma:format="Dropdown" ma:internalName="Upload">
      <xsd:simpleType>
        <xsd:restriction base="dms:Choice">
          <xsd:enumeration value="0"/>
          <xsd:enumeration value="1"/>
        </xsd:restriction>
      </xsd:simpleType>
    </xsd:element>
    <xsd:element name="Publish_x0020_to_x0020_Public" ma:index="23" nillable="true" ma:displayName="Publish to Public" ma:default="0" ma:internalName="Publish_x0020_to_x0020_Public">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4" nillable="true" ma:displayName="IconOverlay" ma:hidden="true" ma:internalName="IconOverlay">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4291f4-87f7-4956-b876-984ac2769204" elementFormDefault="qualified">
    <xsd:import namespace="http://schemas.microsoft.com/office/2006/documentManagement/types"/>
    <xsd:import namespace="http://schemas.microsoft.com/office/infopath/2007/PartnerControls"/>
    <xsd:element name="SharedWithUsers" ma:index="2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585c7e12-cd2e-474b-aebe-d6ef31f74e10"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3" ma:displayName="Content Type"/>
        <xsd:element ref="dc:title" minOccurs="0" maxOccurs="1" ma:index="1" ma:displayName="Document Nam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B624D311-7A96-45E4-8448-BAEA7F73F0F7}">
  <ds:schemaRefs>
    <ds:schemaRef ds:uri="http://schemas.openxmlformats.org/officeDocument/2006/bibliography"/>
  </ds:schemaRefs>
</ds:datastoreItem>
</file>

<file path=customXml/itemProps3.xml><?xml version="1.0" encoding="utf-8"?>
<ds:datastoreItem xmlns:ds="http://schemas.openxmlformats.org/officeDocument/2006/customXml" ds:itemID="{D9476682-3967-4B8D-A966-BB2AE5BE3143}">
  <ds:schemaRefs>
    <ds:schemaRef ds:uri="http://schemas.microsoft.com/sharepoint/v3/contenttype/forms"/>
  </ds:schemaRefs>
</ds:datastoreItem>
</file>

<file path=customXml/itemProps4.xml><?xml version="1.0" encoding="utf-8"?>
<ds:datastoreItem xmlns:ds="http://schemas.openxmlformats.org/officeDocument/2006/customXml" ds:itemID="{BD4943A3-DCF7-4C04-A95E-F191CCE70D90}">
  <ds:schemaRefs>
    <ds:schemaRef ds:uri="http://schemas.microsoft.com/sharepoint/events"/>
  </ds:schemaRefs>
</ds:datastoreItem>
</file>

<file path=customXml/itemProps5.xml><?xml version="1.0" encoding="utf-8"?>
<ds:datastoreItem xmlns:ds="http://schemas.openxmlformats.org/officeDocument/2006/customXml" ds:itemID="{A9D4D8D8-39CB-4798-B168-41C951B70156}">
  <ds:schemaRefs>
    <ds:schemaRef ds:uri="http://schemas.microsoft.com/office/2006/metadata/properties"/>
    <ds:schemaRef ds:uri="http://schemas.microsoft.com/office/infopath/2007/PartnerControls"/>
    <ds:schemaRef ds:uri="ae372f39-011e-4940-9b7a-e0bb9fd919d7"/>
    <ds:schemaRef ds:uri="http://schemas.microsoft.com/sharepoint/v4"/>
    <ds:schemaRef ds:uri="585c7e12-cd2e-474b-aebe-d6ef31f74e10"/>
  </ds:schemaRefs>
</ds:datastoreItem>
</file>

<file path=customXml/itemProps6.xml><?xml version="1.0" encoding="utf-8"?>
<ds:datastoreItem xmlns:ds="http://schemas.openxmlformats.org/officeDocument/2006/customXml" ds:itemID="{DD139DDA-0B60-4048-9C24-AB14811BF0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e372f39-011e-4940-9b7a-e0bb9fd919d7"/>
    <ds:schemaRef ds:uri="http://schemas.microsoft.com/sharepoint/v4"/>
    <ds:schemaRef ds:uri="d64291f4-87f7-4956-b876-984ac2769204"/>
    <ds:schemaRef ds:uri="585c7e12-cd2e-474b-aebe-d6ef31f74e1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15</TotalTime>
  <Pages>14</Pages>
  <Words>3529</Words>
  <Characters>20117</Characters>
  <Application>Microsoft Office Word</Application>
  <DocSecurity>0</DocSecurity>
  <Lines>167</Lines>
  <Paragraphs>47</Paragraphs>
  <ScaleCrop>false</ScaleCrop>
  <HeadingPairs>
    <vt:vector size="2" baseType="variant">
      <vt:variant>
        <vt:lpstr>Title</vt:lpstr>
      </vt:variant>
      <vt:variant>
        <vt:i4>1</vt:i4>
      </vt:variant>
    </vt:vector>
  </HeadingPairs>
  <TitlesOfParts>
    <vt:vector size="1" baseType="lpstr">
      <vt:lpstr>UCoP RTS v3 01 HOUSEKEEPING March 2025</vt:lpstr>
    </vt:vector>
  </TitlesOfParts>
  <Company>University of Hull</Company>
  <LinksUpToDate>false</LinksUpToDate>
  <CharactersWithSpaces>23599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UCoP RTS v3 02 May 2026</dc:title>
  <dc:subject>
  </dc:subject>
  <dc:creator>Katie J Skilton</dc:creator>
  <cp:keywords>
  </cp:keywords>
  <dc:description>
  </dc:description>
  <cp:lastModifiedBy>lisa Tees</cp:lastModifiedBy>
  <cp:revision>7</cp:revision>
  <cp:lastPrinted>2018-01-15T16:18:00Z</cp:lastPrinted>
  <dcterms:created xsi:type="dcterms:W3CDTF">2026-05-12T08:40:00Z</dcterms:created>
  <dcterms:modified xsi:type="dcterms:W3CDTF">2026-05-26T09:40:06Z</dcterms:modified>
  <cp:contentStatus>3 02</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0x0101005548F29EE7876842A3CB0A7ABFC931F8</vt:lpwstr>
  </property>
  <property fmtid="{D5CDD505-2E9C-101B-9397-08002B2CF9AE}" pid="3" name="_dlc_DocIdItemGuid">
    <vt:lpwstr>fd4155a5-bb63-48b5-8439-cdc88da94abb</vt:lpwstr>
  </property>
</Properties>
</file>